
<file path=[Content_Types].xml><?xml version="1.0" encoding="utf-8"?>
<Types xmlns="http://schemas.openxmlformats.org/package/2006/content-types">
  <Default Extension="xml" ContentType="application/xml"/>
  <Default Extension="wmf" ContentType="image/x-wmf"/>
  <Default Extension="jpg" ContentType="image/jpeg"/>
  <Default Extension="jpeg" ContentType="image/jpeg"/>
  <Default Extension="emf" ContentType="image/x-emf"/>
  <Default Extension="tiff" ContentType="image/tiff"/>
  <Default Extension="rels" ContentType="application/vnd.openxmlformats-package.relationships+xml"/>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90"/>
  </p:notesMasterIdLst>
  <p:handoutMasterIdLst>
    <p:handoutMasterId r:id="rId91"/>
  </p:handoutMasterIdLst>
  <p:sldIdLst>
    <p:sldId id="256" r:id="rId2"/>
    <p:sldId id="285" r:id="rId3"/>
    <p:sldId id="284" r:id="rId4"/>
    <p:sldId id="257" r:id="rId5"/>
    <p:sldId id="258" r:id="rId6"/>
    <p:sldId id="259" r:id="rId7"/>
    <p:sldId id="263" r:id="rId8"/>
    <p:sldId id="262" r:id="rId9"/>
    <p:sldId id="282" r:id="rId10"/>
    <p:sldId id="264" r:id="rId11"/>
    <p:sldId id="265" r:id="rId12"/>
    <p:sldId id="271" r:id="rId13"/>
    <p:sldId id="267" r:id="rId14"/>
    <p:sldId id="268" r:id="rId15"/>
    <p:sldId id="272" r:id="rId16"/>
    <p:sldId id="269" r:id="rId17"/>
    <p:sldId id="273" r:id="rId18"/>
    <p:sldId id="270" r:id="rId19"/>
    <p:sldId id="274" r:id="rId20"/>
    <p:sldId id="275" r:id="rId21"/>
    <p:sldId id="276" r:id="rId22"/>
    <p:sldId id="359" r:id="rId23"/>
    <p:sldId id="360" r:id="rId24"/>
    <p:sldId id="361" r:id="rId25"/>
    <p:sldId id="286" r:id="rId26"/>
    <p:sldId id="354" r:id="rId27"/>
    <p:sldId id="364" r:id="rId28"/>
    <p:sldId id="365" r:id="rId29"/>
    <p:sldId id="355" r:id="rId30"/>
    <p:sldId id="356" r:id="rId31"/>
    <p:sldId id="357" r:id="rId32"/>
    <p:sldId id="358" r:id="rId33"/>
    <p:sldId id="367" r:id="rId34"/>
    <p:sldId id="305" r:id="rId35"/>
    <p:sldId id="369" r:id="rId36"/>
    <p:sldId id="370" r:id="rId37"/>
    <p:sldId id="371" r:id="rId38"/>
    <p:sldId id="366" r:id="rId39"/>
    <p:sldId id="372" r:id="rId40"/>
    <p:sldId id="373" r:id="rId41"/>
    <p:sldId id="374" r:id="rId42"/>
    <p:sldId id="375" r:id="rId43"/>
    <p:sldId id="287" r:id="rId44"/>
    <p:sldId id="376" r:id="rId45"/>
    <p:sldId id="410" r:id="rId46"/>
    <p:sldId id="288" r:id="rId47"/>
    <p:sldId id="289" r:id="rId48"/>
    <p:sldId id="290" r:id="rId49"/>
    <p:sldId id="408" r:id="rId50"/>
    <p:sldId id="407" r:id="rId51"/>
    <p:sldId id="292" r:id="rId52"/>
    <p:sldId id="293" r:id="rId53"/>
    <p:sldId id="294" r:id="rId54"/>
    <p:sldId id="295" r:id="rId55"/>
    <p:sldId id="296" r:id="rId56"/>
    <p:sldId id="297" r:id="rId57"/>
    <p:sldId id="298" r:id="rId58"/>
    <p:sldId id="299" r:id="rId59"/>
    <p:sldId id="300" r:id="rId60"/>
    <p:sldId id="301" r:id="rId61"/>
    <p:sldId id="302" r:id="rId62"/>
    <p:sldId id="409" r:id="rId63"/>
    <p:sldId id="304" r:id="rId64"/>
    <p:sldId id="377" r:id="rId65"/>
    <p:sldId id="378" r:id="rId66"/>
    <p:sldId id="379" r:id="rId67"/>
    <p:sldId id="380" r:id="rId68"/>
    <p:sldId id="381" r:id="rId69"/>
    <p:sldId id="382" r:id="rId70"/>
    <p:sldId id="383" r:id="rId71"/>
    <p:sldId id="384" r:id="rId72"/>
    <p:sldId id="385" r:id="rId73"/>
    <p:sldId id="386" r:id="rId74"/>
    <p:sldId id="387" r:id="rId75"/>
    <p:sldId id="388" r:id="rId76"/>
    <p:sldId id="389" r:id="rId77"/>
    <p:sldId id="390" r:id="rId78"/>
    <p:sldId id="391" r:id="rId79"/>
    <p:sldId id="395" r:id="rId80"/>
    <p:sldId id="396" r:id="rId81"/>
    <p:sldId id="397" r:id="rId82"/>
    <p:sldId id="398" r:id="rId83"/>
    <p:sldId id="399" r:id="rId84"/>
    <p:sldId id="400" r:id="rId85"/>
    <p:sldId id="401" r:id="rId86"/>
    <p:sldId id="402" r:id="rId87"/>
    <p:sldId id="403" r:id="rId88"/>
    <p:sldId id="404" r:id="rId8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83" autoAdjust="0"/>
    <p:restoredTop sz="94572" autoAdjust="0"/>
  </p:normalViewPr>
  <p:slideViewPr>
    <p:cSldViewPr snapToGrid="0" snapToObjects="1" showGuides="1">
      <p:cViewPr varScale="1">
        <p:scale>
          <a:sx n="112" d="100"/>
          <a:sy n="112" d="100"/>
        </p:scale>
        <p:origin x="-800" y="-104"/>
      </p:cViewPr>
      <p:guideLst>
        <p:guide orient="horz" pos="2160"/>
        <p:guide pos="2880"/>
      </p:guideLst>
    </p:cSldViewPr>
  </p:slideViewPr>
  <p:outlineViewPr>
    <p:cViewPr>
      <p:scale>
        <a:sx n="33" d="100"/>
        <a:sy n="33" d="100"/>
      </p:scale>
      <p:origin x="0" y="31856"/>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90" Type="http://schemas.openxmlformats.org/officeDocument/2006/relationships/notesMaster" Target="notesMasters/notesMaster1.xml"/><Relationship Id="rId91" Type="http://schemas.openxmlformats.org/officeDocument/2006/relationships/handoutMaster" Target="handoutMasters/handoutMaster1.xml"/><Relationship Id="rId92" Type="http://schemas.openxmlformats.org/officeDocument/2006/relationships/printerSettings" Target="printerSettings/printerSettings1.bin"/><Relationship Id="rId93" Type="http://schemas.openxmlformats.org/officeDocument/2006/relationships/presProps" Target="presProps.xml"/><Relationship Id="rId94" Type="http://schemas.openxmlformats.org/officeDocument/2006/relationships/viewProps" Target="viewProps.xml"/><Relationship Id="rId95" Type="http://schemas.openxmlformats.org/officeDocument/2006/relationships/theme" Target="theme/theme1.xml"/><Relationship Id="rId96"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C48A011-9020-784E-8578-6EE20DB02A30}" type="datetimeFigureOut">
              <a:rPr lang="en-US" smtClean="0"/>
              <a:t>14-12-09</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6F16636-03CE-5846-97E0-76A3B18EC514}" type="slidenum">
              <a:rPr lang="en-US" smtClean="0"/>
              <a:t>‹#›</a:t>
            </a:fld>
            <a:endParaRPr lang="en-US"/>
          </a:p>
        </p:txBody>
      </p:sp>
    </p:spTree>
    <p:extLst>
      <p:ext uri="{BB962C8B-B14F-4D97-AF65-F5344CB8AC3E}">
        <p14:creationId xmlns:p14="http://schemas.microsoft.com/office/powerpoint/2010/main" val="112108654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EF1A15C-492B-7E4D-A4ED-BA34719096BD}" type="datetimeFigureOut">
              <a:rPr lang="en-US" smtClean="0"/>
              <a:t>14-12-09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it-IT" smtClean="0"/>
              <a:t>Click to edit Master text styles</a:t>
            </a:r>
          </a:p>
          <a:p>
            <a:pPr lvl="1"/>
            <a:r>
              <a:rPr lang="it-IT" smtClean="0"/>
              <a:t>Second level</a:t>
            </a:r>
          </a:p>
          <a:p>
            <a:pPr lvl="2"/>
            <a:r>
              <a:rPr lang="it-IT" smtClean="0"/>
              <a:t>Third level</a:t>
            </a:r>
          </a:p>
          <a:p>
            <a:pPr lvl="3"/>
            <a:r>
              <a:rPr lang="it-IT" smtClean="0"/>
              <a:t>Fourth level</a:t>
            </a:r>
          </a:p>
          <a:p>
            <a:pPr lvl="4"/>
            <a:r>
              <a:rPr lang="it-IT"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4B3582C-B4A7-394E-9F87-D6200C234940}" type="slidenum">
              <a:rPr lang="en-US" smtClean="0"/>
              <a:t>‹#›</a:t>
            </a:fld>
            <a:endParaRPr lang="en-US"/>
          </a:p>
        </p:txBody>
      </p:sp>
    </p:spTree>
    <p:extLst>
      <p:ext uri="{BB962C8B-B14F-4D97-AF65-F5344CB8AC3E}">
        <p14:creationId xmlns:p14="http://schemas.microsoft.com/office/powerpoint/2010/main" val="3376058516"/>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Closed platform</a:t>
            </a:r>
          </a:p>
          <a:p>
            <a:r>
              <a:rPr lang="en-US" sz="1200" dirty="0" smtClean="0"/>
              <a:t>HW, OS and apps usually proprietary and implemented by the same vendor</a:t>
            </a:r>
          </a:p>
          <a:p>
            <a:r>
              <a:rPr lang="en-US" sz="1200" dirty="0" smtClean="0"/>
              <a:t>Interoperability trough standard protocols</a:t>
            </a:r>
          </a:p>
          <a:p>
            <a:endParaRPr lang="en-US" dirty="0"/>
          </a:p>
        </p:txBody>
      </p:sp>
      <p:sp>
        <p:nvSpPr>
          <p:cNvPr id="4" name="Slide Number Placeholder 3"/>
          <p:cNvSpPr>
            <a:spLocks noGrp="1"/>
          </p:cNvSpPr>
          <p:nvPr>
            <p:ph type="sldNum" sz="quarter" idx="10"/>
          </p:nvPr>
        </p:nvSpPr>
        <p:spPr/>
        <p:txBody>
          <a:bodyPr/>
          <a:lstStyle/>
          <a:p>
            <a:fld id="{94B3582C-B4A7-394E-9F87-D6200C234940}" type="slidenum">
              <a:rPr lang="en-US" smtClean="0"/>
              <a:t>5</a:t>
            </a:fld>
            <a:endParaRPr lang="en-US"/>
          </a:p>
        </p:txBody>
      </p:sp>
    </p:spTree>
    <p:extLst>
      <p:ext uri="{BB962C8B-B14F-4D97-AF65-F5344CB8AC3E}">
        <p14:creationId xmlns:p14="http://schemas.microsoft.com/office/powerpoint/2010/main" val="12915638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Tree>
    <p:extLst>
      <p:ext uri="{BB962C8B-B14F-4D97-AF65-F5344CB8AC3E}">
        <p14:creationId xmlns:p14="http://schemas.microsoft.com/office/powerpoint/2010/main" val="1028665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108949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10673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95552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778218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53362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888366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066474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866305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US" dirty="0"/>
          </a:p>
        </p:txBody>
      </p:sp>
      <p:sp>
        <p:nvSpPr>
          <p:cNvPr id="4" name="Segnaposto numero diapositiva 3"/>
          <p:cNvSpPr>
            <a:spLocks noGrp="1"/>
          </p:cNvSpPr>
          <p:nvPr>
            <p:ph type="sldNum" sz="quarter" idx="10"/>
          </p:nvPr>
        </p:nvSpPr>
        <p:spPr/>
        <p:txBody>
          <a:bodyPr/>
          <a:lstStyle/>
          <a:p>
            <a:fld id="{44AE0303-E0BE-4EA0-9056-6A5A01A65712}" type="slidenum">
              <a:rPr lang="en-US" smtClean="0"/>
              <a:t>75</a:t>
            </a:fld>
            <a:endParaRPr lang="en-US"/>
          </a:p>
        </p:txBody>
      </p:sp>
    </p:spTree>
    <p:extLst>
      <p:ext uri="{BB962C8B-B14F-4D97-AF65-F5344CB8AC3E}">
        <p14:creationId xmlns:p14="http://schemas.microsoft.com/office/powerpoint/2010/main" val="42535741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Way too many standard too comply with…</a:t>
            </a:r>
            <a:endParaRPr lang="en-US" dirty="0"/>
          </a:p>
        </p:txBody>
      </p:sp>
      <p:sp>
        <p:nvSpPr>
          <p:cNvPr id="4" name="Slide Number Placeholder 3"/>
          <p:cNvSpPr>
            <a:spLocks noGrp="1"/>
          </p:cNvSpPr>
          <p:nvPr>
            <p:ph type="sldNum" sz="quarter" idx="10"/>
          </p:nvPr>
        </p:nvSpPr>
        <p:spPr/>
        <p:txBody>
          <a:bodyPr/>
          <a:lstStyle/>
          <a:p>
            <a:fld id="{94B3582C-B4A7-394E-9F87-D6200C234940}" type="slidenum">
              <a:rPr lang="en-US" smtClean="0"/>
              <a:t>6</a:t>
            </a:fld>
            <a:endParaRPr lang="en-US"/>
          </a:p>
        </p:txBody>
      </p:sp>
    </p:spTree>
    <p:extLst>
      <p:ext uri="{BB962C8B-B14F-4D97-AF65-F5344CB8AC3E}">
        <p14:creationId xmlns:p14="http://schemas.microsoft.com/office/powerpoint/2010/main" val="122451845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US" dirty="0"/>
          </a:p>
        </p:txBody>
      </p:sp>
      <p:sp>
        <p:nvSpPr>
          <p:cNvPr id="4" name="Segnaposto numero diapositiva 3"/>
          <p:cNvSpPr>
            <a:spLocks noGrp="1"/>
          </p:cNvSpPr>
          <p:nvPr>
            <p:ph type="sldNum" sz="quarter" idx="10"/>
          </p:nvPr>
        </p:nvSpPr>
        <p:spPr/>
        <p:txBody>
          <a:bodyPr/>
          <a:lstStyle/>
          <a:p>
            <a:fld id="{44AE0303-E0BE-4EA0-9056-6A5A01A65712}" type="slidenum">
              <a:rPr lang="en-US" smtClean="0"/>
              <a:t>76</a:t>
            </a:fld>
            <a:endParaRPr lang="en-US"/>
          </a:p>
        </p:txBody>
      </p:sp>
    </p:spTree>
    <p:extLst>
      <p:ext uri="{BB962C8B-B14F-4D97-AF65-F5344CB8AC3E}">
        <p14:creationId xmlns:p14="http://schemas.microsoft.com/office/powerpoint/2010/main" val="15009227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758628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363077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981283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9666886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5351502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0545006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0652658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1395286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408742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4B3582C-B4A7-394E-9F87-D6200C234940}" type="slidenum">
              <a:rPr lang="en-US" smtClean="0"/>
              <a:t>18</a:t>
            </a:fld>
            <a:endParaRPr lang="en-US"/>
          </a:p>
        </p:txBody>
      </p:sp>
    </p:spTree>
    <p:extLst>
      <p:ext uri="{BB962C8B-B14F-4D97-AF65-F5344CB8AC3E}">
        <p14:creationId xmlns:p14="http://schemas.microsoft.com/office/powerpoint/2010/main" val="385990159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7649372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258778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Too simple</a:t>
            </a:r>
          </a:p>
          <a:p>
            <a:r>
              <a:rPr lang="en-US" dirty="0" err="1" smtClean="0"/>
              <a:t>Lossy</a:t>
            </a:r>
            <a:r>
              <a:rPr lang="en-US" dirty="0" smtClean="0"/>
              <a:t> abstraction</a:t>
            </a:r>
            <a:endParaRPr lang="en-US" dirty="0"/>
          </a:p>
        </p:txBody>
      </p:sp>
      <p:sp>
        <p:nvSpPr>
          <p:cNvPr id="4" name="Slide Number Placeholder 3"/>
          <p:cNvSpPr>
            <a:spLocks noGrp="1"/>
          </p:cNvSpPr>
          <p:nvPr>
            <p:ph type="sldNum" sz="quarter" idx="10"/>
          </p:nvPr>
        </p:nvSpPr>
        <p:spPr/>
        <p:txBody>
          <a:bodyPr/>
          <a:lstStyle/>
          <a:p>
            <a:fld id="{94B3582C-B4A7-394E-9F87-D6200C234940}" type="slidenum">
              <a:rPr lang="en-US" smtClean="0"/>
              <a:t>21</a:t>
            </a:fld>
            <a:endParaRPr lang="en-US"/>
          </a:p>
        </p:txBody>
      </p:sp>
    </p:spTree>
    <p:extLst>
      <p:ext uri="{BB962C8B-B14F-4D97-AF65-F5344CB8AC3E}">
        <p14:creationId xmlns:p14="http://schemas.microsoft.com/office/powerpoint/2010/main" val="13371212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new group abstraction enables OpenFlow to represent a set of ports as a single entity for forwarding</a:t>
            </a:r>
          </a:p>
          <a:p>
            <a:r>
              <a:rPr lang="en-US" dirty="0" smtClean="0"/>
              <a:t>packets. Different types of groups are provided, to represent different abstractions such as multicasting or</a:t>
            </a:r>
          </a:p>
          <a:p>
            <a:r>
              <a:rPr lang="en-US" dirty="0" err="1" smtClean="0"/>
              <a:t>multipathing</a:t>
            </a:r>
            <a:r>
              <a:rPr lang="en-US" dirty="0" smtClean="0"/>
              <a:t>.</a:t>
            </a:r>
            <a:endParaRPr lang="en-US" dirty="0"/>
          </a:p>
        </p:txBody>
      </p:sp>
      <p:sp>
        <p:nvSpPr>
          <p:cNvPr id="4" name="Slide Number Placeholder 3"/>
          <p:cNvSpPr>
            <a:spLocks noGrp="1"/>
          </p:cNvSpPr>
          <p:nvPr>
            <p:ph type="sldNum" sz="quarter" idx="10"/>
          </p:nvPr>
        </p:nvSpPr>
        <p:spPr/>
        <p:txBody>
          <a:bodyPr/>
          <a:lstStyle/>
          <a:p>
            <a:fld id="{94B3582C-B4A7-394E-9F87-D6200C234940}" type="slidenum">
              <a:rPr lang="en-US" smtClean="0"/>
              <a:t>26</a:t>
            </a:fld>
            <a:endParaRPr lang="en-US"/>
          </a:p>
        </p:txBody>
      </p:sp>
    </p:spTree>
    <p:extLst>
      <p:ext uri="{BB962C8B-B14F-4D97-AF65-F5344CB8AC3E}">
        <p14:creationId xmlns:p14="http://schemas.microsoft.com/office/powerpoint/2010/main" val="19422895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new group abstraction enables OpenFlow to represent a set of ports as a single entity for forwarding</a:t>
            </a:r>
          </a:p>
          <a:p>
            <a:r>
              <a:rPr lang="en-US" dirty="0" smtClean="0"/>
              <a:t>packets. Different types of groups are provided, to represent different abstractions such as multicasting or</a:t>
            </a:r>
          </a:p>
          <a:p>
            <a:r>
              <a:rPr lang="en-US" dirty="0" err="1" smtClean="0"/>
              <a:t>multipathing</a:t>
            </a:r>
            <a:r>
              <a:rPr lang="en-US" dirty="0" smtClean="0"/>
              <a:t>.</a:t>
            </a:r>
            <a:endParaRPr lang="en-US" dirty="0"/>
          </a:p>
        </p:txBody>
      </p:sp>
      <p:sp>
        <p:nvSpPr>
          <p:cNvPr id="4" name="Slide Number Placeholder 3"/>
          <p:cNvSpPr>
            <a:spLocks noGrp="1"/>
          </p:cNvSpPr>
          <p:nvPr>
            <p:ph type="sldNum" sz="quarter" idx="10"/>
          </p:nvPr>
        </p:nvSpPr>
        <p:spPr/>
        <p:txBody>
          <a:bodyPr/>
          <a:lstStyle/>
          <a:p>
            <a:fld id="{94B3582C-B4A7-394E-9F87-D6200C234940}" type="slidenum">
              <a:rPr lang="en-US" smtClean="0"/>
              <a:t>27</a:t>
            </a:fld>
            <a:endParaRPr lang="en-US"/>
          </a:p>
        </p:txBody>
      </p:sp>
    </p:spTree>
    <p:extLst>
      <p:ext uri="{BB962C8B-B14F-4D97-AF65-F5344CB8AC3E}">
        <p14:creationId xmlns:p14="http://schemas.microsoft.com/office/powerpoint/2010/main" val="19422895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new group abstraction enables OpenFlow to represent a set of ports as a single entity for forwarding</a:t>
            </a:r>
          </a:p>
          <a:p>
            <a:r>
              <a:rPr lang="en-US" dirty="0" smtClean="0"/>
              <a:t>packets. Different types of groups are provided, to represent different abstractions such as multicasting or</a:t>
            </a:r>
          </a:p>
          <a:p>
            <a:r>
              <a:rPr lang="en-US" dirty="0" err="1" smtClean="0"/>
              <a:t>multipathing</a:t>
            </a:r>
            <a:r>
              <a:rPr lang="en-US" dirty="0" smtClean="0"/>
              <a:t>.</a:t>
            </a:r>
            <a:endParaRPr lang="en-US" dirty="0"/>
          </a:p>
        </p:txBody>
      </p:sp>
      <p:sp>
        <p:nvSpPr>
          <p:cNvPr id="4" name="Slide Number Placeholder 3"/>
          <p:cNvSpPr>
            <a:spLocks noGrp="1"/>
          </p:cNvSpPr>
          <p:nvPr>
            <p:ph type="sldNum" sz="quarter" idx="10"/>
          </p:nvPr>
        </p:nvSpPr>
        <p:spPr/>
        <p:txBody>
          <a:bodyPr/>
          <a:lstStyle/>
          <a:p>
            <a:fld id="{94B3582C-B4A7-394E-9F87-D6200C234940}" type="slidenum">
              <a:rPr lang="en-US" smtClean="0"/>
              <a:t>28</a:t>
            </a:fld>
            <a:endParaRPr lang="en-US"/>
          </a:p>
        </p:txBody>
      </p:sp>
    </p:spTree>
    <p:extLst>
      <p:ext uri="{BB962C8B-B14F-4D97-AF65-F5344CB8AC3E}">
        <p14:creationId xmlns:p14="http://schemas.microsoft.com/office/powerpoint/2010/main" val="19422895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Type</a:t>
            </a:r>
            <a:r>
              <a:rPr lang="en-US" baseline="0" dirty="0" smtClean="0"/>
              <a:t> Length Value allow greater flexibility for the treatment of current and future</a:t>
            </a:r>
          </a:p>
          <a:p>
            <a:r>
              <a:rPr lang="en-US" baseline="0" dirty="0" smtClean="0"/>
              <a:t>Protocols.</a:t>
            </a:r>
          </a:p>
          <a:p>
            <a:r>
              <a:rPr lang="en-US" baseline="0" dirty="0" err="1" smtClean="0"/>
              <a:t>Experimentere</a:t>
            </a:r>
            <a:r>
              <a:rPr lang="en-US" baseline="0" dirty="0" smtClean="0"/>
              <a:t> extensions introduce dedicated fields and code points (assigned by ONF) for the implementation of extensions to the OpenFlow protocol</a:t>
            </a:r>
            <a:endParaRPr lang="en-US" dirty="0"/>
          </a:p>
        </p:txBody>
      </p:sp>
      <p:sp>
        <p:nvSpPr>
          <p:cNvPr id="4" name="Slide Number Placeholder 3"/>
          <p:cNvSpPr>
            <a:spLocks noGrp="1"/>
          </p:cNvSpPr>
          <p:nvPr>
            <p:ph type="sldNum" sz="quarter" idx="10"/>
          </p:nvPr>
        </p:nvSpPr>
        <p:spPr/>
        <p:txBody>
          <a:bodyPr/>
          <a:lstStyle/>
          <a:p>
            <a:fld id="{94B3582C-B4A7-394E-9F87-D6200C234940}" type="slidenum">
              <a:rPr lang="en-US" smtClean="0"/>
              <a:t>29</a:t>
            </a:fld>
            <a:endParaRPr lang="en-US"/>
          </a:p>
        </p:txBody>
      </p:sp>
    </p:spTree>
    <p:extLst>
      <p:ext uri="{BB962C8B-B14F-4D97-AF65-F5344CB8AC3E}">
        <p14:creationId xmlns:p14="http://schemas.microsoft.com/office/powerpoint/2010/main" val="2352526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4B3582C-B4A7-394E-9F87-D6200C234940}" type="slidenum">
              <a:rPr lang="en-US" smtClean="0"/>
              <a:t>31</a:t>
            </a:fld>
            <a:endParaRPr lang="en-US"/>
          </a:p>
        </p:txBody>
      </p:sp>
    </p:spTree>
    <p:extLst>
      <p:ext uri="{BB962C8B-B14F-4D97-AF65-F5344CB8AC3E}">
        <p14:creationId xmlns:p14="http://schemas.microsoft.com/office/powerpoint/2010/main" val="20877003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it-IT"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it-IT" smtClean="0"/>
              <a:t>Click to edit Master subtitle style</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C597EF66-4E77-924B-BE20-214B3891416B}" type="datetime1">
              <a:rPr lang="en-US" smtClean="0"/>
              <a:t>14-12-09</a:t>
            </a:fld>
            <a:endParaRPr lang="en-US"/>
          </a:p>
        </p:txBody>
      </p:sp>
      <p:sp>
        <p:nvSpPr>
          <p:cNvPr id="5" name="Footer Placeholder 4"/>
          <p:cNvSpPr>
            <a:spLocks noGrp="1"/>
          </p:cNvSpPr>
          <p:nvPr>
            <p:ph type="ftr" sz="quarter" idx="11"/>
          </p:nvPr>
        </p:nvSpPr>
        <p:spPr/>
        <p:txBody>
          <a:bodyPr/>
          <a:lstStyle/>
          <a:p>
            <a:r>
              <a:rPr lang="en-US" smtClean="0"/>
              <a:t>G. Bianchi &amp; A. Capone - SDN tutorial</a:t>
            </a:r>
            <a:endParaRPr lang="en-US"/>
          </a:p>
        </p:txBody>
      </p:sp>
      <p:sp>
        <p:nvSpPr>
          <p:cNvPr id="6" name="Slide Number Placeholder 5"/>
          <p:cNvSpPr>
            <a:spLocks noGrp="1"/>
          </p:cNvSpPr>
          <p:nvPr>
            <p:ph type="sldNum" sz="quarter" idx="12"/>
          </p:nvPr>
        </p:nvSpPr>
        <p:spPr/>
        <p:txBody>
          <a:bodyPr/>
          <a:lstStyle/>
          <a:p>
            <a:fld id="{F575C757-2202-604A-8DCC-632154A48C4A}" type="slidenum">
              <a:rPr lang="en-US" smtClean="0"/>
              <a:t>‹#›</a:t>
            </a:fld>
            <a:endParaRPr lang="en-US"/>
          </a:p>
        </p:txBody>
      </p:sp>
    </p:spTree>
    <p:extLst>
      <p:ext uri="{BB962C8B-B14F-4D97-AF65-F5344CB8AC3E}">
        <p14:creationId xmlns:p14="http://schemas.microsoft.com/office/powerpoint/2010/main" val="819601981"/>
      </p:ext>
    </p:extLst>
  </p:cSld>
  <p:clrMapOvr>
    <a:masterClrMapping/>
  </p:clrMapOvr>
  <p:transition xmlns:p14="http://schemas.microsoft.com/office/powerpoint/2010/main" spd="slow">
    <p:pull/>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it-IT" smtClean="0"/>
              <a:t>Click to edit Master text styles</a:t>
            </a:r>
          </a:p>
          <a:p>
            <a:pPr lvl="1"/>
            <a:r>
              <a:rPr lang="it-IT" smtClean="0"/>
              <a:t>Second level</a:t>
            </a:r>
          </a:p>
          <a:p>
            <a:pPr lvl="2"/>
            <a:r>
              <a:rPr lang="it-IT" smtClean="0"/>
              <a:t>Third level</a:t>
            </a:r>
          </a:p>
          <a:p>
            <a:pPr lvl="3"/>
            <a:r>
              <a:rPr lang="it-IT" smtClean="0"/>
              <a:t>Fourth level</a:t>
            </a:r>
          </a:p>
          <a:p>
            <a:pPr lvl="4"/>
            <a:r>
              <a:rPr lang="it-IT"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B647E2A7-A8BC-D94E-AFA6-14CBF5522986}" type="datetime1">
              <a:rPr lang="en-US" smtClean="0"/>
              <a:t>14-12-09</a:t>
            </a:fld>
            <a:endParaRPr lang="en-US"/>
          </a:p>
        </p:txBody>
      </p:sp>
      <p:sp>
        <p:nvSpPr>
          <p:cNvPr id="5" name="Footer Placeholder 4"/>
          <p:cNvSpPr>
            <a:spLocks noGrp="1"/>
          </p:cNvSpPr>
          <p:nvPr>
            <p:ph type="ftr" sz="quarter" idx="11"/>
          </p:nvPr>
        </p:nvSpPr>
        <p:spPr/>
        <p:txBody>
          <a:bodyPr/>
          <a:lstStyle/>
          <a:p>
            <a:r>
              <a:rPr lang="en-US" smtClean="0"/>
              <a:t>G. Bianchi &amp; A. Capone - SDN tutorial</a:t>
            </a:r>
            <a:endParaRPr lang="en-US"/>
          </a:p>
        </p:txBody>
      </p:sp>
      <p:sp>
        <p:nvSpPr>
          <p:cNvPr id="6" name="Slide Number Placeholder 5"/>
          <p:cNvSpPr>
            <a:spLocks noGrp="1"/>
          </p:cNvSpPr>
          <p:nvPr>
            <p:ph type="sldNum" sz="quarter" idx="12"/>
          </p:nvPr>
        </p:nvSpPr>
        <p:spPr/>
        <p:txBody>
          <a:bodyPr/>
          <a:lstStyle/>
          <a:p>
            <a:fld id="{F575C757-2202-604A-8DCC-632154A48C4A}" type="slidenum">
              <a:rPr lang="en-US" smtClean="0"/>
              <a:t>‹#›</a:t>
            </a:fld>
            <a:endParaRPr lang="en-US"/>
          </a:p>
        </p:txBody>
      </p:sp>
    </p:spTree>
    <p:extLst>
      <p:ext uri="{BB962C8B-B14F-4D97-AF65-F5344CB8AC3E}">
        <p14:creationId xmlns:p14="http://schemas.microsoft.com/office/powerpoint/2010/main" val="2624205170"/>
      </p:ext>
    </p:extLst>
  </p:cSld>
  <p:clrMapOvr>
    <a:masterClrMapping/>
  </p:clrMapOvr>
  <p:transition xmlns:p14="http://schemas.microsoft.com/office/powerpoint/2010/main" spd="slow">
    <p:pull/>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it-IT"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it-IT" smtClean="0"/>
              <a:t>Click to edit Master text styles</a:t>
            </a:r>
          </a:p>
          <a:p>
            <a:pPr lvl="1"/>
            <a:r>
              <a:rPr lang="it-IT" smtClean="0"/>
              <a:t>Second level</a:t>
            </a:r>
          </a:p>
          <a:p>
            <a:pPr lvl="2"/>
            <a:r>
              <a:rPr lang="it-IT" smtClean="0"/>
              <a:t>Third level</a:t>
            </a:r>
          </a:p>
          <a:p>
            <a:pPr lvl="3"/>
            <a:r>
              <a:rPr lang="it-IT" smtClean="0"/>
              <a:t>Fourth level</a:t>
            </a:r>
          </a:p>
          <a:p>
            <a:pPr lvl="4"/>
            <a:r>
              <a:rPr lang="it-IT"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11BB6923-02E9-E14E-8708-4063D7EB20A8}" type="datetime1">
              <a:rPr lang="en-US" smtClean="0"/>
              <a:t>14-12-09</a:t>
            </a:fld>
            <a:endParaRPr lang="en-US"/>
          </a:p>
        </p:txBody>
      </p:sp>
      <p:sp>
        <p:nvSpPr>
          <p:cNvPr id="5" name="Footer Placeholder 4"/>
          <p:cNvSpPr>
            <a:spLocks noGrp="1"/>
          </p:cNvSpPr>
          <p:nvPr>
            <p:ph type="ftr" sz="quarter" idx="11"/>
          </p:nvPr>
        </p:nvSpPr>
        <p:spPr/>
        <p:txBody>
          <a:bodyPr/>
          <a:lstStyle/>
          <a:p>
            <a:r>
              <a:rPr lang="en-US" smtClean="0"/>
              <a:t>G. Bianchi &amp; A. Capone - SDN tutorial</a:t>
            </a:r>
            <a:endParaRPr lang="en-US"/>
          </a:p>
        </p:txBody>
      </p:sp>
      <p:sp>
        <p:nvSpPr>
          <p:cNvPr id="6" name="Slide Number Placeholder 5"/>
          <p:cNvSpPr>
            <a:spLocks noGrp="1"/>
          </p:cNvSpPr>
          <p:nvPr>
            <p:ph type="sldNum" sz="quarter" idx="12"/>
          </p:nvPr>
        </p:nvSpPr>
        <p:spPr/>
        <p:txBody>
          <a:bodyPr/>
          <a:lstStyle/>
          <a:p>
            <a:fld id="{F575C757-2202-604A-8DCC-632154A48C4A}" type="slidenum">
              <a:rPr lang="en-US" smtClean="0"/>
              <a:t>‹#›</a:t>
            </a:fld>
            <a:endParaRPr lang="en-US"/>
          </a:p>
        </p:txBody>
      </p:sp>
    </p:spTree>
    <p:extLst>
      <p:ext uri="{BB962C8B-B14F-4D97-AF65-F5344CB8AC3E}">
        <p14:creationId xmlns:p14="http://schemas.microsoft.com/office/powerpoint/2010/main" val="4130326206"/>
      </p:ext>
    </p:extLst>
  </p:cSld>
  <p:clrMapOvr>
    <a:masterClrMapping/>
  </p:clrMapOvr>
  <p:transition xmlns:p14="http://schemas.microsoft.com/office/powerpoint/2010/main" spd="slow">
    <p:pull/>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smtClean="0"/>
              <a:t>Click to edit Master title style</a:t>
            </a:r>
            <a:endParaRPr lang="en-US"/>
          </a:p>
        </p:txBody>
      </p:sp>
      <p:sp>
        <p:nvSpPr>
          <p:cNvPr id="3" name="Content Placeholder 2"/>
          <p:cNvSpPr>
            <a:spLocks noGrp="1"/>
          </p:cNvSpPr>
          <p:nvPr>
            <p:ph idx="1"/>
          </p:nvPr>
        </p:nvSpPr>
        <p:spPr/>
        <p:txBody>
          <a:bodyPr/>
          <a:lstStyle/>
          <a:p>
            <a:pPr lvl="0"/>
            <a:r>
              <a:rPr lang="it-IT" smtClean="0"/>
              <a:t>Click to edit Master text styles</a:t>
            </a:r>
          </a:p>
          <a:p>
            <a:pPr lvl="1"/>
            <a:r>
              <a:rPr lang="it-IT" smtClean="0"/>
              <a:t>Second level</a:t>
            </a:r>
          </a:p>
          <a:p>
            <a:pPr lvl="2"/>
            <a:r>
              <a:rPr lang="it-IT" smtClean="0"/>
              <a:t>Third level</a:t>
            </a:r>
          </a:p>
          <a:p>
            <a:pPr lvl="3"/>
            <a:r>
              <a:rPr lang="it-IT" smtClean="0"/>
              <a:t>Fourth level</a:t>
            </a:r>
          </a:p>
          <a:p>
            <a:pPr lvl="4"/>
            <a:r>
              <a:rPr lang="it-IT"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C6937DFB-EDCB-C649-B8E8-ACCAD502F634}" type="datetime1">
              <a:rPr lang="en-US" smtClean="0"/>
              <a:t>14-12-09</a:t>
            </a:fld>
            <a:endParaRPr lang="en-US"/>
          </a:p>
        </p:txBody>
      </p:sp>
      <p:sp>
        <p:nvSpPr>
          <p:cNvPr id="5" name="Footer Placeholder 4"/>
          <p:cNvSpPr>
            <a:spLocks noGrp="1"/>
          </p:cNvSpPr>
          <p:nvPr>
            <p:ph type="ftr" sz="quarter" idx="11"/>
          </p:nvPr>
        </p:nvSpPr>
        <p:spPr/>
        <p:txBody>
          <a:bodyPr/>
          <a:lstStyle/>
          <a:p>
            <a:r>
              <a:rPr lang="en-US" smtClean="0"/>
              <a:t>G. Bianchi &amp; A. Capone - SDN tutorial</a:t>
            </a:r>
            <a:endParaRPr lang="en-US"/>
          </a:p>
        </p:txBody>
      </p:sp>
      <p:sp>
        <p:nvSpPr>
          <p:cNvPr id="6" name="Slide Number Placeholder 5"/>
          <p:cNvSpPr>
            <a:spLocks noGrp="1"/>
          </p:cNvSpPr>
          <p:nvPr>
            <p:ph type="sldNum" sz="quarter" idx="12"/>
          </p:nvPr>
        </p:nvSpPr>
        <p:spPr/>
        <p:txBody>
          <a:bodyPr/>
          <a:lstStyle/>
          <a:p>
            <a:fld id="{F575C757-2202-604A-8DCC-632154A48C4A}" type="slidenum">
              <a:rPr lang="en-US" smtClean="0"/>
              <a:t>‹#›</a:t>
            </a:fld>
            <a:endParaRPr lang="en-US"/>
          </a:p>
        </p:txBody>
      </p:sp>
    </p:spTree>
    <p:extLst>
      <p:ext uri="{BB962C8B-B14F-4D97-AF65-F5344CB8AC3E}">
        <p14:creationId xmlns:p14="http://schemas.microsoft.com/office/powerpoint/2010/main" val="1978457951"/>
      </p:ext>
    </p:extLst>
  </p:cSld>
  <p:clrMapOvr>
    <a:masterClrMapping/>
  </p:clrMapOvr>
  <p:transition xmlns:p14="http://schemas.microsoft.com/office/powerpoint/2010/main" spd="slow">
    <p:pull/>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it-IT"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smtClean="0"/>
              <a:t>Click to edit Master text styles</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69AC7434-8DBC-C446-825D-1445BCA4A6F3}" type="datetime1">
              <a:rPr lang="en-US" smtClean="0"/>
              <a:t>14-12-09</a:t>
            </a:fld>
            <a:endParaRPr lang="en-US"/>
          </a:p>
        </p:txBody>
      </p:sp>
      <p:sp>
        <p:nvSpPr>
          <p:cNvPr id="5" name="Footer Placeholder 4"/>
          <p:cNvSpPr>
            <a:spLocks noGrp="1"/>
          </p:cNvSpPr>
          <p:nvPr>
            <p:ph type="ftr" sz="quarter" idx="11"/>
          </p:nvPr>
        </p:nvSpPr>
        <p:spPr/>
        <p:txBody>
          <a:bodyPr/>
          <a:lstStyle/>
          <a:p>
            <a:r>
              <a:rPr lang="en-US" smtClean="0"/>
              <a:t>G. Bianchi &amp; A. Capone - SDN tutorial</a:t>
            </a:r>
            <a:endParaRPr lang="en-US"/>
          </a:p>
        </p:txBody>
      </p:sp>
      <p:sp>
        <p:nvSpPr>
          <p:cNvPr id="6" name="Slide Number Placeholder 5"/>
          <p:cNvSpPr>
            <a:spLocks noGrp="1"/>
          </p:cNvSpPr>
          <p:nvPr>
            <p:ph type="sldNum" sz="quarter" idx="12"/>
          </p:nvPr>
        </p:nvSpPr>
        <p:spPr/>
        <p:txBody>
          <a:bodyPr/>
          <a:lstStyle/>
          <a:p>
            <a:fld id="{F575C757-2202-604A-8DCC-632154A48C4A}" type="slidenum">
              <a:rPr lang="en-US" smtClean="0"/>
              <a:t>‹#›</a:t>
            </a:fld>
            <a:endParaRPr lang="en-US"/>
          </a:p>
        </p:txBody>
      </p:sp>
    </p:spTree>
    <p:extLst>
      <p:ext uri="{BB962C8B-B14F-4D97-AF65-F5344CB8AC3E}">
        <p14:creationId xmlns:p14="http://schemas.microsoft.com/office/powerpoint/2010/main" val="3816164316"/>
      </p:ext>
    </p:extLst>
  </p:cSld>
  <p:clrMapOvr>
    <a:masterClrMapping/>
  </p:clrMapOvr>
  <p:transition xmlns:p14="http://schemas.microsoft.com/office/powerpoint/2010/main" spd="slow">
    <p:pull/>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it-IT" smtClean="0"/>
              <a:t>Click to edit Master text styles</a:t>
            </a:r>
          </a:p>
          <a:p>
            <a:pPr lvl="1"/>
            <a:r>
              <a:rPr lang="it-IT" smtClean="0"/>
              <a:t>Second level</a:t>
            </a:r>
          </a:p>
          <a:p>
            <a:pPr lvl="2"/>
            <a:r>
              <a:rPr lang="it-IT" smtClean="0"/>
              <a:t>Third level</a:t>
            </a:r>
          </a:p>
          <a:p>
            <a:pPr lvl="3"/>
            <a:r>
              <a:rPr lang="it-IT" smtClean="0"/>
              <a:t>Fourth level</a:t>
            </a:r>
          </a:p>
          <a:p>
            <a:pPr lvl="4"/>
            <a:r>
              <a:rPr lang="it-IT"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it-IT" smtClean="0"/>
              <a:t>Click to edit Master text styles</a:t>
            </a:r>
          </a:p>
          <a:p>
            <a:pPr lvl="1"/>
            <a:r>
              <a:rPr lang="it-IT" smtClean="0"/>
              <a:t>Second level</a:t>
            </a:r>
          </a:p>
          <a:p>
            <a:pPr lvl="2"/>
            <a:r>
              <a:rPr lang="it-IT" smtClean="0"/>
              <a:t>Third level</a:t>
            </a:r>
          </a:p>
          <a:p>
            <a:pPr lvl="3"/>
            <a:r>
              <a:rPr lang="it-IT" smtClean="0"/>
              <a:t>Fourth level</a:t>
            </a:r>
          </a:p>
          <a:p>
            <a:pPr lvl="4"/>
            <a:r>
              <a:rPr lang="it-IT" smtClean="0"/>
              <a:t>Fifth level</a:t>
            </a:r>
            <a:endParaRPr lang="en-US"/>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2760CB81-098B-5A42-B8B2-57ED6A65249B}" type="datetime1">
              <a:rPr lang="en-US" smtClean="0"/>
              <a:t>14-12-09</a:t>
            </a:fld>
            <a:endParaRPr lang="en-US"/>
          </a:p>
        </p:txBody>
      </p:sp>
      <p:sp>
        <p:nvSpPr>
          <p:cNvPr id="6" name="Footer Placeholder 5"/>
          <p:cNvSpPr>
            <a:spLocks noGrp="1"/>
          </p:cNvSpPr>
          <p:nvPr>
            <p:ph type="ftr" sz="quarter" idx="11"/>
          </p:nvPr>
        </p:nvSpPr>
        <p:spPr/>
        <p:txBody>
          <a:bodyPr/>
          <a:lstStyle/>
          <a:p>
            <a:r>
              <a:rPr lang="en-US" smtClean="0"/>
              <a:t>G. Bianchi &amp; A. Capone - SDN tutorial</a:t>
            </a:r>
            <a:endParaRPr lang="en-US"/>
          </a:p>
        </p:txBody>
      </p:sp>
      <p:sp>
        <p:nvSpPr>
          <p:cNvPr id="7" name="Slide Number Placeholder 6"/>
          <p:cNvSpPr>
            <a:spLocks noGrp="1"/>
          </p:cNvSpPr>
          <p:nvPr>
            <p:ph type="sldNum" sz="quarter" idx="12"/>
          </p:nvPr>
        </p:nvSpPr>
        <p:spPr/>
        <p:txBody>
          <a:bodyPr/>
          <a:lstStyle/>
          <a:p>
            <a:fld id="{F575C757-2202-604A-8DCC-632154A48C4A}" type="slidenum">
              <a:rPr lang="en-US" smtClean="0"/>
              <a:t>‹#›</a:t>
            </a:fld>
            <a:endParaRPr lang="en-US"/>
          </a:p>
        </p:txBody>
      </p:sp>
    </p:spTree>
    <p:extLst>
      <p:ext uri="{BB962C8B-B14F-4D97-AF65-F5344CB8AC3E}">
        <p14:creationId xmlns:p14="http://schemas.microsoft.com/office/powerpoint/2010/main" val="678193181"/>
      </p:ext>
    </p:extLst>
  </p:cSld>
  <p:clrMapOvr>
    <a:masterClrMapping/>
  </p:clrMapOvr>
  <p:transition xmlns:p14="http://schemas.microsoft.com/office/powerpoint/2010/main" spd="slow">
    <p:pull/>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it-IT"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it-IT" smtClean="0"/>
              <a:t>Click to edit Master text styles</a:t>
            </a:r>
          </a:p>
          <a:p>
            <a:pPr lvl="1"/>
            <a:r>
              <a:rPr lang="it-IT" smtClean="0"/>
              <a:t>Second level</a:t>
            </a:r>
          </a:p>
          <a:p>
            <a:pPr lvl="2"/>
            <a:r>
              <a:rPr lang="it-IT" smtClean="0"/>
              <a:t>Third level</a:t>
            </a:r>
          </a:p>
          <a:p>
            <a:pPr lvl="3"/>
            <a:r>
              <a:rPr lang="it-IT" smtClean="0"/>
              <a:t>Fourth level</a:t>
            </a:r>
          </a:p>
          <a:p>
            <a:pPr lvl="4"/>
            <a:r>
              <a:rPr lang="it-IT"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it-IT" smtClean="0"/>
              <a:t>Click to edit Master text styles</a:t>
            </a:r>
          </a:p>
          <a:p>
            <a:pPr lvl="1"/>
            <a:r>
              <a:rPr lang="it-IT" smtClean="0"/>
              <a:t>Second level</a:t>
            </a:r>
          </a:p>
          <a:p>
            <a:pPr lvl="2"/>
            <a:r>
              <a:rPr lang="it-IT" smtClean="0"/>
              <a:t>Third level</a:t>
            </a:r>
          </a:p>
          <a:p>
            <a:pPr lvl="3"/>
            <a:r>
              <a:rPr lang="it-IT" smtClean="0"/>
              <a:t>Fourth level</a:t>
            </a:r>
          </a:p>
          <a:p>
            <a:pPr lvl="4"/>
            <a:r>
              <a:rPr lang="it-IT" smtClean="0"/>
              <a:t>Fifth level</a:t>
            </a:r>
            <a:endParaRPr lang="en-US"/>
          </a:p>
        </p:txBody>
      </p:sp>
      <p:sp>
        <p:nvSpPr>
          <p:cNvPr id="7" name="Date Placeholder 6"/>
          <p:cNvSpPr>
            <a:spLocks noGrp="1"/>
          </p:cNvSpPr>
          <p:nvPr>
            <p:ph type="dt" sz="half" idx="10"/>
          </p:nvPr>
        </p:nvSpPr>
        <p:spPr>
          <a:xfrm>
            <a:off x="457200" y="6356350"/>
            <a:ext cx="2133600" cy="365125"/>
          </a:xfrm>
          <a:prstGeom prst="rect">
            <a:avLst/>
          </a:prstGeom>
        </p:spPr>
        <p:txBody>
          <a:bodyPr/>
          <a:lstStyle/>
          <a:p>
            <a:fld id="{3D08EAF0-87DB-D84B-BA6B-2111E031D4B6}" type="datetime1">
              <a:rPr lang="en-US" smtClean="0"/>
              <a:t>14-12-09</a:t>
            </a:fld>
            <a:endParaRPr lang="en-US"/>
          </a:p>
        </p:txBody>
      </p:sp>
      <p:sp>
        <p:nvSpPr>
          <p:cNvPr id="8" name="Footer Placeholder 7"/>
          <p:cNvSpPr>
            <a:spLocks noGrp="1"/>
          </p:cNvSpPr>
          <p:nvPr>
            <p:ph type="ftr" sz="quarter" idx="11"/>
          </p:nvPr>
        </p:nvSpPr>
        <p:spPr/>
        <p:txBody>
          <a:bodyPr/>
          <a:lstStyle/>
          <a:p>
            <a:r>
              <a:rPr lang="en-US" smtClean="0"/>
              <a:t>G. Bianchi &amp; A. Capone - SDN tutorial</a:t>
            </a:r>
            <a:endParaRPr lang="en-US"/>
          </a:p>
        </p:txBody>
      </p:sp>
      <p:sp>
        <p:nvSpPr>
          <p:cNvPr id="9" name="Slide Number Placeholder 8"/>
          <p:cNvSpPr>
            <a:spLocks noGrp="1"/>
          </p:cNvSpPr>
          <p:nvPr>
            <p:ph type="sldNum" sz="quarter" idx="12"/>
          </p:nvPr>
        </p:nvSpPr>
        <p:spPr/>
        <p:txBody>
          <a:bodyPr/>
          <a:lstStyle/>
          <a:p>
            <a:fld id="{F575C757-2202-604A-8DCC-632154A48C4A}" type="slidenum">
              <a:rPr lang="en-US" smtClean="0"/>
              <a:t>‹#›</a:t>
            </a:fld>
            <a:endParaRPr lang="en-US"/>
          </a:p>
        </p:txBody>
      </p:sp>
    </p:spTree>
    <p:extLst>
      <p:ext uri="{BB962C8B-B14F-4D97-AF65-F5344CB8AC3E}">
        <p14:creationId xmlns:p14="http://schemas.microsoft.com/office/powerpoint/2010/main" val="4281339559"/>
      </p:ext>
    </p:extLst>
  </p:cSld>
  <p:clrMapOvr>
    <a:masterClrMapping/>
  </p:clrMapOvr>
  <p:transition xmlns:p14="http://schemas.microsoft.com/office/powerpoint/2010/main" spd="slow">
    <p:pull/>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smtClean="0"/>
              <a:t>Click to edit Master title style</a:t>
            </a:r>
            <a:endParaRPr lang="en-US"/>
          </a:p>
        </p:txBody>
      </p:sp>
      <p:sp>
        <p:nvSpPr>
          <p:cNvPr id="3" name="Date Placeholder 2"/>
          <p:cNvSpPr>
            <a:spLocks noGrp="1"/>
          </p:cNvSpPr>
          <p:nvPr>
            <p:ph type="dt" sz="half" idx="10"/>
          </p:nvPr>
        </p:nvSpPr>
        <p:spPr>
          <a:xfrm>
            <a:off x="457200" y="6356350"/>
            <a:ext cx="2133600" cy="365125"/>
          </a:xfrm>
          <a:prstGeom prst="rect">
            <a:avLst/>
          </a:prstGeom>
        </p:spPr>
        <p:txBody>
          <a:bodyPr/>
          <a:lstStyle/>
          <a:p>
            <a:fld id="{30F869E3-98CB-AE40-AE78-01ACC9446881}" type="datetime1">
              <a:rPr lang="en-US" smtClean="0"/>
              <a:t>14-12-09</a:t>
            </a:fld>
            <a:endParaRPr lang="en-US"/>
          </a:p>
        </p:txBody>
      </p:sp>
      <p:sp>
        <p:nvSpPr>
          <p:cNvPr id="4" name="Footer Placeholder 3"/>
          <p:cNvSpPr>
            <a:spLocks noGrp="1"/>
          </p:cNvSpPr>
          <p:nvPr>
            <p:ph type="ftr" sz="quarter" idx="11"/>
          </p:nvPr>
        </p:nvSpPr>
        <p:spPr/>
        <p:txBody>
          <a:bodyPr/>
          <a:lstStyle/>
          <a:p>
            <a:r>
              <a:rPr lang="en-US" smtClean="0"/>
              <a:t>G. Bianchi &amp; A. Capone - SDN tutorial</a:t>
            </a:r>
            <a:endParaRPr lang="en-US"/>
          </a:p>
        </p:txBody>
      </p:sp>
      <p:sp>
        <p:nvSpPr>
          <p:cNvPr id="5" name="Slide Number Placeholder 4"/>
          <p:cNvSpPr>
            <a:spLocks noGrp="1"/>
          </p:cNvSpPr>
          <p:nvPr>
            <p:ph type="sldNum" sz="quarter" idx="12"/>
          </p:nvPr>
        </p:nvSpPr>
        <p:spPr/>
        <p:txBody>
          <a:bodyPr/>
          <a:lstStyle/>
          <a:p>
            <a:fld id="{F575C757-2202-604A-8DCC-632154A48C4A}" type="slidenum">
              <a:rPr lang="en-US" smtClean="0"/>
              <a:t>‹#›</a:t>
            </a:fld>
            <a:endParaRPr lang="en-US"/>
          </a:p>
        </p:txBody>
      </p:sp>
    </p:spTree>
    <p:extLst>
      <p:ext uri="{BB962C8B-B14F-4D97-AF65-F5344CB8AC3E}">
        <p14:creationId xmlns:p14="http://schemas.microsoft.com/office/powerpoint/2010/main" val="3031570841"/>
      </p:ext>
    </p:extLst>
  </p:cSld>
  <p:clrMapOvr>
    <a:masterClrMapping/>
  </p:clrMapOvr>
  <p:transition xmlns:p14="http://schemas.microsoft.com/office/powerpoint/2010/main" spd="slow">
    <p:pull/>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p>
            <a:fld id="{C149CCDE-038B-BC48-A1B5-347165F28DD7}" type="datetime1">
              <a:rPr lang="en-US" smtClean="0"/>
              <a:t>14-12-09</a:t>
            </a:fld>
            <a:endParaRPr lang="en-US"/>
          </a:p>
        </p:txBody>
      </p:sp>
      <p:sp>
        <p:nvSpPr>
          <p:cNvPr id="3" name="Footer Placeholder 2"/>
          <p:cNvSpPr>
            <a:spLocks noGrp="1"/>
          </p:cNvSpPr>
          <p:nvPr>
            <p:ph type="ftr" sz="quarter" idx="11"/>
          </p:nvPr>
        </p:nvSpPr>
        <p:spPr/>
        <p:txBody>
          <a:bodyPr/>
          <a:lstStyle/>
          <a:p>
            <a:r>
              <a:rPr lang="en-US" smtClean="0"/>
              <a:t>G. Bianchi &amp; A. Capone - SDN tutorial</a:t>
            </a:r>
            <a:endParaRPr lang="en-US"/>
          </a:p>
        </p:txBody>
      </p:sp>
      <p:sp>
        <p:nvSpPr>
          <p:cNvPr id="4" name="Slide Number Placeholder 3"/>
          <p:cNvSpPr>
            <a:spLocks noGrp="1"/>
          </p:cNvSpPr>
          <p:nvPr>
            <p:ph type="sldNum" sz="quarter" idx="12"/>
          </p:nvPr>
        </p:nvSpPr>
        <p:spPr/>
        <p:txBody>
          <a:bodyPr/>
          <a:lstStyle/>
          <a:p>
            <a:fld id="{F575C757-2202-604A-8DCC-632154A48C4A}" type="slidenum">
              <a:rPr lang="en-US" smtClean="0"/>
              <a:t>‹#›</a:t>
            </a:fld>
            <a:endParaRPr lang="en-US"/>
          </a:p>
        </p:txBody>
      </p:sp>
    </p:spTree>
    <p:extLst>
      <p:ext uri="{BB962C8B-B14F-4D97-AF65-F5344CB8AC3E}">
        <p14:creationId xmlns:p14="http://schemas.microsoft.com/office/powerpoint/2010/main" val="2588093772"/>
      </p:ext>
    </p:extLst>
  </p:cSld>
  <p:clrMapOvr>
    <a:masterClrMapping/>
  </p:clrMapOvr>
  <p:transition xmlns:p14="http://schemas.microsoft.com/office/powerpoint/2010/main" spd="slow">
    <p:pull/>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it-IT"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smtClean="0"/>
              <a:t>Click to edit Master text styles</a:t>
            </a:r>
          </a:p>
          <a:p>
            <a:pPr lvl="1"/>
            <a:r>
              <a:rPr lang="it-IT" smtClean="0"/>
              <a:t>Second level</a:t>
            </a:r>
          </a:p>
          <a:p>
            <a:pPr lvl="2"/>
            <a:r>
              <a:rPr lang="it-IT" smtClean="0"/>
              <a:t>Third level</a:t>
            </a:r>
          </a:p>
          <a:p>
            <a:pPr lvl="3"/>
            <a:r>
              <a:rPr lang="it-IT" smtClean="0"/>
              <a:t>Fourth level</a:t>
            </a:r>
          </a:p>
          <a:p>
            <a:pPr lvl="4"/>
            <a:r>
              <a:rPr lang="it-IT"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smtClean="0"/>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1B1945AB-DFA7-0E40-8893-DB0FE7BF11D3}" type="datetime1">
              <a:rPr lang="en-US" smtClean="0"/>
              <a:t>14-12-09</a:t>
            </a:fld>
            <a:endParaRPr lang="en-US"/>
          </a:p>
        </p:txBody>
      </p:sp>
      <p:sp>
        <p:nvSpPr>
          <p:cNvPr id="6" name="Footer Placeholder 5"/>
          <p:cNvSpPr>
            <a:spLocks noGrp="1"/>
          </p:cNvSpPr>
          <p:nvPr>
            <p:ph type="ftr" sz="quarter" idx="11"/>
          </p:nvPr>
        </p:nvSpPr>
        <p:spPr/>
        <p:txBody>
          <a:bodyPr/>
          <a:lstStyle/>
          <a:p>
            <a:r>
              <a:rPr lang="en-US" smtClean="0"/>
              <a:t>G. Bianchi &amp; A. Capone - SDN tutorial</a:t>
            </a:r>
            <a:endParaRPr lang="en-US"/>
          </a:p>
        </p:txBody>
      </p:sp>
      <p:sp>
        <p:nvSpPr>
          <p:cNvPr id="7" name="Slide Number Placeholder 6"/>
          <p:cNvSpPr>
            <a:spLocks noGrp="1"/>
          </p:cNvSpPr>
          <p:nvPr>
            <p:ph type="sldNum" sz="quarter" idx="12"/>
          </p:nvPr>
        </p:nvSpPr>
        <p:spPr/>
        <p:txBody>
          <a:bodyPr/>
          <a:lstStyle/>
          <a:p>
            <a:fld id="{F575C757-2202-604A-8DCC-632154A48C4A}" type="slidenum">
              <a:rPr lang="en-US" smtClean="0"/>
              <a:t>‹#›</a:t>
            </a:fld>
            <a:endParaRPr lang="en-US"/>
          </a:p>
        </p:txBody>
      </p:sp>
    </p:spTree>
    <p:extLst>
      <p:ext uri="{BB962C8B-B14F-4D97-AF65-F5344CB8AC3E}">
        <p14:creationId xmlns:p14="http://schemas.microsoft.com/office/powerpoint/2010/main" val="3904364601"/>
      </p:ext>
    </p:extLst>
  </p:cSld>
  <p:clrMapOvr>
    <a:masterClrMapping/>
  </p:clrMapOvr>
  <p:transition xmlns:p14="http://schemas.microsoft.com/office/powerpoint/2010/main" spd="slow">
    <p:pull/>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it-IT"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smtClean="0"/>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779430B3-E022-4842-B4BD-5D10BE209656}" type="datetime1">
              <a:rPr lang="en-US" smtClean="0"/>
              <a:t>14-12-09</a:t>
            </a:fld>
            <a:endParaRPr lang="en-US"/>
          </a:p>
        </p:txBody>
      </p:sp>
      <p:sp>
        <p:nvSpPr>
          <p:cNvPr id="6" name="Footer Placeholder 5"/>
          <p:cNvSpPr>
            <a:spLocks noGrp="1"/>
          </p:cNvSpPr>
          <p:nvPr>
            <p:ph type="ftr" sz="quarter" idx="11"/>
          </p:nvPr>
        </p:nvSpPr>
        <p:spPr/>
        <p:txBody>
          <a:bodyPr/>
          <a:lstStyle/>
          <a:p>
            <a:r>
              <a:rPr lang="en-US" smtClean="0"/>
              <a:t>G. Bianchi &amp; A. Capone - SDN tutorial</a:t>
            </a:r>
            <a:endParaRPr lang="en-US"/>
          </a:p>
        </p:txBody>
      </p:sp>
      <p:sp>
        <p:nvSpPr>
          <p:cNvPr id="7" name="Slide Number Placeholder 6"/>
          <p:cNvSpPr>
            <a:spLocks noGrp="1"/>
          </p:cNvSpPr>
          <p:nvPr>
            <p:ph type="sldNum" sz="quarter" idx="12"/>
          </p:nvPr>
        </p:nvSpPr>
        <p:spPr/>
        <p:txBody>
          <a:bodyPr/>
          <a:lstStyle/>
          <a:p>
            <a:fld id="{F575C757-2202-604A-8DCC-632154A48C4A}" type="slidenum">
              <a:rPr lang="en-US" smtClean="0"/>
              <a:t>‹#›</a:t>
            </a:fld>
            <a:endParaRPr lang="en-US"/>
          </a:p>
        </p:txBody>
      </p:sp>
    </p:spTree>
    <p:extLst>
      <p:ext uri="{BB962C8B-B14F-4D97-AF65-F5344CB8AC3E}">
        <p14:creationId xmlns:p14="http://schemas.microsoft.com/office/powerpoint/2010/main" val="2115129496"/>
      </p:ext>
    </p:extLst>
  </p:cSld>
  <p:clrMapOvr>
    <a:masterClrMapping/>
  </p:clrMapOvr>
  <p:transition xmlns:p14="http://schemas.microsoft.com/office/powerpoint/2010/main" spd="slow">
    <p:pull/>
  </p:transition>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it-IT"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it-IT" smtClean="0"/>
              <a:t>Click to edit Master text styles</a:t>
            </a:r>
          </a:p>
          <a:p>
            <a:pPr lvl="1"/>
            <a:r>
              <a:rPr lang="it-IT" smtClean="0"/>
              <a:t>Second level</a:t>
            </a:r>
          </a:p>
          <a:p>
            <a:pPr lvl="2"/>
            <a:r>
              <a:rPr lang="it-IT" smtClean="0"/>
              <a:t>Third level</a:t>
            </a:r>
          </a:p>
          <a:p>
            <a:pPr lvl="3"/>
            <a:r>
              <a:rPr lang="it-IT" smtClean="0"/>
              <a:t>Fourth level</a:t>
            </a:r>
          </a:p>
          <a:p>
            <a:pPr lvl="4"/>
            <a:r>
              <a:rPr lang="it-IT" smtClean="0"/>
              <a:t>Fifth level</a:t>
            </a:r>
            <a:endParaRPr lang="en-US"/>
          </a:p>
        </p:txBody>
      </p:sp>
      <p:sp>
        <p:nvSpPr>
          <p:cNvPr id="5" name="Footer Placeholder 4"/>
          <p:cNvSpPr>
            <a:spLocks noGrp="1"/>
          </p:cNvSpPr>
          <p:nvPr>
            <p:ph type="ftr" sz="quarter" idx="3"/>
          </p:nvPr>
        </p:nvSpPr>
        <p:spPr>
          <a:xfrm>
            <a:off x="457200" y="6356350"/>
            <a:ext cx="5562600" cy="365125"/>
          </a:xfrm>
          <a:prstGeom prst="rect">
            <a:avLst/>
          </a:prstGeom>
        </p:spPr>
        <p:txBody>
          <a:bodyPr vert="horz" lIns="91440" tIns="45720" rIns="91440" bIns="45720" rtlCol="0" anchor="ctr"/>
          <a:lstStyle>
            <a:lvl1pPr algn="l">
              <a:defRPr sz="1200">
                <a:solidFill>
                  <a:schemeClr val="tx1">
                    <a:lumMod val="50000"/>
                    <a:lumOff val="50000"/>
                  </a:schemeClr>
                </a:solidFill>
              </a:defRPr>
            </a:lvl1pPr>
          </a:lstStyle>
          <a:p>
            <a:r>
              <a:rPr lang="en-US" smtClean="0"/>
              <a:t>G. Bianchi &amp; A. Capone - SDN tutorial</a:t>
            </a:r>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rgbClr val="7F7F7F"/>
                </a:solidFill>
              </a:defRPr>
            </a:lvl1pPr>
          </a:lstStyle>
          <a:p>
            <a:fld id="{F575C757-2202-604A-8DCC-632154A48C4A}" type="slidenum">
              <a:rPr lang="en-US" smtClean="0"/>
              <a:pPr/>
              <a:t>‹#›</a:t>
            </a:fld>
            <a:endParaRPr lang="en-US"/>
          </a:p>
        </p:txBody>
      </p:sp>
      <p:cxnSp>
        <p:nvCxnSpPr>
          <p:cNvPr id="8" name="Straight Connector 7"/>
          <p:cNvCxnSpPr/>
          <p:nvPr userDrawn="1"/>
        </p:nvCxnSpPr>
        <p:spPr>
          <a:xfrm>
            <a:off x="0" y="6356350"/>
            <a:ext cx="9144000" cy="0"/>
          </a:xfrm>
          <a:prstGeom prst="line">
            <a:avLst/>
          </a:pr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0826784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xmlns:p14="http://schemas.microsoft.com/office/powerpoint/2010/main" spd="slow">
    <p:pull/>
  </p:transition>
  <p:hf hd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g"/><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0.em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28.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5.emf"/><Relationship Id="rId4" Type="http://schemas.openxmlformats.org/officeDocument/2006/relationships/image" Target="../media/image16.emf"/><Relationship Id="rId1" Type="http://schemas.openxmlformats.org/officeDocument/2006/relationships/slideLayout" Target="../slideLayouts/slideLayout2.xml"/><Relationship Id="rId2" Type="http://schemas.openxmlformats.org/officeDocument/2006/relationships/image" Target="../media/image14.em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7.png"/><Relationship Id="rId3" Type="http://schemas.openxmlformats.org/officeDocument/2006/relationships/image" Target="../media/image1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em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emf"/></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wmf"/></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wmf"/></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w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50.xml.rels><?xml version="1.0" encoding="UTF-8" standalone="yes"?>
<Relationships xmlns="http://schemas.openxmlformats.org/package/2006/relationships"><Relationship Id="rId3" Type="http://schemas.openxmlformats.org/officeDocument/2006/relationships/image" Target="../media/image24.jpeg"/><Relationship Id="rId4" Type="http://schemas.openxmlformats.org/officeDocument/2006/relationships/image" Target="../media/image25.jpg"/><Relationship Id="rId5" Type="http://schemas.openxmlformats.org/officeDocument/2006/relationships/image" Target="../media/image26.gif"/><Relationship Id="rId6" Type="http://schemas.openxmlformats.org/officeDocument/2006/relationships/image" Target="../media/image27.jpeg"/><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wmf"/></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wmf"/></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4.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tiff"/></Relationships>
</file>

<file path=ppt/slides/_rels/slide66.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1.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67.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33.png"/><Relationship Id="rId5" Type="http://schemas.openxmlformats.org/officeDocument/2006/relationships/image" Target="../media/image34.png"/><Relationship Id="rId1" Type="http://schemas.openxmlformats.org/officeDocument/2006/relationships/slideLayout" Target="../slideLayouts/slideLayout6.xml"/><Relationship Id="rId2" Type="http://schemas.openxmlformats.org/officeDocument/2006/relationships/notesSlide" Target="../notesSlides/notesSlide1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33.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3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 Id="rId3" Type="http://schemas.openxmlformats.org/officeDocument/2006/relationships/image" Target="../media/image34.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 Id="rId3" Type="http://schemas.openxmlformats.org/officeDocument/2006/relationships/image" Target="../media/image34.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34.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34.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 Id="rId3" Type="http://schemas.openxmlformats.org/officeDocument/2006/relationships/image" Target="../media/image32.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79.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36.png"/><Relationship Id="rId5" Type="http://schemas.openxmlformats.org/officeDocument/2006/relationships/image" Target="../media/image37.png"/><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38.png"/></Relationships>
</file>

<file path=ppt/slides/_rels/slide81.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39.png"/><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39.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40.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41.png"/></Relationships>
</file>

<file path=ppt/slides/_rels/slide85.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40.png"/><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42.png"/></Relationships>
</file>

<file path=ppt/slides/_rels/slide87.xml.rels><?xml version="1.0" encoding="UTF-8" standalone="yes"?>
<Relationships xmlns="http://schemas.openxmlformats.org/package/2006/relationships"><Relationship Id="rId3" Type="http://schemas.openxmlformats.org/officeDocument/2006/relationships/image" Target="../media/image43.png"/><Relationship Id="rId4" Type="http://schemas.openxmlformats.org/officeDocument/2006/relationships/image" Target="../media/image44.png"/><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 Id="rId3" Type="http://schemas.openxmlformats.org/officeDocument/2006/relationships/image" Target="../media/image3.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8948" y="806572"/>
            <a:ext cx="8702033" cy="2711452"/>
          </a:xfrm>
        </p:spPr>
        <p:txBody>
          <a:bodyPr>
            <a:normAutofit fontScale="90000"/>
          </a:bodyPr>
          <a:lstStyle/>
          <a:p>
            <a:r>
              <a:rPr lang="en-US" sz="5300" b="1" noProof="0"/>
              <a:t>From dumb to smarter switches in software defined networks: </a:t>
            </a:r>
            <a:r>
              <a:rPr lang="en-US" noProof="0"/>
              <a:t/>
            </a:r>
            <a:br>
              <a:rPr lang="en-US" noProof="0"/>
            </a:br>
            <a:r>
              <a:rPr lang="en-US" noProof="0"/>
              <a:t>an overview of data plane evolution</a:t>
            </a:r>
          </a:p>
        </p:txBody>
      </p:sp>
      <p:sp>
        <p:nvSpPr>
          <p:cNvPr id="5" name="Subtitle 4"/>
          <p:cNvSpPr>
            <a:spLocks noGrp="1"/>
          </p:cNvSpPr>
          <p:nvPr>
            <p:ph type="subTitle" idx="1"/>
          </p:nvPr>
        </p:nvSpPr>
        <p:spPr>
          <a:xfrm>
            <a:off x="3042187" y="5067306"/>
            <a:ext cx="4730213" cy="835294"/>
          </a:xfrm>
        </p:spPr>
        <p:txBody>
          <a:bodyPr>
            <a:normAutofit fontScale="85000" lnSpcReduction="20000"/>
          </a:bodyPr>
          <a:lstStyle/>
          <a:p>
            <a:pPr algn="l"/>
            <a:r>
              <a:rPr lang="en-US" noProof="0" smtClean="0"/>
              <a:t>Antonio Capone</a:t>
            </a:r>
          </a:p>
          <a:p>
            <a:pPr algn="l"/>
            <a:r>
              <a:rPr lang="en-US" sz="2800" i="1" noProof="0" smtClean="0"/>
              <a:t>Politecnico di Milano - ANTLab</a:t>
            </a:r>
            <a:endParaRPr lang="en-US" sz="2800" i="1" noProof="0"/>
          </a:p>
        </p:txBody>
      </p:sp>
      <p:sp>
        <p:nvSpPr>
          <p:cNvPr id="4" name="Footer Placeholder 3"/>
          <p:cNvSpPr>
            <a:spLocks noGrp="1"/>
          </p:cNvSpPr>
          <p:nvPr>
            <p:ph type="ftr" sz="quarter" idx="11"/>
          </p:nvPr>
        </p:nvSpPr>
        <p:spPr/>
        <p:txBody>
          <a:bodyPr/>
          <a:lstStyle/>
          <a:p>
            <a:r>
              <a:rPr lang="en-US" smtClean="0"/>
              <a:t>G. Bianchi &amp; A. Capone - SDN tutorial</a:t>
            </a:r>
            <a:endParaRPr lang="en-US"/>
          </a:p>
        </p:txBody>
      </p:sp>
      <p:pic>
        <p:nvPicPr>
          <p:cNvPr id="6" name="Picture 9" descr="Logo ANTLab (R-Styled)"/>
          <p:cNvPicPr>
            <a:picLocks noChangeAspect="1" noChangeArrowheads="1"/>
          </p:cNvPicPr>
          <p:nvPr/>
        </p:nvPicPr>
        <p:blipFill>
          <a:blip r:embed="rId2" cstate="print"/>
          <a:srcRect/>
          <a:stretch>
            <a:fillRect/>
          </a:stretch>
        </p:blipFill>
        <p:spPr bwMode="auto">
          <a:xfrm>
            <a:off x="2206895" y="5067306"/>
            <a:ext cx="835293" cy="835294"/>
          </a:xfrm>
          <a:prstGeom prst="rect">
            <a:avLst/>
          </a:prstGeom>
          <a:noFill/>
        </p:spPr>
      </p:pic>
      <p:pic>
        <p:nvPicPr>
          <p:cNvPr id="7" name="Immagine 14" descr="logo_poli_trasparente.png"/>
          <p:cNvPicPr>
            <a:picLocks noChangeAspect="1"/>
          </p:cNvPicPr>
          <p:nvPr/>
        </p:nvPicPr>
        <p:blipFill>
          <a:blip r:embed="rId3"/>
          <a:srcRect/>
          <a:stretch>
            <a:fillRect/>
          </a:stretch>
        </p:blipFill>
        <p:spPr bwMode="auto">
          <a:xfrm>
            <a:off x="1371601" y="5067306"/>
            <a:ext cx="835294" cy="835294"/>
          </a:xfrm>
          <a:prstGeom prst="rect">
            <a:avLst/>
          </a:prstGeom>
          <a:noFill/>
          <a:ln w="9525">
            <a:noFill/>
            <a:miter lim="800000"/>
            <a:headEnd/>
            <a:tailEnd/>
          </a:ln>
        </p:spPr>
      </p:pic>
      <p:pic>
        <p:nvPicPr>
          <p:cNvPr id="8" name="Picture 7" descr="logo_tv1.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06895" y="4071015"/>
            <a:ext cx="759155" cy="835294"/>
          </a:xfrm>
          <a:prstGeom prst="rect">
            <a:avLst/>
          </a:prstGeom>
        </p:spPr>
      </p:pic>
      <p:sp>
        <p:nvSpPr>
          <p:cNvPr id="9" name="Subtitle 4"/>
          <p:cNvSpPr txBox="1">
            <a:spLocks/>
          </p:cNvSpPr>
          <p:nvPr/>
        </p:nvSpPr>
        <p:spPr>
          <a:xfrm>
            <a:off x="3042187" y="4085312"/>
            <a:ext cx="4921804" cy="835294"/>
          </a:xfrm>
          <a:prstGeom prst="rect">
            <a:avLst/>
          </a:prstGeom>
        </p:spPr>
        <p:txBody>
          <a:bodyPr vert="horz" lIns="91440" tIns="45720" rIns="91440" bIns="45720" rtlCol="0">
            <a:normAutofit fontScale="85000" lnSpcReduction="20000"/>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l"/>
            <a:r>
              <a:rPr lang="en-US" dirty="0" smtClean="0"/>
              <a:t>Giuseppe Bianchi</a:t>
            </a:r>
          </a:p>
          <a:p>
            <a:pPr algn="l"/>
            <a:r>
              <a:rPr lang="en-US" sz="2800" i="1" dirty="0" smtClean="0"/>
              <a:t>University of Rome “Tor </a:t>
            </a:r>
            <a:r>
              <a:rPr lang="en-US" sz="2800" i="1" dirty="0" err="1" smtClean="0"/>
              <a:t>Vergata</a:t>
            </a:r>
            <a:r>
              <a:rPr lang="en-US" sz="2800" i="1" dirty="0" smtClean="0"/>
              <a:t>”</a:t>
            </a:r>
            <a:endParaRPr lang="en-US" sz="2800" i="1" dirty="0"/>
          </a:p>
        </p:txBody>
      </p:sp>
      <p:sp>
        <p:nvSpPr>
          <p:cNvPr id="10" name="TextBox 9"/>
          <p:cNvSpPr txBox="1"/>
          <p:nvPr/>
        </p:nvSpPr>
        <p:spPr>
          <a:xfrm>
            <a:off x="457200" y="282789"/>
            <a:ext cx="4198585" cy="369332"/>
          </a:xfrm>
          <a:prstGeom prst="rect">
            <a:avLst/>
          </a:prstGeom>
          <a:noFill/>
        </p:spPr>
        <p:txBody>
          <a:bodyPr wrap="none" rtlCol="0">
            <a:spAutoFit/>
          </a:bodyPr>
          <a:lstStyle/>
          <a:p>
            <a:r>
              <a:rPr lang="en-US" dirty="0" smtClean="0">
                <a:solidFill>
                  <a:srgbClr val="7F7F7F"/>
                </a:solidFill>
              </a:rPr>
              <a:t>IEEE CAMAD 2014 – Athens, 1-3 December</a:t>
            </a:r>
            <a:endParaRPr lang="en-US" dirty="0">
              <a:solidFill>
                <a:srgbClr val="7F7F7F"/>
              </a:solidFill>
            </a:endParaRPr>
          </a:p>
        </p:txBody>
      </p:sp>
      <p:sp>
        <p:nvSpPr>
          <p:cNvPr id="11" name="Slide Number Placeholder 10"/>
          <p:cNvSpPr>
            <a:spLocks noGrp="1"/>
          </p:cNvSpPr>
          <p:nvPr>
            <p:ph type="sldNum" sz="quarter" idx="12"/>
          </p:nvPr>
        </p:nvSpPr>
        <p:spPr/>
        <p:txBody>
          <a:bodyPr/>
          <a:lstStyle/>
          <a:p>
            <a:fld id="{F575C757-2202-604A-8DCC-632154A48C4A}" type="slidenum">
              <a:rPr lang="en-US" smtClean="0"/>
              <a:t>1</a:t>
            </a:fld>
            <a:endParaRPr lang="en-US"/>
          </a:p>
        </p:txBody>
      </p:sp>
    </p:spTree>
    <p:extLst>
      <p:ext uri="{BB962C8B-B14F-4D97-AF65-F5344CB8AC3E}">
        <p14:creationId xmlns:p14="http://schemas.microsoft.com/office/powerpoint/2010/main" val="3861137078"/>
      </p:ext>
    </p:extLst>
  </p:cSld>
  <p:clrMapOvr>
    <a:masterClrMapping/>
  </p:clrMapOvr>
  <p:transition xmlns:p14="http://schemas.microsoft.com/office/powerpoint/2010/main" spd="slow">
    <p:pull/>
  </p:transition>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smtClean="0"/>
              <a:t>The (new) paradigm</a:t>
            </a:r>
            <a:endParaRPr lang="en-US" noProof="0" dirty="0"/>
          </a:p>
        </p:txBody>
      </p:sp>
      <p:grpSp>
        <p:nvGrpSpPr>
          <p:cNvPr id="10" name="Group 9"/>
          <p:cNvGrpSpPr/>
          <p:nvPr/>
        </p:nvGrpSpPr>
        <p:grpSpPr>
          <a:xfrm>
            <a:off x="545602" y="3229279"/>
            <a:ext cx="1523146" cy="740488"/>
            <a:chOff x="730328" y="3727603"/>
            <a:chExt cx="1855859" cy="902239"/>
          </a:xfrm>
        </p:grpSpPr>
        <p:sp>
          <p:nvSpPr>
            <p:cNvPr id="5" name="Rounded Rectangle 4"/>
            <p:cNvSpPr/>
            <p:nvPr/>
          </p:nvSpPr>
          <p:spPr>
            <a:xfrm>
              <a:off x="730328" y="4198914"/>
              <a:ext cx="1855859" cy="430928"/>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t>Data-plane</a:t>
              </a:r>
              <a:endParaRPr lang="en-US" sz="1200" dirty="0"/>
            </a:p>
          </p:txBody>
        </p:sp>
        <p:sp>
          <p:nvSpPr>
            <p:cNvPr id="6" name="Rounded Rectangle 5"/>
            <p:cNvSpPr/>
            <p:nvPr/>
          </p:nvSpPr>
          <p:spPr>
            <a:xfrm>
              <a:off x="730328" y="3727603"/>
              <a:ext cx="1855859" cy="430928"/>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200" dirty="0" smtClean="0"/>
                <a:t>Control-plane</a:t>
              </a:r>
              <a:endParaRPr lang="en-US" sz="1200" dirty="0"/>
            </a:p>
          </p:txBody>
        </p:sp>
      </p:grpSp>
      <p:grpSp>
        <p:nvGrpSpPr>
          <p:cNvPr id="11" name="Group 10"/>
          <p:cNvGrpSpPr/>
          <p:nvPr/>
        </p:nvGrpSpPr>
        <p:grpSpPr>
          <a:xfrm>
            <a:off x="882729" y="4859498"/>
            <a:ext cx="1523146" cy="740488"/>
            <a:chOff x="730328" y="3727603"/>
            <a:chExt cx="1855859" cy="902239"/>
          </a:xfrm>
        </p:grpSpPr>
        <p:sp>
          <p:nvSpPr>
            <p:cNvPr id="12" name="Rounded Rectangle 11"/>
            <p:cNvSpPr/>
            <p:nvPr/>
          </p:nvSpPr>
          <p:spPr>
            <a:xfrm>
              <a:off x="730328" y="4198914"/>
              <a:ext cx="1855859" cy="430928"/>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t>Data-plane</a:t>
              </a:r>
              <a:endParaRPr lang="en-US" sz="1200" dirty="0"/>
            </a:p>
          </p:txBody>
        </p:sp>
        <p:sp>
          <p:nvSpPr>
            <p:cNvPr id="13" name="Rounded Rectangle 12"/>
            <p:cNvSpPr/>
            <p:nvPr/>
          </p:nvSpPr>
          <p:spPr>
            <a:xfrm>
              <a:off x="730328" y="3727603"/>
              <a:ext cx="1855859" cy="430928"/>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200" dirty="0" smtClean="0"/>
                <a:t>Control-plane</a:t>
              </a:r>
              <a:endParaRPr lang="en-US" sz="1200" dirty="0"/>
            </a:p>
          </p:txBody>
        </p:sp>
      </p:grpSp>
      <p:grpSp>
        <p:nvGrpSpPr>
          <p:cNvPr id="14" name="Group 13"/>
          <p:cNvGrpSpPr/>
          <p:nvPr/>
        </p:nvGrpSpPr>
        <p:grpSpPr>
          <a:xfrm>
            <a:off x="2766947" y="3655351"/>
            <a:ext cx="1523146" cy="740488"/>
            <a:chOff x="730328" y="3727603"/>
            <a:chExt cx="1855859" cy="902239"/>
          </a:xfrm>
        </p:grpSpPr>
        <p:sp>
          <p:nvSpPr>
            <p:cNvPr id="15" name="Rounded Rectangle 14"/>
            <p:cNvSpPr/>
            <p:nvPr/>
          </p:nvSpPr>
          <p:spPr>
            <a:xfrm>
              <a:off x="730328" y="4198914"/>
              <a:ext cx="1855859" cy="430928"/>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t>Data-plane</a:t>
              </a:r>
              <a:endParaRPr lang="en-US" sz="1200" dirty="0"/>
            </a:p>
          </p:txBody>
        </p:sp>
        <p:sp>
          <p:nvSpPr>
            <p:cNvPr id="16" name="Rounded Rectangle 15"/>
            <p:cNvSpPr/>
            <p:nvPr/>
          </p:nvSpPr>
          <p:spPr>
            <a:xfrm>
              <a:off x="730328" y="3727603"/>
              <a:ext cx="1855859" cy="430928"/>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200" dirty="0" smtClean="0"/>
                <a:t>Control-plane</a:t>
              </a:r>
              <a:endParaRPr lang="en-US" sz="1200" dirty="0"/>
            </a:p>
          </p:txBody>
        </p:sp>
      </p:grpSp>
      <p:cxnSp>
        <p:nvCxnSpPr>
          <p:cNvPr id="18" name="Straight Connector 17"/>
          <p:cNvCxnSpPr>
            <a:stCxn id="5" idx="3"/>
            <a:endCxn id="15" idx="1"/>
          </p:cNvCxnSpPr>
          <p:nvPr/>
        </p:nvCxnSpPr>
        <p:spPr>
          <a:xfrm>
            <a:off x="2068748" y="3792931"/>
            <a:ext cx="698199" cy="426072"/>
          </a:xfrm>
          <a:prstGeom prst="line">
            <a:avLst/>
          </a:prstGeom>
        </p:spPr>
        <p:style>
          <a:lnRef idx="2">
            <a:schemeClr val="accent1"/>
          </a:lnRef>
          <a:fillRef idx="0">
            <a:schemeClr val="accent1"/>
          </a:fillRef>
          <a:effectRef idx="1">
            <a:schemeClr val="accent1"/>
          </a:effectRef>
          <a:fontRef idx="minor">
            <a:schemeClr val="tx1"/>
          </a:fontRef>
        </p:style>
      </p:cxnSp>
      <p:cxnSp>
        <p:nvCxnSpPr>
          <p:cNvPr id="20" name="Straight Connector 19"/>
          <p:cNvCxnSpPr>
            <a:stCxn id="15" idx="2"/>
            <a:endCxn id="12" idx="3"/>
          </p:cNvCxnSpPr>
          <p:nvPr/>
        </p:nvCxnSpPr>
        <p:spPr>
          <a:xfrm flipH="1">
            <a:off x="2405875" y="4395839"/>
            <a:ext cx="1122645" cy="1027311"/>
          </a:xfrm>
          <a:prstGeom prst="line">
            <a:avLst/>
          </a:prstGeom>
        </p:spPr>
        <p:style>
          <a:lnRef idx="2">
            <a:schemeClr val="accent1"/>
          </a:lnRef>
          <a:fillRef idx="0">
            <a:schemeClr val="accent1"/>
          </a:fillRef>
          <a:effectRef idx="1">
            <a:schemeClr val="accent1"/>
          </a:effectRef>
          <a:fontRef idx="minor">
            <a:schemeClr val="tx1"/>
          </a:fontRef>
        </p:style>
      </p:cxnSp>
      <p:cxnSp>
        <p:nvCxnSpPr>
          <p:cNvPr id="23" name="Straight Connector 22"/>
          <p:cNvCxnSpPr>
            <a:stCxn id="13" idx="0"/>
            <a:endCxn id="5" idx="2"/>
          </p:cNvCxnSpPr>
          <p:nvPr/>
        </p:nvCxnSpPr>
        <p:spPr>
          <a:xfrm flipH="1" flipV="1">
            <a:off x="1307175" y="3969767"/>
            <a:ext cx="337127" cy="889731"/>
          </a:xfrm>
          <a:prstGeom prst="line">
            <a:avLst/>
          </a:prstGeom>
        </p:spPr>
        <p:style>
          <a:lnRef idx="2">
            <a:schemeClr val="accent1"/>
          </a:lnRef>
          <a:fillRef idx="0">
            <a:schemeClr val="accent1"/>
          </a:fillRef>
          <a:effectRef idx="1">
            <a:schemeClr val="accent1"/>
          </a:effectRef>
          <a:fontRef idx="minor">
            <a:schemeClr val="tx1"/>
          </a:fontRef>
        </p:style>
      </p:cxnSp>
      <p:sp>
        <p:nvSpPr>
          <p:cNvPr id="25" name="TextBox 24"/>
          <p:cNvSpPr txBox="1"/>
          <p:nvPr/>
        </p:nvSpPr>
        <p:spPr>
          <a:xfrm>
            <a:off x="2957269" y="2699705"/>
            <a:ext cx="804915" cy="369332"/>
          </a:xfrm>
          <a:prstGeom prst="rect">
            <a:avLst/>
          </a:prstGeom>
          <a:noFill/>
        </p:spPr>
        <p:txBody>
          <a:bodyPr wrap="none" rtlCol="0">
            <a:spAutoFit/>
          </a:bodyPr>
          <a:lstStyle/>
          <a:p>
            <a:r>
              <a:rPr lang="en-US" dirty="0" smtClean="0"/>
              <a:t>Switch</a:t>
            </a:r>
            <a:endParaRPr lang="en-US" dirty="0"/>
          </a:p>
        </p:txBody>
      </p:sp>
      <p:cxnSp>
        <p:nvCxnSpPr>
          <p:cNvPr id="27" name="Straight Arrow Connector 26"/>
          <p:cNvCxnSpPr>
            <a:stCxn id="25" idx="2"/>
          </p:cNvCxnSpPr>
          <p:nvPr/>
        </p:nvCxnSpPr>
        <p:spPr>
          <a:xfrm>
            <a:off x="3359727" y="3069037"/>
            <a:ext cx="0" cy="513914"/>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31" name="Rounded Rectangle 30"/>
          <p:cNvSpPr/>
          <p:nvPr/>
        </p:nvSpPr>
        <p:spPr>
          <a:xfrm>
            <a:off x="5015632" y="3865331"/>
            <a:ext cx="1523146" cy="353672"/>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t>Data-plane</a:t>
            </a:r>
            <a:endParaRPr lang="en-US" sz="1200" dirty="0"/>
          </a:p>
        </p:txBody>
      </p:sp>
      <p:sp>
        <p:nvSpPr>
          <p:cNvPr id="34" name="Rounded Rectangle 33"/>
          <p:cNvSpPr/>
          <p:nvPr/>
        </p:nvSpPr>
        <p:spPr>
          <a:xfrm>
            <a:off x="5575656" y="5453025"/>
            <a:ext cx="1523146" cy="353672"/>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t>Data-plane</a:t>
            </a:r>
            <a:endParaRPr lang="en-US" sz="1200" dirty="0"/>
          </a:p>
        </p:txBody>
      </p:sp>
      <p:sp>
        <p:nvSpPr>
          <p:cNvPr id="37" name="Rounded Rectangle 36"/>
          <p:cNvSpPr/>
          <p:nvPr/>
        </p:nvSpPr>
        <p:spPr>
          <a:xfrm>
            <a:off x="7244988" y="4477972"/>
            <a:ext cx="1523146" cy="353672"/>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t>Data-plane</a:t>
            </a:r>
            <a:endParaRPr lang="en-US" sz="1200" dirty="0"/>
          </a:p>
        </p:txBody>
      </p:sp>
      <p:sp>
        <p:nvSpPr>
          <p:cNvPr id="38" name="Rounded Rectangle 37"/>
          <p:cNvSpPr/>
          <p:nvPr/>
        </p:nvSpPr>
        <p:spPr>
          <a:xfrm>
            <a:off x="7244988" y="2699705"/>
            <a:ext cx="1217830" cy="619480"/>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200" dirty="0" smtClean="0"/>
              <a:t>Control-plane</a:t>
            </a:r>
            <a:endParaRPr lang="en-US" sz="1200" dirty="0"/>
          </a:p>
        </p:txBody>
      </p:sp>
      <p:cxnSp>
        <p:nvCxnSpPr>
          <p:cNvPr id="39" name="Straight Connector 38"/>
          <p:cNvCxnSpPr>
            <a:stCxn id="31" idx="3"/>
            <a:endCxn id="37" idx="1"/>
          </p:cNvCxnSpPr>
          <p:nvPr/>
        </p:nvCxnSpPr>
        <p:spPr>
          <a:xfrm>
            <a:off x="6538778" y="4042167"/>
            <a:ext cx="706210" cy="612641"/>
          </a:xfrm>
          <a:prstGeom prst="line">
            <a:avLst/>
          </a:prstGeom>
        </p:spPr>
        <p:style>
          <a:lnRef idx="2">
            <a:schemeClr val="accent1"/>
          </a:lnRef>
          <a:fillRef idx="0">
            <a:schemeClr val="accent1"/>
          </a:fillRef>
          <a:effectRef idx="1">
            <a:schemeClr val="accent1"/>
          </a:effectRef>
          <a:fontRef idx="minor">
            <a:schemeClr val="tx1"/>
          </a:fontRef>
        </p:style>
      </p:cxnSp>
      <p:cxnSp>
        <p:nvCxnSpPr>
          <p:cNvPr id="40" name="Straight Connector 39"/>
          <p:cNvCxnSpPr>
            <a:stCxn id="37" idx="2"/>
            <a:endCxn id="34" idx="3"/>
          </p:cNvCxnSpPr>
          <p:nvPr/>
        </p:nvCxnSpPr>
        <p:spPr>
          <a:xfrm flipH="1">
            <a:off x="7098802" y="4831644"/>
            <a:ext cx="907759" cy="798217"/>
          </a:xfrm>
          <a:prstGeom prst="line">
            <a:avLst/>
          </a:prstGeom>
        </p:spPr>
        <p:style>
          <a:lnRef idx="2">
            <a:schemeClr val="accent1"/>
          </a:lnRef>
          <a:fillRef idx="0">
            <a:schemeClr val="accent1"/>
          </a:fillRef>
          <a:effectRef idx="1">
            <a:schemeClr val="accent1"/>
          </a:effectRef>
          <a:fontRef idx="minor">
            <a:schemeClr val="tx1"/>
          </a:fontRef>
        </p:style>
      </p:cxnSp>
      <p:cxnSp>
        <p:nvCxnSpPr>
          <p:cNvPr id="41" name="Straight Connector 40"/>
          <p:cNvCxnSpPr>
            <a:stCxn id="34" idx="0"/>
            <a:endCxn id="31" idx="2"/>
          </p:cNvCxnSpPr>
          <p:nvPr/>
        </p:nvCxnSpPr>
        <p:spPr>
          <a:xfrm flipH="1" flipV="1">
            <a:off x="5777205" y="4219003"/>
            <a:ext cx="560024" cy="1234022"/>
          </a:xfrm>
          <a:prstGeom prst="line">
            <a:avLst/>
          </a:prstGeom>
        </p:spPr>
        <p:style>
          <a:lnRef idx="2">
            <a:schemeClr val="accent1"/>
          </a:lnRef>
          <a:fillRef idx="0">
            <a:schemeClr val="accent1"/>
          </a:fillRef>
          <a:effectRef idx="1">
            <a:schemeClr val="accent1"/>
          </a:effectRef>
          <a:fontRef idx="minor">
            <a:schemeClr val="tx1"/>
          </a:fontRef>
        </p:style>
      </p:cxnSp>
      <p:sp>
        <p:nvSpPr>
          <p:cNvPr id="66" name="TextBox 65"/>
          <p:cNvSpPr txBox="1"/>
          <p:nvPr/>
        </p:nvSpPr>
        <p:spPr>
          <a:xfrm>
            <a:off x="4762947" y="2619833"/>
            <a:ext cx="1574282" cy="646331"/>
          </a:xfrm>
          <a:prstGeom prst="rect">
            <a:avLst/>
          </a:prstGeom>
          <a:noFill/>
        </p:spPr>
        <p:txBody>
          <a:bodyPr wrap="none" rtlCol="0">
            <a:spAutoFit/>
          </a:bodyPr>
          <a:lstStyle/>
          <a:p>
            <a:pPr algn="ctr"/>
            <a:r>
              <a:rPr lang="en-US" dirty="0" smtClean="0"/>
              <a:t>Programmable</a:t>
            </a:r>
            <a:br>
              <a:rPr lang="en-US" dirty="0" smtClean="0"/>
            </a:br>
            <a:r>
              <a:rPr lang="en-US" dirty="0" smtClean="0"/>
              <a:t>switch</a:t>
            </a:r>
            <a:endParaRPr lang="en-US" dirty="0"/>
          </a:p>
        </p:txBody>
      </p:sp>
      <p:cxnSp>
        <p:nvCxnSpPr>
          <p:cNvPr id="68" name="Curved Connector 67"/>
          <p:cNvCxnSpPr>
            <a:stCxn id="38" idx="2"/>
            <a:endCxn id="31" idx="0"/>
          </p:cNvCxnSpPr>
          <p:nvPr/>
        </p:nvCxnSpPr>
        <p:spPr>
          <a:xfrm rot="5400000">
            <a:off x="6542481" y="2553909"/>
            <a:ext cx="546146" cy="2076698"/>
          </a:xfrm>
          <a:prstGeom prst="curvedConnector3">
            <a:avLst/>
          </a:prstGeom>
          <a:ln>
            <a:solidFill>
              <a:srgbClr val="000000"/>
            </a:solidFill>
            <a:prstDash val="dot"/>
            <a:tailEnd type="arrow"/>
          </a:ln>
        </p:spPr>
        <p:style>
          <a:lnRef idx="2">
            <a:schemeClr val="accent1"/>
          </a:lnRef>
          <a:fillRef idx="0">
            <a:schemeClr val="accent1"/>
          </a:fillRef>
          <a:effectRef idx="1">
            <a:schemeClr val="accent1"/>
          </a:effectRef>
          <a:fontRef idx="minor">
            <a:schemeClr val="tx1"/>
          </a:fontRef>
        </p:style>
      </p:cxnSp>
      <p:cxnSp>
        <p:nvCxnSpPr>
          <p:cNvPr id="70" name="Curved Connector 69"/>
          <p:cNvCxnSpPr>
            <a:stCxn id="38" idx="2"/>
            <a:endCxn id="37" idx="0"/>
          </p:cNvCxnSpPr>
          <p:nvPr/>
        </p:nvCxnSpPr>
        <p:spPr>
          <a:xfrm rot="16200000" flipH="1">
            <a:off x="7350839" y="3822249"/>
            <a:ext cx="1158787" cy="152658"/>
          </a:xfrm>
          <a:prstGeom prst="curvedConnector3">
            <a:avLst>
              <a:gd name="adj1" fmla="val 50000"/>
            </a:avLst>
          </a:prstGeom>
          <a:ln>
            <a:solidFill>
              <a:srgbClr val="000000"/>
            </a:solidFill>
            <a:prstDash val="dot"/>
            <a:tailEnd type="arrow"/>
          </a:ln>
        </p:spPr>
        <p:style>
          <a:lnRef idx="2">
            <a:schemeClr val="accent1"/>
          </a:lnRef>
          <a:fillRef idx="0">
            <a:schemeClr val="accent1"/>
          </a:fillRef>
          <a:effectRef idx="1">
            <a:schemeClr val="accent1"/>
          </a:effectRef>
          <a:fontRef idx="minor">
            <a:schemeClr val="tx1"/>
          </a:fontRef>
        </p:style>
      </p:cxnSp>
      <p:cxnSp>
        <p:nvCxnSpPr>
          <p:cNvPr id="73" name="Curved Connector 72"/>
          <p:cNvCxnSpPr>
            <a:stCxn id="38" idx="2"/>
            <a:endCxn id="34" idx="0"/>
          </p:cNvCxnSpPr>
          <p:nvPr/>
        </p:nvCxnSpPr>
        <p:spPr>
          <a:xfrm rot="5400000">
            <a:off x="6028646" y="3627768"/>
            <a:ext cx="2133840" cy="1516674"/>
          </a:xfrm>
          <a:prstGeom prst="curvedConnector3">
            <a:avLst>
              <a:gd name="adj1" fmla="val 50000"/>
            </a:avLst>
          </a:prstGeom>
          <a:ln>
            <a:solidFill>
              <a:srgbClr val="000000"/>
            </a:solidFill>
            <a:prstDash val="dot"/>
            <a:tailEnd type="arrow"/>
          </a:ln>
        </p:spPr>
        <p:style>
          <a:lnRef idx="2">
            <a:schemeClr val="accent1"/>
          </a:lnRef>
          <a:fillRef idx="0">
            <a:schemeClr val="accent1"/>
          </a:fillRef>
          <a:effectRef idx="1">
            <a:schemeClr val="accent1"/>
          </a:effectRef>
          <a:fontRef idx="minor">
            <a:schemeClr val="tx1"/>
          </a:fontRef>
        </p:style>
      </p:cxnSp>
      <p:cxnSp>
        <p:nvCxnSpPr>
          <p:cNvPr id="89" name="Straight Arrow Connector 88"/>
          <p:cNvCxnSpPr/>
          <p:nvPr/>
        </p:nvCxnSpPr>
        <p:spPr>
          <a:xfrm>
            <a:off x="5417127" y="3279017"/>
            <a:ext cx="0" cy="513914"/>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90" name="TextBox 89"/>
          <p:cNvSpPr txBox="1"/>
          <p:nvPr/>
        </p:nvSpPr>
        <p:spPr>
          <a:xfrm>
            <a:off x="1041439" y="1880100"/>
            <a:ext cx="2318288" cy="369332"/>
          </a:xfrm>
          <a:prstGeom prst="rect">
            <a:avLst/>
          </a:prstGeom>
          <a:noFill/>
        </p:spPr>
        <p:txBody>
          <a:bodyPr wrap="none" rtlCol="0">
            <a:spAutoFit/>
          </a:bodyPr>
          <a:lstStyle/>
          <a:p>
            <a:r>
              <a:rPr lang="en-US" dirty="0" smtClean="0"/>
              <a:t>Traditional networking</a:t>
            </a:r>
            <a:endParaRPr lang="en-US" dirty="0"/>
          </a:p>
        </p:txBody>
      </p:sp>
      <p:sp>
        <p:nvSpPr>
          <p:cNvPr id="91" name="TextBox 90"/>
          <p:cNvSpPr txBox="1"/>
          <p:nvPr/>
        </p:nvSpPr>
        <p:spPr>
          <a:xfrm>
            <a:off x="5252384" y="1847834"/>
            <a:ext cx="2981029" cy="369332"/>
          </a:xfrm>
          <a:prstGeom prst="rect">
            <a:avLst/>
          </a:prstGeom>
          <a:noFill/>
        </p:spPr>
        <p:txBody>
          <a:bodyPr wrap="none" rtlCol="0">
            <a:spAutoFit/>
          </a:bodyPr>
          <a:lstStyle/>
          <a:p>
            <a:r>
              <a:rPr lang="en-US" dirty="0" smtClean="0"/>
              <a:t>Software-Defined Networking</a:t>
            </a:r>
            <a:endParaRPr lang="en-US" dirty="0"/>
          </a:p>
        </p:txBody>
      </p:sp>
      <p:sp>
        <p:nvSpPr>
          <p:cNvPr id="3" name="Footer Placeholder 2"/>
          <p:cNvSpPr>
            <a:spLocks noGrp="1"/>
          </p:cNvSpPr>
          <p:nvPr>
            <p:ph type="ftr" sz="quarter" idx="11"/>
          </p:nvPr>
        </p:nvSpPr>
        <p:spPr/>
        <p:txBody>
          <a:bodyPr/>
          <a:lstStyle/>
          <a:p>
            <a:r>
              <a:rPr lang="en-US" smtClean="0"/>
              <a:t>G. Bianchi &amp; A. Capone - SDN tutorial</a:t>
            </a:r>
            <a:endParaRPr lang="en-US"/>
          </a:p>
        </p:txBody>
      </p:sp>
      <p:sp>
        <p:nvSpPr>
          <p:cNvPr id="4" name="Slide Number Placeholder 3"/>
          <p:cNvSpPr>
            <a:spLocks noGrp="1"/>
          </p:cNvSpPr>
          <p:nvPr>
            <p:ph type="sldNum" sz="quarter" idx="12"/>
          </p:nvPr>
        </p:nvSpPr>
        <p:spPr/>
        <p:txBody>
          <a:bodyPr/>
          <a:lstStyle/>
          <a:p>
            <a:fld id="{F575C757-2202-604A-8DCC-632154A48C4A}" type="slidenum">
              <a:rPr lang="en-US" smtClean="0"/>
              <a:t>10</a:t>
            </a:fld>
            <a:endParaRPr lang="en-US"/>
          </a:p>
        </p:txBody>
      </p:sp>
    </p:spTree>
    <p:extLst>
      <p:ext uri="{BB962C8B-B14F-4D97-AF65-F5344CB8AC3E}">
        <p14:creationId xmlns:p14="http://schemas.microsoft.com/office/powerpoint/2010/main" val="2724011226"/>
      </p:ext>
    </p:extLst>
  </p:cSld>
  <p:clrMapOvr>
    <a:masterClrMapping/>
  </p:clrMapOvr>
  <p:transition xmlns:p14="http://schemas.microsoft.com/office/powerpoint/2010/main" spd="slow">
    <p:pull/>
  </p:transition>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noProof="0" smtClean="0"/>
              <a:t>SDN architecture</a:t>
            </a:r>
            <a:endParaRPr lang="en-US" noProof="0"/>
          </a:p>
        </p:txBody>
      </p:sp>
      <p:sp>
        <p:nvSpPr>
          <p:cNvPr id="5" name="Rounded Rectangle 4"/>
          <p:cNvSpPr/>
          <p:nvPr/>
        </p:nvSpPr>
        <p:spPr>
          <a:xfrm>
            <a:off x="545602" y="4299740"/>
            <a:ext cx="1523146" cy="453343"/>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t>Simple forwarding HW</a:t>
            </a:r>
            <a:endParaRPr lang="en-US" sz="1200" dirty="0"/>
          </a:p>
        </p:txBody>
      </p:sp>
      <p:cxnSp>
        <p:nvCxnSpPr>
          <p:cNvPr id="13" name="Straight Connector 12"/>
          <p:cNvCxnSpPr>
            <a:stCxn id="5" idx="3"/>
            <a:endCxn id="23" idx="1"/>
          </p:cNvCxnSpPr>
          <p:nvPr/>
        </p:nvCxnSpPr>
        <p:spPr>
          <a:xfrm flipV="1">
            <a:off x="2068748" y="4189665"/>
            <a:ext cx="1446344" cy="336747"/>
          </a:xfrm>
          <a:prstGeom prst="line">
            <a:avLst/>
          </a:prstGeom>
        </p:spPr>
        <p:style>
          <a:lnRef idx="2">
            <a:schemeClr val="accent1"/>
          </a:lnRef>
          <a:fillRef idx="0">
            <a:schemeClr val="accent1"/>
          </a:fillRef>
          <a:effectRef idx="1">
            <a:schemeClr val="accent1"/>
          </a:effectRef>
          <a:fontRef idx="minor">
            <a:schemeClr val="tx1"/>
          </a:fontRef>
        </p:style>
      </p:cxnSp>
      <p:cxnSp>
        <p:nvCxnSpPr>
          <p:cNvPr id="15" name="Straight Connector 14"/>
          <p:cNvCxnSpPr>
            <a:stCxn id="26" idx="1"/>
            <a:endCxn id="5" idx="2"/>
          </p:cNvCxnSpPr>
          <p:nvPr/>
        </p:nvCxnSpPr>
        <p:spPr>
          <a:xfrm flipH="1" flipV="1">
            <a:off x="1307175" y="4753083"/>
            <a:ext cx="1562226" cy="1265007"/>
          </a:xfrm>
          <a:prstGeom prst="line">
            <a:avLst/>
          </a:prstGeom>
        </p:spPr>
        <p:style>
          <a:lnRef idx="2">
            <a:schemeClr val="accent1"/>
          </a:lnRef>
          <a:fillRef idx="0">
            <a:schemeClr val="accent1"/>
          </a:fillRef>
          <a:effectRef idx="1">
            <a:schemeClr val="accent1"/>
          </a:effectRef>
          <a:fontRef idx="minor">
            <a:schemeClr val="tx1"/>
          </a:fontRef>
        </p:style>
      </p:cxnSp>
      <p:sp>
        <p:nvSpPr>
          <p:cNvPr id="23" name="Rounded Rectangle 22"/>
          <p:cNvSpPr/>
          <p:nvPr/>
        </p:nvSpPr>
        <p:spPr>
          <a:xfrm>
            <a:off x="3515092" y="3962993"/>
            <a:ext cx="1523146" cy="453343"/>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t>Simple forwarding HW</a:t>
            </a:r>
            <a:endParaRPr lang="en-US" sz="1200" dirty="0"/>
          </a:p>
        </p:txBody>
      </p:sp>
      <p:sp>
        <p:nvSpPr>
          <p:cNvPr id="25" name="Rounded Rectangle 24"/>
          <p:cNvSpPr/>
          <p:nvPr/>
        </p:nvSpPr>
        <p:spPr>
          <a:xfrm>
            <a:off x="5134619" y="5100622"/>
            <a:ext cx="1523146" cy="453343"/>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t>Simple forwarding HW</a:t>
            </a:r>
            <a:endParaRPr lang="en-US" sz="1200" dirty="0"/>
          </a:p>
        </p:txBody>
      </p:sp>
      <p:sp>
        <p:nvSpPr>
          <p:cNvPr id="26" name="Rounded Rectangle 25"/>
          <p:cNvSpPr/>
          <p:nvPr/>
        </p:nvSpPr>
        <p:spPr>
          <a:xfrm>
            <a:off x="2869401" y="5791418"/>
            <a:ext cx="1523146" cy="453343"/>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t>Simple forwarding HW</a:t>
            </a:r>
            <a:endParaRPr lang="en-US" sz="1200" dirty="0"/>
          </a:p>
        </p:txBody>
      </p:sp>
      <p:cxnSp>
        <p:nvCxnSpPr>
          <p:cNvPr id="30" name="Straight Connector 29"/>
          <p:cNvCxnSpPr>
            <a:stCxn id="26" idx="0"/>
            <a:endCxn id="23" idx="2"/>
          </p:cNvCxnSpPr>
          <p:nvPr/>
        </p:nvCxnSpPr>
        <p:spPr>
          <a:xfrm flipV="1">
            <a:off x="3630974" y="4416336"/>
            <a:ext cx="645691" cy="1375082"/>
          </a:xfrm>
          <a:prstGeom prst="line">
            <a:avLst/>
          </a:prstGeom>
        </p:spPr>
        <p:style>
          <a:lnRef idx="2">
            <a:schemeClr val="accent1"/>
          </a:lnRef>
          <a:fillRef idx="0">
            <a:schemeClr val="accent1"/>
          </a:fillRef>
          <a:effectRef idx="1">
            <a:schemeClr val="accent1"/>
          </a:effectRef>
          <a:fontRef idx="minor">
            <a:schemeClr val="tx1"/>
          </a:fontRef>
        </p:style>
      </p:cxnSp>
      <p:cxnSp>
        <p:nvCxnSpPr>
          <p:cNvPr id="33" name="Straight Connector 32"/>
          <p:cNvCxnSpPr>
            <a:stCxn id="26" idx="3"/>
            <a:endCxn id="25" idx="1"/>
          </p:cNvCxnSpPr>
          <p:nvPr/>
        </p:nvCxnSpPr>
        <p:spPr>
          <a:xfrm flipV="1">
            <a:off x="4392547" y="5327294"/>
            <a:ext cx="742072" cy="690796"/>
          </a:xfrm>
          <a:prstGeom prst="line">
            <a:avLst/>
          </a:prstGeom>
        </p:spPr>
        <p:style>
          <a:lnRef idx="2">
            <a:schemeClr val="accent1"/>
          </a:lnRef>
          <a:fillRef idx="0">
            <a:schemeClr val="accent1"/>
          </a:fillRef>
          <a:effectRef idx="1">
            <a:schemeClr val="accent1"/>
          </a:effectRef>
          <a:fontRef idx="minor">
            <a:schemeClr val="tx1"/>
          </a:fontRef>
        </p:style>
      </p:cxnSp>
      <p:cxnSp>
        <p:nvCxnSpPr>
          <p:cNvPr id="39" name="Straight Connector 38"/>
          <p:cNvCxnSpPr>
            <a:stCxn id="23" idx="3"/>
            <a:endCxn id="25" idx="0"/>
          </p:cNvCxnSpPr>
          <p:nvPr/>
        </p:nvCxnSpPr>
        <p:spPr>
          <a:xfrm>
            <a:off x="5038238" y="4189665"/>
            <a:ext cx="857954" cy="910957"/>
          </a:xfrm>
          <a:prstGeom prst="line">
            <a:avLst/>
          </a:prstGeom>
        </p:spPr>
        <p:style>
          <a:lnRef idx="2">
            <a:schemeClr val="accent1"/>
          </a:lnRef>
          <a:fillRef idx="0">
            <a:schemeClr val="accent1"/>
          </a:fillRef>
          <a:effectRef idx="1">
            <a:schemeClr val="accent1"/>
          </a:effectRef>
          <a:fontRef idx="minor">
            <a:schemeClr val="tx1"/>
          </a:fontRef>
        </p:style>
      </p:cxnSp>
      <p:sp>
        <p:nvSpPr>
          <p:cNvPr id="67" name="Rounded Rectangle 66"/>
          <p:cNvSpPr/>
          <p:nvPr/>
        </p:nvSpPr>
        <p:spPr>
          <a:xfrm>
            <a:off x="807684" y="2368638"/>
            <a:ext cx="7169726" cy="619480"/>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2000" dirty="0" smtClean="0"/>
              <a:t>Network OS</a:t>
            </a:r>
            <a:endParaRPr lang="en-US" sz="2000" dirty="0"/>
          </a:p>
        </p:txBody>
      </p:sp>
      <p:sp>
        <p:nvSpPr>
          <p:cNvPr id="68" name="Rounded Rectangle 67"/>
          <p:cNvSpPr/>
          <p:nvPr/>
        </p:nvSpPr>
        <p:spPr>
          <a:xfrm>
            <a:off x="900467" y="1416991"/>
            <a:ext cx="1147302" cy="640223"/>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dirty="0" smtClean="0"/>
              <a:t>App</a:t>
            </a:r>
            <a:endParaRPr lang="en-US" dirty="0"/>
          </a:p>
        </p:txBody>
      </p:sp>
      <p:sp>
        <p:nvSpPr>
          <p:cNvPr id="69" name="Rounded Rectangle 68"/>
          <p:cNvSpPr/>
          <p:nvPr/>
        </p:nvSpPr>
        <p:spPr>
          <a:xfrm>
            <a:off x="2367790" y="1432303"/>
            <a:ext cx="1147302" cy="640223"/>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dirty="0" smtClean="0"/>
              <a:t>App</a:t>
            </a:r>
            <a:endParaRPr lang="en-US" dirty="0"/>
          </a:p>
        </p:txBody>
      </p:sp>
      <p:sp>
        <p:nvSpPr>
          <p:cNvPr id="71" name="Rounded Rectangle 70"/>
          <p:cNvSpPr/>
          <p:nvPr/>
        </p:nvSpPr>
        <p:spPr>
          <a:xfrm>
            <a:off x="3987317" y="1432303"/>
            <a:ext cx="1147302" cy="640223"/>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dirty="0" smtClean="0"/>
              <a:t>App</a:t>
            </a:r>
            <a:endParaRPr lang="en-US" dirty="0"/>
          </a:p>
        </p:txBody>
      </p:sp>
      <p:cxnSp>
        <p:nvCxnSpPr>
          <p:cNvPr id="76" name="Straight Connector 75"/>
          <p:cNvCxnSpPr/>
          <p:nvPr/>
        </p:nvCxnSpPr>
        <p:spPr>
          <a:xfrm>
            <a:off x="1474118" y="2988118"/>
            <a:ext cx="0" cy="1311622"/>
          </a:xfrm>
          <a:prstGeom prst="line">
            <a:avLst/>
          </a:prstGeom>
          <a:ln>
            <a:solidFill>
              <a:srgbClr val="000000"/>
            </a:solidFill>
            <a:prstDash val="dot"/>
          </a:ln>
        </p:spPr>
        <p:style>
          <a:lnRef idx="2">
            <a:schemeClr val="accent1"/>
          </a:lnRef>
          <a:fillRef idx="0">
            <a:schemeClr val="accent1"/>
          </a:fillRef>
          <a:effectRef idx="1">
            <a:schemeClr val="accent1"/>
          </a:effectRef>
          <a:fontRef idx="minor">
            <a:schemeClr val="tx1"/>
          </a:fontRef>
        </p:style>
      </p:cxnSp>
      <p:cxnSp>
        <p:nvCxnSpPr>
          <p:cNvPr id="77" name="Straight Connector 76"/>
          <p:cNvCxnSpPr/>
          <p:nvPr/>
        </p:nvCxnSpPr>
        <p:spPr>
          <a:xfrm>
            <a:off x="4309910" y="2988118"/>
            <a:ext cx="0" cy="974875"/>
          </a:xfrm>
          <a:prstGeom prst="line">
            <a:avLst/>
          </a:prstGeom>
          <a:ln>
            <a:solidFill>
              <a:srgbClr val="000000"/>
            </a:solidFill>
            <a:prstDash val="dot"/>
          </a:ln>
        </p:spPr>
        <p:style>
          <a:lnRef idx="2">
            <a:schemeClr val="accent1"/>
          </a:lnRef>
          <a:fillRef idx="0">
            <a:schemeClr val="accent1"/>
          </a:fillRef>
          <a:effectRef idx="1">
            <a:schemeClr val="accent1"/>
          </a:effectRef>
          <a:fontRef idx="minor">
            <a:schemeClr val="tx1"/>
          </a:fontRef>
        </p:style>
      </p:cxnSp>
      <p:cxnSp>
        <p:nvCxnSpPr>
          <p:cNvPr id="80" name="Straight Connector 79"/>
          <p:cNvCxnSpPr/>
          <p:nvPr/>
        </p:nvCxnSpPr>
        <p:spPr>
          <a:xfrm>
            <a:off x="3123091" y="2988118"/>
            <a:ext cx="0" cy="2803300"/>
          </a:xfrm>
          <a:prstGeom prst="line">
            <a:avLst/>
          </a:prstGeom>
          <a:ln>
            <a:solidFill>
              <a:srgbClr val="000000"/>
            </a:solidFill>
            <a:prstDash val="dot"/>
          </a:ln>
        </p:spPr>
        <p:style>
          <a:lnRef idx="2">
            <a:schemeClr val="accent1"/>
          </a:lnRef>
          <a:fillRef idx="0">
            <a:schemeClr val="accent1"/>
          </a:fillRef>
          <a:effectRef idx="1">
            <a:schemeClr val="accent1"/>
          </a:effectRef>
          <a:fontRef idx="minor">
            <a:schemeClr val="tx1"/>
          </a:fontRef>
        </p:style>
      </p:cxnSp>
      <p:cxnSp>
        <p:nvCxnSpPr>
          <p:cNvPr id="82" name="Straight Connector 81"/>
          <p:cNvCxnSpPr>
            <a:endCxn id="25" idx="0"/>
          </p:cNvCxnSpPr>
          <p:nvPr/>
        </p:nvCxnSpPr>
        <p:spPr>
          <a:xfrm flipH="1">
            <a:off x="5896192" y="3113630"/>
            <a:ext cx="29362" cy="1986992"/>
          </a:xfrm>
          <a:prstGeom prst="line">
            <a:avLst/>
          </a:prstGeom>
          <a:ln>
            <a:solidFill>
              <a:srgbClr val="000000"/>
            </a:solidFill>
            <a:prstDash val="dot"/>
          </a:ln>
        </p:spPr>
        <p:style>
          <a:lnRef idx="2">
            <a:schemeClr val="accent1"/>
          </a:lnRef>
          <a:fillRef idx="0">
            <a:schemeClr val="accent1"/>
          </a:fillRef>
          <a:effectRef idx="1">
            <a:schemeClr val="accent1"/>
          </a:effectRef>
          <a:fontRef idx="minor">
            <a:schemeClr val="tx1"/>
          </a:fontRef>
        </p:style>
      </p:cxnSp>
      <p:cxnSp>
        <p:nvCxnSpPr>
          <p:cNvPr id="103" name="Straight Connector 102"/>
          <p:cNvCxnSpPr/>
          <p:nvPr/>
        </p:nvCxnSpPr>
        <p:spPr>
          <a:xfrm>
            <a:off x="692727" y="3529265"/>
            <a:ext cx="8220364" cy="0"/>
          </a:xfrm>
          <a:prstGeom prst="line">
            <a:avLst/>
          </a:prstGeom>
        </p:spPr>
        <p:style>
          <a:lnRef idx="2">
            <a:schemeClr val="accent1"/>
          </a:lnRef>
          <a:fillRef idx="0">
            <a:schemeClr val="accent1"/>
          </a:fillRef>
          <a:effectRef idx="1">
            <a:schemeClr val="accent1"/>
          </a:effectRef>
          <a:fontRef idx="minor">
            <a:schemeClr val="tx1"/>
          </a:fontRef>
        </p:style>
      </p:cxnSp>
      <p:sp>
        <p:nvSpPr>
          <p:cNvPr id="104" name="TextBox 103"/>
          <p:cNvSpPr txBox="1"/>
          <p:nvPr/>
        </p:nvSpPr>
        <p:spPr>
          <a:xfrm>
            <a:off x="6727035" y="3090660"/>
            <a:ext cx="1957725" cy="369332"/>
          </a:xfrm>
          <a:prstGeom prst="rect">
            <a:avLst/>
          </a:prstGeom>
          <a:noFill/>
        </p:spPr>
        <p:txBody>
          <a:bodyPr wrap="none" rtlCol="0">
            <a:spAutoFit/>
          </a:bodyPr>
          <a:lstStyle/>
          <a:p>
            <a:r>
              <a:rPr lang="en-US" dirty="0" smtClean="0"/>
              <a:t>HW open interface</a:t>
            </a:r>
            <a:endParaRPr lang="en-US" dirty="0"/>
          </a:p>
        </p:txBody>
      </p:sp>
      <p:cxnSp>
        <p:nvCxnSpPr>
          <p:cNvPr id="106" name="Straight Connector 105"/>
          <p:cNvCxnSpPr/>
          <p:nvPr/>
        </p:nvCxnSpPr>
        <p:spPr>
          <a:xfrm>
            <a:off x="623457" y="2226938"/>
            <a:ext cx="8220364" cy="0"/>
          </a:xfrm>
          <a:prstGeom prst="line">
            <a:avLst/>
          </a:prstGeom>
        </p:spPr>
        <p:style>
          <a:lnRef idx="2">
            <a:schemeClr val="accent1"/>
          </a:lnRef>
          <a:fillRef idx="0">
            <a:schemeClr val="accent1"/>
          </a:fillRef>
          <a:effectRef idx="1">
            <a:schemeClr val="accent1"/>
          </a:effectRef>
          <a:fontRef idx="minor">
            <a:schemeClr val="tx1"/>
          </a:fontRef>
        </p:style>
      </p:cxnSp>
      <p:sp>
        <p:nvSpPr>
          <p:cNvPr id="107" name="TextBox 106"/>
          <p:cNvSpPr txBox="1"/>
          <p:nvPr/>
        </p:nvSpPr>
        <p:spPr>
          <a:xfrm>
            <a:off x="6657765" y="1788333"/>
            <a:ext cx="2086441" cy="369332"/>
          </a:xfrm>
          <a:prstGeom prst="rect">
            <a:avLst/>
          </a:prstGeom>
          <a:noFill/>
        </p:spPr>
        <p:txBody>
          <a:bodyPr wrap="none" rtlCol="0">
            <a:spAutoFit/>
          </a:bodyPr>
          <a:lstStyle/>
          <a:p>
            <a:r>
              <a:rPr lang="en-US" dirty="0" smtClean="0"/>
              <a:t>Network control API</a:t>
            </a:r>
            <a:endParaRPr lang="en-US" dirty="0"/>
          </a:p>
        </p:txBody>
      </p:sp>
      <p:sp>
        <p:nvSpPr>
          <p:cNvPr id="3" name="Footer Placeholder 2"/>
          <p:cNvSpPr>
            <a:spLocks noGrp="1"/>
          </p:cNvSpPr>
          <p:nvPr>
            <p:ph type="ftr" sz="quarter" idx="11"/>
          </p:nvPr>
        </p:nvSpPr>
        <p:spPr/>
        <p:txBody>
          <a:bodyPr/>
          <a:lstStyle/>
          <a:p>
            <a:r>
              <a:rPr lang="en-US" smtClean="0"/>
              <a:t>G. Bianchi &amp; A. Capone - SDN tutorial</a:t>
            </a:r>
            <a:endParaRPr lang="en-US"/>
          </a:p>
        </p:txBody>
      </p:sp>
      <p:sp>
        <p:nvSpPr>
          <p:cNvPr id="4" name="Slide Number Placeholder 3"/>
          <p:cNvSpPr>
            <a:spLocks noGrp="1"/>
          </p:cNvSpPr>
          <p:nvPr>
            <p:ph type="sldNum" sz="quarter" idx="12"/>
          </p:nvPr>
        </p:nvSpPr>
        <p:spPr/>
        <p:txBody>
          <a:bodyPr/>
          <a:lstStyle/>
          <a:p>
            <a:fld id="{F575C757-2202-604A-8DCC-632154A48C4A}" type="slidenum">
              <a:rPr lang="en-US" smtClean="0"/>
              <a:t>11</a:t>
            </a:fld>
            <a:endParaRPr lang="en-US"/>
          </a:p>
        </p:txBody>
      </p:sp>
    </p:spTree>
    <p:extLst>
      <p:ext uri="{BB962C8B-B14F-4D97-AF65-F5344CB8AC3E}">
        <p14:creationId xmlns:p14="http://schemas.microsoft.com/office/powerpoint/2010/main" val="3907743573"/>
      </p:ext>
    </p:extLst>
  </p:cSld>
  <p:clrMapOvr>
    <a:masterClrMapping/>
  </p:clrMapOvr>
  <p:transition xmlns:p14="http://schemas.microsoft.com/office/powerpoint/2010/main" spd="slow">
    <p:pull/>
  </p:transition>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smtClean="0"/>
              <a:t>From protocols to API</a:t>
            </a:r>
            <a:endParaRPr lang="en-US" noProof="0"/>
          </a:p>
        </p:txBody>
      </p:sp>
      <p:sp>
        <p:nvSpPr>
          <p:cNvPr id="3" name="Content Placeholder 2"/>
          <p:cNvSpPr>
            <a:spLocks noGrp="1"/>
          </p:cNvSpPr>
          <p:nvPr>
            <p:ph idx="1"/>
          </p:nvPr>
        </p:nvSpPr>
        <p:spPr/>
        <p:txBody>
          <a:bodyPr>
            <a:normAutofit lnSpcReduction="10000"/>
          </a:bodyPr>
          <a:lstStyle/>
          <a:p>
            <a:r>
              <a:rPr lang="en-US" noProof="0" smtClean="0"/>
              <a:t>HW forwarding abstraction</a:t>
            </a:r>
          </a:p>
          <a:p>
            <a:pPr lvl="1"/>
            <a:r>
              <a:rPr lang="en-US" noProof="0" smtClean="0"/>
              <a:t>low-level primitives to describe packet forwarding</a:t>
            </a:r>
          </a:p>
          <a:p>
            <a:r>
              <a:rPr lang="en-US" noProof="0" smtClean="0"/>
              <a:t>Control plane API</a:t>
            </a:r>
          </a:p>
          <a:p>
            <a:pPr lvl="1"/>
            <a:r>
              <a:rPr lang="en-US" noProof="0"/>
              <a:t>N</a:t>
            </a:r>
            <a:r>
              <a:rPr lang="en-US" noProof="0" smtClean="0"/>
              <a:t>etwork topology abstraction</a:t>
            </a:r>
          </a:p>
          <a:p>
            <a:pPr lvl="1"/>
            <a:r>
              <a:rPr lang="en-US" noProof="0" smtClean="0"/>
              <a:t>High-level access to switch programming</a:t>
            </a:r>
          </a:p>
          <a:p>
            <a:pPr lvl="1"/>
            <a:r>
              <a:rPr lang="en-US" noProof="0"/>
              <a:t>C</a:t>
            </a:r>
            <a:r>
              <a:rPr lang="en-US" noProof="0" smtClean="0"/>
              <a:t>ommon libraries</a:t>
            </a:r>
          </a:p>
          <a:p>
            <a:pPr lvl="2"/>
            <a:r>
              <a:rPr lang="en-US" noProof="0" smtClean="0"/>
              <a:t>Host tracking</a:t>
            </a:r>
          </a:p>
          <a:p>
            <a:pPr lvl="2"/>
            <a:r>
              <a:rPr lang="en-US" noProof="0" smtClean="0"/>
              <a:t>Shortest-path</a:t>
            </a:r>
          </a:p>
          <a:p>
            <a:pPr lvl="2"/>
            <a:r>
              <a:rPr lang="en-US" noProof="0" smtClean="0"/>
              <a:t>Etc..</a:t>
            </a:r>
          </a:p>
          <a:p>
            <a:pPr lvl="2"/>
            <a:endParaRPr lang="en-US" noProof="0" smtClean="0"/>
          </a:p>
          <a:p>
            <a:pPr lvl="2"/>
            <a:endParaRPr lang="en-US" noProof="0"/>
          </a:p>
        </p:txBody>
      </p:sp>
      <p:sp>
        <p:nvSpPr>
          <p:cNvPr id="4" name="Footer Placeholder 3"/>
          <p:cNvSpPr>
            <a:spLocks noGrp="1"/>
          </p:cNvSpPr>
          <p:nvPr>
            <p:ph type="ftr" sz="quarter" idx="11"/>
          </p:nvPr>
        </p:nvSpPr>
        <p:spPr/>
        <p:txBody>
          <a:bodyPr/>
          <a:lstStyle/>
          <a:p>
            <a:r>
              <a:rPr lang="en-US" smtClean="0"/>
              <a:t>G. Bianchi &amp; A. Capone - SDN tutorial</a:t>
            </a:r>
            <a:endParaRPr lang="en-US"/>
          </a:p>
        </p:txBody>
      </p:sp>
      <p:sp>
        <p:nvSpPr>
          <p:cNvPr id="5" name="Slide Number Placeholder 4"/>
          <p:cNvSpPr>
            <a:spLocks noGrp="1"/>
          </p:cNvSpPr>
          <p:nvPr>
            <p:ph type="sldNum" sz="quarter" idx="12"/>
          </p:nvPr>
        </p:nvSpPr>
        <p:spPr/>
        <p:txBody>
          <a:bodyPr/>
          <a:lstStyle/>
          <a:p>
            <a:fld id="{F575C757-2202-604A-8DCC-632154A48C4A}" type="slidenum">
              <a:rPr lang="en-US" smtClean="0"/>
              <a:t>12</a:t>
            </a:fld>
            <a:endParaRPr lang="en-US"/>
          </a:p>
        </p:txBody>
      </p:sp>
    </p:spTree>
    <p:extLst>
      <p:ext uri="{BB962C8B-B14F-4D97-AF65-F5344CB8AC3E}">
        <p14:creationId xmlns:p14="http://schemas.microsoft.com/office/powerpoint/2010/main" val="197415776"/>
      </p:ext>
    </p:extLst>
  </p:cSld>
  <p:clrMapOvr>
    <a:masterClrMapping/>
  </p:clrMapOvr>
  <p:transition xmlns:p14="http://schemas.microsoft.com/office/powerpoint/2010/main" spd="slow">
    <p:pull/>
  </p:transition>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noProof="0" dirty="0" smtClean="0"/>
              <a:t>Success keys</a:t>
            </a:r>
            <a:endParaRPr lang="en-US" noProof="0" dirty="0"/>
          </a:p>
        </p:txBody>
      </p:sp>
      <p:sp>
        <p:nvSpPr>
          <p:cNvPr id="3" name="Content Placeholder 2"/>
          <p:cNvSpPr>
            <a:spLocks noGrp="1"/>
          </p:cNvSpPr>
          <p:nvPr>
            <p:ph idx="1"/>
          </p:nvPr>
        </p:nvSpPr>
        <p:spPr>
          <a:xfrm>
            <a:off x="457200" y="1186961"/>
            <a:ext cx="8229600" cy="4525963"/>
          </a:xfrm>
        </p:spPr>
        <p:txBody>
          <a:bodyPr>
            <a:normAutofit lnSpcReduction="10000"/>
          </a:bodyPr>
          <a:lstStyle/>
          <a:p>
            <a:r>
              <a:rPr lang="en-US" noProof="0" dirty="0" smtClean="0"/>
              <a:t>Low-level HW open interface</a:t>
            </a:r>
          </a:p>
          <a:p>
            <a:r>
              <a:rPr lang="en-US" noProof="0" dirty="0" smtClean="0"/>
              <a:t>Good, extensible and possibly open-source Network OS</a:t>
            </a:r>
          </a:p>
          <a:p>
            <a:r>
              <a:rPr lang="en-US" noProof="0" dirty="0" smtClean="0"/>
              <a:t>Open market for third-party network application developers</a:t>
            </a:r>
          </a:p>
          <a:p>
            <a:pPr lvl="1"/>
            <a:r>
              <a:rPr lang="en-US" noProof="0" dirty="0" smtClean="0"/>
              <a:t>Network app store</a:t>
            </a:r>
          </a:p>
          <a:p>
            <a:pPr lvl="1"/>
            <a:endParaRPr lang="en-US" dirty="0"/>
          </a:p>
          <a:p>
            <a:r>
              <a:rPr lang="en-US" b="1" noProof="0" dirty="0" smtClean="0"/>
              <a:t>Several attempts </a:t>
            </a:r>
            <a:r>
              <a:rPr lang="en-US" noProof="0" dirty="0" smtClean="0"/>
              <a:t>(Active Networks, IETF </a:t>
            </a:r>
            <a:r>
              <a:rPr lang="en-US" noProof="0" dirty="0" err="1" smtClean="0"/>
              <a:t>ForCES</a:t>
            </a:r>
            <a:r>
              <a:rPr lang="en-US" noProof="0" dirty="0" smtClean="0"/>
              <a:t>), but one winner …</a:t>
            </a:r>
            <a:endParaRPr lang="en-US" noProof="0" dirty="0"/>
          </a:p>
        </p:txBody>
      </p:sp>
      <p:sp>
        <p:nvSpPr>
          <p:cNvPr id="4" name="Footer Placeholder 3"/>
          <p:cNvSpPr>
            <a:spLocks noGrp="1"/>
          </p:cNvSpPr>
          <p:nvPr>
            <p:ph type="ftr" sz="quarter" idx="11"/>
          </p:nvPr>
        </p:nvSpPr>
        <p:spPr/>
        <p:txBody>
          <a:bodyPr/>
          <a:lstStyle/>
          <a:p>
            <a:r>
              <a:rPr lang="en-US" smtClean="0"/>
              <a:t>G. Bianchi &amp; A. Capone - SDN tutorial</a:t>
            </a:r>
            <a:endParaRPr lang="en-US"/>
          </a:p>
        </p:txBody>
      </p:sp>
      <p:sp>
        <p:nvSpPr>
          <p:cNvPr id="5" name="Slide Number Placeholder 4"/>
          <p:cNvSpPr>
            <a:spLocks noGrp="1"/>
          </p:cNvSpPr>
          <p:nvPr>
            <p:ph type="sldNum" sz="quarter" idx="12"/>
          </p:nvPr>
        </p:nvSpPr>
        <p:spPr/>
        <p:txBody>
          <a:bodyPr/>
          <a:lstStyle/>
          <a:p>
            <a:fld id="{F575C757-2202-604A-8DCC-632154A48C4A}" type="slidenum">
              <a:rPr lang="en-US" smtClean="0"/>
              <a:t>13</a:t>
            </a:fld>
            <a:endParaRPr lang="en-US"/>
          </a:p>
        </p:txBody>
      </p:sp>
    </p:spTree>
    <p:extLst>
      <p:ext uri="{BB962C8B-B14F-4D97-AF65-F5344CB8AC3E}">
        <p14:creationId xmlns:p14="http://schemas.microsoft.com/office/powerpoint/2010/main" val="3537838418"/>
      </p:ext>
    </p:extLst>
  </p:cSld>
  <p:clrMapOvr>
    <a:masterClrMapping/>
  </p:clrMapOvr>
  <p:transition xmlns:p14="http://schemas.microsoft.com/office/powerpoint/2010/main" spd="slow">
    <p:pull/>
  </p:transition>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9588"/>
            <a:ext cx="8229600" cy="1143000"/>
          </a:xfrm>
        </p:spPr>
        <p:txBody>
          <a:bodyPr/>
          <a:lstStyle/>
          <a:p>
            <a:r>
              <a:rPr lang="en-US" noProof="0" dirty="0" err="1" smtClean="0"/>
              <a:t>OpenFlow</a:t>
            </a:r>
            <a:endParaRPr lang="en-US" noProof="0" dirty="0"/>
          </a:p>
        </p:txBody>
      </p:sp>
      <p:sp>
        <p:nvSpPr>
          <p:cNvPr id="3" name="Content Placeholder 2"/>
          <p:cNvSpPr>
            <a:spLocks noGrp="1"/>
          </p:cNvSpPr>
          <p:nvPr>
            <p:ph idx="1"/>
          </p:nvPr>
        </p:nvSpPr>
        <p:spPr>
          <a:xfrm>
            <a:off x="457200" y="1189552"/>
            <a:ext cx="8229600" cy="3086400"/>
          </a:xfrm>
        </p:spPr>
        <p:txBody>
          <a:bodyPr>
            <a:normAutofit lnSpcReduction="10000"/>
          </a:bodyPr>
          <a:lstStyle/>
          <a:p>
            <a:r>
              <a:rPr lang="en-US" noProof="0" dirty="0" smtClean="0"/>
              <a:t>Stanford, 2008</a:t>
            </a:r>
          </a:p>
          <a:p>
            <a:r>
              <a:rPr lang="en-US" noProof="0" dirty="0" smtClean="0"/>
              <a:t>Clean Slate </a:t>
            </a:r>
            <a:r>
              <a:rPr lang="en-US" noProof="0" dirty="0"/>
              <a:t>r</a:t>
            </a:r>
            <a:r>
              <a:rPr lang="en-US" noProof="0" dirty="0" smtClean="0"/>
              <a:t>esearch program</a:t>
            </a:r>
          </a:p>
          <a:p>
            <a:r>
              <a:rPr lang="en-US" noProof="0" dirty="0" smtClean="0"/>
              <a:t>“With what we know today, if we were to start again with a clean slate, how would we design a global communications infrastructure?”</a:t>
            </a:r>
          </a:p>
        </p:txBody>
      </p:sp>
      <p:sp>
        <p:nvSpPr>
          <p:cNvPr id="4" name="Footer Placeholder 3"/>
          <p:cNvSpPr>
            <a:spLocks noGrp="1"/>
          </p:cNvSpPr>
          <p:nvPr>
            <p:ph type="ftr" sz="quarter" idx="11"/>
          </p:nvPr>
        </p:nvSpPr>
        <p:spPr/>
        <p:txBody>
          <a:bodyPr/>
          <a:lstStyle/>
          <a:p>
            <a:r>
              <a:rPr lang="en-US" dirty="0" smtClean="0"/>
              <a:t>G. Bianchi &amp; A. Capone - SDN tutorial</a:t>
            </a:r>
            <a:endParaRPr lang="en-US" dirty="0"/>
          </a:p>
        </p:txBody>
      </p:sp>
      <p:sp>
        <p:nvSpPr>
          <p:cNvPr id="5" name="Slide Number Placeholder 4"/>
          <p:cNvSpPr>
            <a:spLocks noGrp="1"/>
          </p:cNvSpPr>
          <p:nvPr>
            <p:ph type="sldNum" sz="quarter" idx="12"/>
          </p:nvPr>
        </p:nvSpPr>
        <p:spPr/>
        <p:txBody>
          <a:bodyPr/>
          <a:lstStyle/>
          <a:p>
            <a:fld id="{F575C757-2202-604A-8DCC-632154A48C4A}" type="slidenum">
              <a:rPr lang="en-US" smtClean="0"/>
              <a:t>14</a:t>
            </a:fld>
            <a:endParaRPr lang="en-US"/>
          </a:p>
        </p:txBody>
      </p:sp>
      <p:sp>
        <p:nvSpPr>
          <p:cNvPr id="6" name="TextBox 5"/>
          <p:cNvSpPr txBox="1"/>
          <p:nvPr/>
        </p:nvSpPr>
        <p:spPr>
          <a:xfrm>
            <a:off x="2508069" y="4907585"/>
            <a:ext cx="3463499" cy="1200329"/>
          </a:xfrm>
          <a:prstGeom prst="rect">
            <a:avLst/>
          </a:prstGeom>
          <a:noFill/>
        </p:spPr>
        <p:txBody>
          <a:bodyPr wrap="square" rtlCol="0">
            <a:spAutoFit/>
          </a:bodyPr>
          <a:lstStyle/>
          <a:p>
            <a:r>
              <a:rPr lang="en-US" sz="3600" b="1" dirty="0" smtClean="0"/>
              <a:t>Is it really a clean slate approach?</a:t>
            </a:r>
            <a:endParaRPr lang="en-US" sz="3600" b="1" dirty="0"/>
          </a:p>
        </p:txBody>
      </p:sp>
      <p:pic>
        <p:nvPicPr>
          <p:cNvPr id="7" name="Picture 6" descr="clean-slate.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19800" y="3919900"/>
            <a:ext cx="2388661" cy="2188014"/>
          </a:xfrm>
          <a:prstGeom prst="rect">
            <a:avLst/>
          </a:prstGeom>
        </p:spPr>
      </p:pic>
    </p:spTree>
    <p:extLst>
      <p:ext uri="{BB962C8B-B14F-4D97-AF65-F5344CB8AC3E}">
        <p14:creationId xmlns:p14="http://schemas.microsoft.com/office/powerpoint/2010/main" val="284109811"/>
      </p:ext>
    </p:extLst>
  </p:cSld>
  <p:clrMapOvr>
    <a:masterClrMapping/>
  </p:clrMapOvr>
  <p:transition xmlns:p14="http://schemas.microsoft.com/office/powerpoint/2010/main" spd="slow">
    <p:pull/>
  </p:transition>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industrial-ethernet-switch-managed-10gbe-rack-mounted-61501-6201725.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55277" y="4831795"/>
            <a:ext cx="6080720" cy="1372623"/>
          </a:xfrm>
          <a:prstGeom prst="rect">
            <a:avLst/>
          </a:prstGeom>
        </p:spPr>
      </p:pic>
      <p:sp>
        <p:nvSpPr>
          <p:cNvPr id="7" name="Line 8"/>
          <p:cNvSpPr>
            <a:spLocks noChangeShapeType="1"/>
          </p:cNvSpPr>
          <p:nvPr/>
        </p:nvSpPr>
        <p:spPr bwMode="auto">
          <a:xfrm flipH="1">
            <a:off x="5044786" y="3527748"/>
            <a:ext cx="0" cy="1430852"/>
          </a:xfrm>
          <a:prstGeom prst="line">
            <a:avLst/>
          </a:prstGeom>
          <a:noFill/>
          <a:ln w="139700">
            <a:solidFill>
              <a:srgbClr val="000000"/>
            </a:solidFill>
            <a:miter lim="800000"/>
            <a:headEnd type="triangle" w="med" len="med"/>
            <a:tailEnd type="triangle" w="med" len="med"/>
          </a:ln>
          <a:extLst>
            <a:ext uri="{909E8E84-426E-40dd-AFC4-6F175D3DCCD1}">
              <a14:hiddenFill xmlns:a14="http://schemas.microsoft.com/office/drawing/2010/main">
                <a:noFill/>
              </a14:hiddenFill>
            </a:ext>
          </a:extLst>
        </p:spPr>
        <p:txBody>
          <a:bodyPr lIns="0" tIns="0" rIns="0" bIns="0"/>
          <a:lstStyle/>
          <a:p>
            <a:endParaRPr lang="en-US"/>
          </a:p>
        </p:txBody>
      </p:sp>
      <p:sp>
        <p:nvSpPr>
          <p:cNvPr id="8" name="Rectangle 9"/>
          <p:cNvSpPr>
            <a:spLocks/>
          </p:cNvSpPr>
          <p:nvPr/>
        </p:nvSpPr>
        <p:spPr bwMode="auto">
          <a:xfrm>
            <a:off x="1957616" y="3897080"/>
            <a:ext cx="2881735"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0" tIns="0" rIns="0" bIns="0" anchor="ctr">
            <a:spAutoFit/>
          </a:bodyPr>
          <a:lstStyle/>
          <a:p>
            <a:r>
              <a:rPr lang="en-US" sz="2800" dirty="0">
                <a:latin typeface="Calibri" charset="0"/>
                <a:cs typeface="Calibri" charset="0"/>
              </a:rPr>
              <a:t>OpenFlow Protocol (SSL/TCP)</a:t>
            </a:r>
          </a:p>
        </p:txBody>
      </p:sp>
      <p:sp>
        <p:nvSpPr>
          <p:cNvPr id="10" name="Rounded Rectangle 9"/>
          <p:cNvSpPr/>
          <p:nvPr/>
        </p:nvSpPr>
        <p:spPr>
          <a:xfrm>
            <a:off x="3398484" y="2908268"/>
            <a:ext cx="4849589" cy="619480"/>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2000" dirty="0" smtClean="0"/>
              <a:t>OpenFlow controller</a:t>
            </a:r>
            <a:endParaRPr lang="en-US" sz="2000" dirty="0"/>
          </a:p>
        </p:txBody>
      </p:sp>
      <p:sp>
        <p:nvSpPr>
          <p:cNvPr id="12" name="TextBox 11"/>
          <p:cNvSpPr txBox="1"/>
          <p:nvPr/>
        </p:nvSpPr>
        <p:spPr>
          <a:xfrm>
            <a:off x="5495637" y="3897080"/>
            <a:ext cx="2346015" cy="369332"/>
          </a:xfrm>
          <a:prstGeom prst="rect">
            <a:avLst/>
          </a:prstGeom>
          <a:noFill/>
        </p:spPr>
        <p:txBody>
          <a:bodyPr wrap="none" rtlCol="0">
            <a:spAutoFit/>
          </a:bodyPr>
          <a:lstStyle/>
          <a:p>
            <a:r>
              <a:rPr lang="en-US" dirty="0" smtClean="0"/>
              <a:t>In-bound or out-bound</a:t>
            </a:r>
            <a:endParaRPr lang="en-US" dirty="0"/>
          </a:p>
        </p:txBody>
      </p:sp>
      <p:sp>
        <p:nvSpPr>
          <p:cNvPr id="9" name="Title 1"/>
          <p:cNvSpPr>
            <a:spLocks noGrp="1"/>
          </p:cNvSpPr>
          <p:nvPr>
            <p:ph type="title"/>
          </p:nvPr>
        </p:nvSpPr>
        <p:spPr>
          <a:xfrm>
            <a:off x="457200" y="0"/>
            <a:ext cx="8229600" cy="1143000"/>
          </a:xfrm>
        </p:spPr>
        <p:txBody>
          <a:bodyPr/>
          <a:lstStyle/>
          <a:p>
            <a:r>
              <a:rPr lang="en-US" noProof="0" dirty="0" err="1" smtClean="0"/>
              <a:t>OpenFlow</a:t>
            </a:r>
            <a:endParaRPr lang="en-US" noProof="0" dirty="0"/>
          </a:p>
        </p:txBody>
      </p:sp>
      <p:sp>
        <p:nvSpPr>
          <p:cNvPr id="4" name="Content Placeholder 3"/>
          <p:cNvSpPr>
            <a:spLocks noGrp="1"/>
          </p:cNvSpPr>
          <p:nvPr>
            <p:ph idx="1"/>
          </p:nvPr>
        </p:nvSpPr>
        <p:spPr>
          <a:xfrm>
            <a:off x="473277" y="959046"/>
            <a:ext cx="8229600" cy="1846780"/>
          </a:xfrm>
        </p:spPr>
        <p:txBody>
          <a:bodyPr>
            <a:normAutofit fontScale="92500" lnSpcReduction="10000"/>
          </a:bodyPr>
          <a:lstStyle/>
          <a:p>
            <a:r>
              <a:rPr lang="en-US" dirty="0" err="1" smtClean="0"/>
              <a:t>OpenFlow</a:t>
            </a:r>
            <a:r>
              <a:rPr lang="en-US" dirty="0" smtClean="0"/>
              <a:t> </a:t>
            </a:r>
            <a:r>
              <a:rPr lang="en-US" dirty="0"/>
              <a:t>is </a:t>
            </a:r>
            <a:r>
              <a:rPr lang="en-US" dirty="0" smtClean="0"/>
              <a:t>actually a </a:t>
            </a:r>
            <a:r>
              <a:rPr lang="en-US" b="1" dirty="0"/>
              <a:t>pragmatic approach </a:t>
            </a:r>
            <a:r>
              <a:rPr lang="en-US" dirty="0"/>
              <a:t>to SDN based on a simple HW abstraction that can be implemented with current HW commercial </a:t>
            </a:r>
            <a:r>
              <a:rPr lang="en-US" dirty="0" smtClean="0"/>
              <a:t>platforms</a:t>
            </a:r>
            <a:endParaRPr lang="en-US" dirty="0"/>
          </a:p>
        </p:txBody>
      </p:sp>
      <p:sp>
        <p:nvSpPr>
          <p:cNvPr id="2" name="Footer Placeholder 1"/>
          <p:cNvSpPr>
            <a:spLocks noGrp="1"/>
          </p:cNvSpPr>
          <p:nvPr>
            <p:ph type="ftr" sz="quarter" idx="11"/>
          </p:nvPr>
        </p:nvSpPr>
        <p:spPr/>
        <p:txBody>
          <a:bodyPr/>
          <a:lstStyle/>
          <a:p>
            <a:r>
              <a:rPr lang="en-US" smtClean="0"/>
              <a:t>G. Bianchi &amp; A. Capone - SDN tutorial</a:t>
            </a:r>
            <a:endParaRPr lang="en-US"/>
          </a:p>
        </p:txBody>
      </p:sp>
      <p:sp>
        <p:nvSpPr>
          <p:cNvPr id="3" name="Slide Number Placeholder 2"/>
          <p:cNvSpPr>
            <a:spLocks noGrp="1"/>
          </p:cNvSpPr>
          <p:nvPr>
            <p:ph type="sldNum" sz="quarter" idx="12"/>
          </p:nvPr>
        </p:nvSpPr>
        <p:spPr/>
        <p:txBody>
          <a:bodyPr/>
          <a:lstStyle/>
          <a:p>
            <a:fld id="{F575C757-2202-604A-8DCC-632154A48C4A}" type="slidenum">
              <a:rPr lang="en-US" smtClean="0"/>
              <a:t>15</a:t>
            </a:fld>
            <a:endParaRPr lang="en-US"/>
          </a:p>
        </p:txBody>
      </p:sp>
    </p:spTree>
    <p:extLst>
      <p:ext uri="{BB962C8B-B14F-4D97-AF65-F5344CB8AC3E}">
        <p14:creationId xmlns:p14="http://schemas.microsoft.com/office/powerpoint/2010/main" val="605264447"/>
      </p:ext>
    </p:extLst>
  </p:cSld>
  <p:clrMapOvr>
    <a:masterClrMapping/>
  </p:clrMapOvr>
  <p:transition xmlns:p14="http://schemas.microsoft.com/office/powerpoint/2010/main" spd="slow">
    <p:pull/>
  </p:transition>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smtClean="0"/>
              <a:t>What is OpenFlow</a:t>
            </a:r>
            <a:endParaRPr lang="en-US" noProof="0"/>
          </a:p>
        </p:txBody>
      </p:sp>
      <p:sp>
        <p:nvSpPr>
          <p:cNvPr id="3" name="Content Placeholder 2"/>
          <p:cNvSpPr>
            <a:spLocks noGrp="1"/>
          </p:cNvSpPr>
          <p:nvPr>
            <p:ph idx="1"/>
          </p:nvPr>
        </p:nvSpPr>
        <p:spPr/>
        <p:txBody>
          <a:bodyPr>
            <a:normAutofit fontScale="92500" lnSpcReduction="10000"/>
          </a:bodyPr>
          <a:lstStyle/>
          <a:p>
            <a:r>
              <a:rPr lang="en-US" noProof="0" dirty="0" smtClean="0"/>
              <a:t>Switch abstraction</a:t>
            </a:r>
          </a:p>
          <a:p>
            <a:pPr lvl="1"/>
            <a:r>
              <a:rPr lang="en-US" noProof="0" dirty="0" smtClean="0"/>
              <a:t>Match/action </a:t>
            </a:r>
            <a:r>
              <a:rPr lang="en-US" b="1" noProof="0" dirty="0" smtClean="0"/>
              <a:t>flow table</a:t>
            </a:r>
            <a:endParaRPr lang="en-US" b="1" noProof="0" dirty="0"/>
          </a:p>
          <a:p>
            <a:pPr lvl="1"/>
            <a:r>
              <a:rPr lang="en-US" noProof="0" dirty="0" smtClean="0"/>
              <a:t>Flow counters</a:t>
            </a:r>
          </a:p>
          <a:p>
            <a:pPr lvl="1"/>
            <a:r>
              <a:rPr lang="en-US" noProof="0" dirty="0" smtClean="0"/>
              <a:t>It doesn’t describe how this should be implemented in switches (</a:t>
            </a:r>
            <a:r>
              <a:rPr lang="en-US" b="1" noProof="0" dirty="0" smtClean="0"/>
              <a:t>vendor neutral !!!</a:t>
            </a:r>
            <a:r>
              <a:rPr lang="en-US" noProof="0" dirty="0" smtClean="0"/>
              <a:t>)</a:t>
            </a:r>
          </a:p>
          <a:p>
            <a:r>
              <a:rPr lang="en-US" noProof="0" dirty="0" smtClean="0"/>
              <a:t>Application layer protocol</a:t>
            </a:r>
          </a:p>
          <a:p>
            <a:pPr lvl="1"/>
            <a:r>
              <a:rPr lang="en-US" noProof="0" dirty="0" smtClean="0"/>
              <a:t>Binary wire protocol, messages to program the flow table</a:t>
            </a:r>
          </a:p>
          <a:p>
            <a:r>
              <a:rPr lang="en-US" noProof="0" dirty="0" smtClean="0"/>
              <a:t>Transport protocol</a:t>
            </a:r>
          </a:p>
          <a:p>
            <a:pPr lvl="1"/>
            <a:r>
              <a:rPr lang="en-US" noProof="0" dirty="0" smtClean="0"/>
              <a:t>TCP, TLS</a:t>
            </a:r>
          </a:p>
        </p:txBody>
      </p:sp>
      <p:sp>
        <p:nvSpPr>
          <p:cNvPr id="4" name="Footer Placeholder 3"/>
          <p:cNvSpPr>
            <a:spLocks noGrp="1"/>
          </p:cNvSpPr>
          <p:nvPr>
            <p:ph type="ftr" sz="quarter" idx="11"/>
          </p:nvPr>
        </p:nvSpPr>
        <p:spPr/>
        <p:txBody>
          <a:bodyPr/>
          <a:lstStyle/>
          <a:p>
            <a:r>
              <a:rPr lang="en-US" smtClean="0"/>
              <a:t>G. Bianchi &amp; A. Capone - SDN tutorial</a:t>
            </a:r>
            <a:endParaRPr lang="en-US"/>
          </a:p>
        </p:txBody>
      </p:sp>
      <p:sp>
        <p:nvSpPr>
          <p:cNvPr id="5" name="Slide Number Placeholder 4"/>
          <p:cNvSpPr>
            <a:spLocks noGrp="1"/>
          </p:cNvSpPr>
          <p:nvPr>
            <p:ph type="sldNum" sz="quarter" idx="12"/>
          </p:nvPr>
        </p:nvSpPr>
        <p:spPr/>
        <p:txBody>
          <a:bodyPr/>
          <a:lstStyle/>
          <a:p>
            <a:fld id="{F575C757-2202-604A-8DCC-632154A48C4A}" type="slidenum">
              <a:rPr lang="en-US" smtClean="0"/>
              <a:t>16</a:t>
            </a:fld>
            <a:endParaRPr lang="en-US"/>
          </a:p>
        </p:txBody>
      </p:sp>
    </p:spTree>
    <p:extLst>
      <p:ext uri="{BB962C8B-B14F-4D97-AF65-F5344CB8AC3E}">
        <p14:creationId xmlns:p14="http://schemas.microsoft.com/office/powerpoint/2010/main" val="766880546"/>
      </p:ext>
    </p:extLst>
  </p:cSld>
  <p:clrMapOvr>
    <a:masterClrMapping/>
  </p:clrMapOvr>
  <p:transition xmlns:p14="http://schemas.microsoft.com/office/powerpoint/2010/main" spd="slow">
    <p:pull/>
  </p:transition>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7438"/>
            <a:ext cx="8229600" cy="1143000"/>
          </a:xfrm>
        </p:spPr>
        <p:txBody>
          <a:bodyPr/>
          <a:lstStyle/>
          <a:p>
            <a:r>
              <a:rPr lang="en-US" noProof="0" dirty="0" smtClean="0"/>
              <a:t>Flow table</a:t>
            </a:r>
            <a:endParaRPr lang="en-US" noProof="0" dirty="0"/>
          </a:p>
        </p:txBody>
      </p:sp>
      <p:sp>
        <p:nvSpPr>
          <p:cNvPr id="38" name="Rectangle 22"/>
          <p:cNvSpPr>
            <a:spLocks/>
          </p:cNvSpPr>
          <p:nvPr/>
        </p:nvSpPr>
        <p:spPr bwMode="auto">
          <a:xfrm>
            <a:off x="305527" y="1028952"/>
            <a:ext cx="1760603" cy="836830"/>
          </a:xfrm>
          <a:prstGeom prst="rect">
            <a:avLst/>
          </a:prstGeom>
          <a:solidFill>
            <a:srgbClr val="BBE0E3"/>
          </a:solidFill>
          <a:ln w="12700">
            <a:solidFill>
              <a:schemeClr val="tx1"/>
            </a:solidFill>
            <a:miter lim="800000"/>
            <a:headEnd/>
            <a:tailEnd/>
          </a:ln>
        </p:spPr>
        <p:txBody>
          <a:bodyPr lIns="0" tIns="0" rIns="0" bIns="0" anchor="ctr"/>
          <a:lstStyle/>
          <a:p>
            <a:pPr algn="ctr"/>
            <a:r>
              <a:rPr lang="en-US" sz="2800" dirty="0" smtClean="0">
                <a:latin typeface="Calibri" charset="0"/>
              </a:rPr>
              <a:t> Match</a:t>
            </a:r>
            <a:endParaRPr lang="en-US" sz="2800" dirty="0">
              <a:latin typeface="Calibri" charset="0"/>
            </a:endParaRPr>
          </a:p>
        </p:txBody>
      </p:sp>
      <p:sp>
        <p:nvSpPr>
          <p:cNvPr id="40" name="Rectangle 24"/>
          <p:cNvSpPr>
            <a:spLocks/>
          </p:cNvSpPr>
          <p:nvPr/>
        </p:nvSpPr>
        <p:spPr bwMode="auto">
          <a:xfrm>
            <a:off x="2066129" y="1028952"/>
            <a:ext cx="1759244" cy="836830"/>
          </a:xfrm>
          <a:prstGeom prst="rect">
            <a:avLst/>
          </a:prstGeom>
          <a:solidFill>
            <a:srgbClr val="CBE97B"/>
          </a:solidFill>
          <a:ln w="12700">
            <a:solidFill>
              <a:srgbClr val="697D3A"/>
            </a:solidFill>
            <a:miter lim="800000"/>
            <a:headEnd/>
            <a:tailEnd/>
          </a:ln>
        </p:spPr>
        <p:txBody>
          <a:bodyPr lIns="0" tIns="0" rIns="0" bIns="0" anchor="ctr"/>
          <a:lstStyle/>
          <a:p>
            <a:pPr algn="ctr"/>
            <a:r>
              <a:rPr lang="en-US" sz="2800" dirty="0" smtClean="0">
                <a:latin typeface="Calibri" charset="0"/>
              </a:rPr>
              <a:t>Actions</a:t>
            </a:r>
            <a:endParaRPr lang="en-US" sz="2800" dirty="0">
              <a:latin typeface="Calibri" charset="0"/>
            </a:endParaRPr>
          </a:p>
        </p:txBody>
      </p:sp>
      <p:sp>
        <p:nvSpPr>
          <p:cNvPr id="42" name="Rectangle 26"/>
          <p:cNvSpPr>
            <a:spLocks/>
          </p:cNvSpPr>
          <p:nvPr/>
        </p:nvSpPr>
        <p:spPr bwMode="auto">
          <a:xfrm>
            <a:off x="3825374" y="1028952"/>
            <a:ext cx="1761961" cy="836830"/>
          </a:xfrm>
          <a:prstGeom prst="rect">
            <a:avLst/>
          </a:prstGeom>
          <a:solidFill>
            <a:srgbClr val="FA90AB"/>
          </a:solidFill>
          <a:ln w="12700">
            <a:solidFill>
              <a:srgbClr val="800000"/>
            </a:solidFill>
            <a:miter lim="800000"/>
            <a:headEnd/>
            <a:tailEnd/>
          </a:ln>
        </p:spPr>
        <p:txBody>
          <a:bodyPr lIns="0" tIns="0" rIns="0" bIns="0" anchor="ctr"/>
          <a:lstStyle/>
          <a:p>
            <a:pPr algn="ctr"/>
            <a:r>
              <a:rPr lang="en-US" sz="2800" dirty="0" smtClean="0">
                <a:latin typeface="Calibri" charset="0"/>
              </a:rPr>
              <a:t>Counters</a:t>
            </a:r>
            <a:endParaRPr lang="en-US" sz="2800" dirty="0">
              <a:latin typeface="Calibri" charset="0"/>
            </a:endParaRPr>
          </a:p>
        </p:txBody>
      </p:sp>
      <p:sp>
        <p:nvSpPr>
          <p:cNvPr id="44" name="Rectangle 28"/>
          <p:cNvSpPr>
            <a:spLocks/>
          </p:cNvSpPr>
          <p:nvPr/>
        </p:nvSpPr>
        <p:spPr bwMode="auto">
          <a:xfrm>
            <a:off x="1642281" y="2812649"/>
            <a:ext cx="6857656" cy="2161356"/>
          </a:xfrm>
          <a:prstGeom prst="rect">
            <a:avLst/>
          </a:prstGeom>
          <a:solidFill>
            <a:srgbClr val="CBE97B"/>
          </a:solidFill>
          <a:ln w="12700">
            <a:solidFill>
              <a:srgbClr val="697D3A"/>
            </a:solidFill>
            <a:miter lim="800000"/>
            <a:headEnd/>
            <a:tailEnd/>
          </a:ln>
        </p:spPr>
        <p:txBody>
          <a:bodyPr lIns="0" tIns="0" rIns="0" bIns="0" anchor="ctr"/>
          <a:lstStyle/>
          <a:p>
            <a:pPr marL="506413" indent="-468313" algn="l">
              <a:buFontTx/>
              <a:buAutoNum type="arabicPeriod"/>
            </a:pPr>
            <a:r>
              <a:rPr lang="en-US" sz="2000" dirty="0">
                <a:latin typeface="Calibri" charset="0"/>
              </a:rPr>
              <a:t>Forward </a:t>
            </a:r>
            <a:r>
              <a:rPr lang="en-US" sz="2000" dirty="0" smtClean="0">
                <a:latin typeface="Calibri" charset="0"/>
              </a:rPr>
              <a:t>(one or more ports)</a:t>
            </a:r>
            <a:endParaRPr lang="en-US" sz="2000" dirty="0">
              <a:latin typeface="Calibri" charset="0"/>
            </a:endParaRPr>
          </a:p>
          <a:p>
            <a:pPr marL="506413" indent="-468313" algn="l">
              <a:buFontTx/>
              <a:buAutoNum type="arabicPeriod"/>
            </a:pPr>
            <a:r>
              <a:rPr lang="en-US" sz="2000" dirty="0">
                <a:latin typeface="Calibri" charset="0"/>
              </a:rPr>
              <a:t>Drop</a:t>
            </a:r>
          </a:p>
          <a:p>
            <a:pPr marL="506413" indent="-468313" algn="l">
              <a:buFontTx/>
              <a:buAutoNum type="arabicPeriod"/>
            </a:pPr>
            <a:r>
              <a:rPr lang="en-US" sz="2000" dirty="0" smtClean="0">
                <a:latin typeface="Calibri" charset="0"/>
              </a:rPr>
              <a:t>Encapsulate and send to controller</a:t>
            </a:r>
            <a:endParaRPr lang="en-US" sz="2000" dirty="0">
              <a:latin typeface="Calibri" charset="0"/>
            </a:endParaRPr>
          </a:p>
          <a:p>
            <a:pPr marL="506413" indent="-468313" algn="l">
              <a:buFontTx/>
              <a:buAutoNum type="arabicPeriod"/>
            </a:pPr>
            <a:r>
              <a:rPr lang="en-US" sz="2000" dirty="0">
                <a:latin typeface="Calibri" charset="0"/>
              </a:rPr>
              <a:t>Header </a:t>
            </a:r>
            <a:r>
              <a:rPr lang="en-US" sz="2000" dirty="0" smtClean="0">
                <a:latin typeface="Calibri" charset="0"/>
              </a:rPr>
              <a:t>rewrite</a:t>
            </a:r>
          </a:p>
          <a:p>
            <a:pPr marL="506413" indent="-468313" algn="l">
              <a:buFontTx/>
              <a:buAutoNum type="arabicPeriod"/>
            </a:pPr>
            <a:r>
              <a:rPr lang="en-US" sz="2000" dirty="0" smtClean="0">
                <a:latin typeface="Calibri" charset="0"/>
              </a:rPr>
              <a:t>Push/pop MPLS label / VLAN tag</a:t>
            </a:r>
            <a:endParaRPr lang="en-US" sz="2000" dirty="0">
              <a:latin typeface="Calibri" charset="0"/>
            </a:endParaRPr>
          </a:p>
          <a:p>
            <a:pPr marL="506413" indent="-468313" algn="l">
              <a:buFontTx/>
              <a:buAutoNum type="arabicPeriod"/>
            </a:pPr>
            <a:r>
              <a:rPr lang="en-US" sz="2000" dirty="0" smtClean="0">
                <a:latin typeface="Calibri" charset="0"/>
              </a:rPr>
              <a:t>Queues + bitrate limiter (</a:t>
            </a:r>
            <a:r>
              <a:rPr lang="en-US" sz="2000" dirty="0">
                <a:latin typeface="Calibri" charset="0"/>
              </a:rPr>
              <a:t>bit/s)</a:t>
            </a:r>
          </a:p>
          <a:p>
            <a:pPr marL="506413" indent="-468313" algn="l">
              <a:buFontTx/>
              <a:buAutoNum type="arabicPeriod"/>
            </a:pPr>
            <a:r>
              <a:rPr lang="en-US" sz="2000" dirty="0">
                <a:latin typeface="Calibri" charset="0"/>
              </a:rPr>
              <a:t>Etc..</a:t>
            </a:r>
          </a:p>
        </p:txBody>
      </p:sp>
      <p:sp>
        <p:nvSpPr>
          <p:cNvPr id="45" name="Line 30"/>
          <p:cNvSpPr>
            <a:spLocks noChangeShapeType="1"/>
          </p:cNvSpPr>
          <p:nvPr/>
        </p:nvSpPr>
        <p:spPr bwMode="auto">
          <a:xfrm>
            <a:off x="305527" y="1963593"/>
            <a:ext cx="1359" cy="3519847"/>
          </a:xfrm>
          <a:prstGeom prst="line">
            <a:avLst/>
          </a:prstGeom>
          <a:noFill/>
          <a:ln w="38100">
            <a:solidFill>
              <a:schemeClr val="tx1"/>
            </a:solidFill>
            <a:prstDash val="sysDot"/>
            <a:round/>
            <a:headEnd/>
            <a:tailEnd/>
          </a:ln>
          <a:extLst>
            <a:ext uri="{909E8E84-426E-40dd-AFC4-6F175D3DCCD1}">
              <a14:hiddenFill xmlns:a14="http://schemas.microsoft.com/office/drawing/2010/main">
                <a:noFill/>
              </a14:hiddenFill>
            </a:ext>
          </a:extLst>
        </p:spPr>
        <p:txBody>
          <a:bodyPr lIns="91420" tIns="45710" rIns="91420" bIns="45710"/>
          <a:lstStyle/>
          <a:p>
            <a:endParaRPr lang="en-US" sz="1400"/>
          </a:p>
        </p:txBody>
      </p:sp>
      <p:sp>
        <p:nvSpPr>
          <p:cNvPr id="46" name="Line 31"/>
          <p:cNvSpPr>
            <a:spLocks noChangeShapeType="1"/>
          </p:cNvSpPr>
          <p:nvPr/>
        </p:nvSpPr>
        <p:spPr bwMode="auto">
          <a:xfrm>
            <a:off x="2707336" y="1865782"/>
            <a:ext cx="1359" cy="922415"/>
          </a:xfrm>
          <a:prstGeom prst="line">
            <a:avLst/>
          </a:prstGeom>
          <a:noFill/>
          <a:ln w="38100">
            <a:solidFill>
              <a:schemeClr val="tx1"/>
            </a:solidFill>
            <a:prstDash val="sysDot"/>
            <a:round/>
            <a:headEnd/>
            <a:tailEnd/>
          </a:ln>
          <a:extLst>
            <a:ext uri="{909E8E84-426E-40dd-AFC4-6F175D3DCCD1}">
              <a14:hiddenFill xmlns:a14="http://schemas.microsoft.com/office/drawing/2010/main">
                <a:noFill/>
              </a14:hiddenFill>
            </a:ext>
          </a:extLst>
        </p:spPr>
        <p:txBody>
          <a:bodyPr lIns="91420" tIns="45710" rIns="91420" bIns="45710"/>
          <a:lstStyle/>
          <a:p>
            <a:endParaRPr lang="en-US" sz="1400"/>
          </a:p>
        </p:txBody>
      </p:sp>
      <p:sp>
        <p:nvSpPr>
          <p:cNvPr id="47" name="Rectangle 32"/>
          <p:cNvSpPr>
            <a:spLocks/>
          </p:cNvSpPr>
          <p:nvPr/>
        </p:nvSpPr>
        <p:spPr bwMode="auto">
          <a:xfrm>
            <a:off x="4011486" y="2170083"/>
            <a:ext cx="4044224" cy="468679"/>
          </a:xfrm>
          <a:prstGeom prst="rect">
            <a:avLst/>
          </a:prstGeom>
          <a:solidFill>
            <a:srgbClr val="FA90AB"/>
          </a:solidFill>
          <a:ln w="12700">
            <a:solidFill>
              <a:srgbClr val="800000"/>
            </a:solidFill>
            <a:miter lim="800000"/>
            <a:headEnd/>
            <a:tailEnd/>
          </a:ln>
        </p:spPr>
        <p:txBody>
          <a:bodyPr lIns="0" tIns="0" rIns="0" bIns="0"/>
          <a:lstStyle/>
          <a:p>
            <a:endParaRPr lang="en-US" sz="1400">
              <a:latin typeface="Calibri" charset="0"/>
            </a:endParaRPr>
          </a:p>
        </p:txBody>
      </p:sp>
      <p:sp>
        <p:nvSpPr>
          <p:cNvPr id="48" name="Rectangle 33"/>
          <p:cNvSpPr>
            <a:spLocks/>
          </p:cNvSpPr>
          <p:nvPr/>
        </p:nvSpPr>
        <p:spPr bwMode="auto">
          <a:xfrm>
            <a:off x="3982959" y="2218398"/>
            <a:ext cx="413524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spAutoFit/>
          </a:bodyPr>
          <a:lstStyle/>
          <a:p>
            <a:pPr algn="ctr"/>
            <a:r>
              <a:rPr lang="en-US" sz="2400" dirty="0" smtClean="0">
                <a:latin typeface="Calibri" charset="0"/>
              </a:rPr>
              <a:t>Bytes + packets</a:t>
            </a:r>
            <a:endParaRPr lang="en-US" sz="2400" dirty="0">
              <a:latin typeface="Calibri" charset="0"/>
            </a:endParaRPr>
          </a:p>
        </p:txBody>
      </p:sp>
      <p:sp>
        <p:nvSpPr>
          <p:cNvPr id="49" name="Line 34"/>
          <p:cNvSpPr>
            <a:spLocks noChangeShapeType="1"/>
          </p:cNvSpPr>
          <p:nvPr/>
        </p:nvSpPr>
        <p:spPr bwMode="auto">
          <a:xfrm rot="10800000" flipH="1">
            <a:off x="4478807" y="1865782"/>
            <a:ext cx="1359" cy="281208"/>
          </a:xfrm>
          <a:prstGeom prst="line">
            <a:avLst/>
          </a:prstGeom>
          <a:noFill/>
          <a:ln w="38100">
            <a:solidFill>
              <a:schemeClr val="tx1"/>
            </a:solidFill>
            <a:prstDash val="sysDot"/>
            <a:round/>
            <a:headEnd/>
            <a:tailEnd/>
          </a:ln>
          <a:extLst>
            <a:ext uri="{909E8E84-426E-40dd-AFC4-6F175D3DCCD1}">
              <a14:hiddenFill xmlns:a14="http://schemas.microsoft.com/office/drawing/2010/main">
                <a:noFill/>
              </a14:hiddenFill>
            </a:ext>
          </a:extLst>
        </p:spPr>
        <p:txBody>
          <a:bodyPr lIns="91420" tIns="45710" rIns="91420" bIns="45710"/>
          <a:lstStyle/>
          <a:p>
            <a:endParaRPr lang="en-US" sz="1400"/>
          </a:p>
        </p:txBody>
      </p:sp>
      <p:grpSp>
        <p:nvGrpSpPr>
          <p:cNvPr id="55" name="Group 54"/>
          <p:cNvGrpSpPr/>
          <p:nvPr/>
        </p:nvGrpSpPr>
        <p:grpSpPr>
          <a:xfrm>
            <a:off x="283791" y="5463875"/>
            <a:ext cx="8714711" cy="602356"/>
            <a:chOff x="283791" y="5881825"/>
            <a:chExt cx="9417050" cy="602356"/>
          </a:xfrm>
        </p:grpSpPr>
        <p:sp>
          <p:nvSpPr>
            <p:cNvPr id="18" name="Rectangle 2"/>
            <p:cNvSpPr>
              <a:spLocks/>
            </p:cNvSpPr>
            <p:nvPr/>
          </p:nvSpPr>
          <p:spPr bwMode="auto">
            <a:xfrm>
              <a:off x="283791" y="5908181"/>
              <a:ext cx="850414" cy="573283"/>
            </a:xfrm>
            <a:prstGeom prst="rect">
              <a:avLst/>
            </a:prstGeom>
            <a:solidFill>
              <a:srgbClr val="BBE0E3"/>
            </a:solidFill>
            <a:ln w="12700">
              <a:solidFill>
                <a:schemeClr val="tx1"/>
              </a:solidFill>
              <a:miter lim="800000"/>
              <a:headEnd/>
              <a:tailEnd/>
            </a:ln>
          </p:spPr>
          <p:txBody>
            <a:bodyPr lIns="0" tIns="0" rIns="0" bIns="0"/>
            <a:lstStyle/>
            <a:p>
              <a:endParaRPr lang="en-US" sz="3200">
                <a:latin typeface="Calibri" charset="0"/>
              </a:endParaRPr>
            </a:p>
          </p:txBody>
        </p:sp>
        <p:sp>
          <p:nvSpPr>
            <p:cNvPr id="19" name="Rectangle 3"/>
            <p:cNvSpPr>
              <a:spLocks/>
            </p:cNvSpPr>
            <p:nvPr/>
          </p:nvSpPr>
          <p:spPr bwMode="auto">
            <a:xfrm>
              <a:off x="340848" y="5922789"/>
              <a:ext cx="705057"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spAutoFit/>
            </a:bodyPr>
            <a:lstStyle/>
            <a:p>
              <a:r>
                <a:rPr lang="en-US" sz="1600">
                  <a:latin typeface="Calibri" charset="0"/>
                </a:rPr>
                <a:t>Switch</a:t>
              </a:r>
            </a:p>
            <a:p>
              <a:r>
                <a:rPr lang="en-US" sz="1600">
                  <a:latin typeface="Calibri" charset="0"/>
                </a:rPr>
                <a:t>Port</a:t>
              </a:r>
            </a:p>
          </p:txBody>
        </p:sp>
        <p:sp>
          <p:nvSpPr>
            <p:cNvPr id="20" name="Rectangle 4"/>
            <p:cNvSpPr>
              <a:spLocks/>
            </p:cNvSpPr>
            <p:nvPr/>
          </p:nvSpPr>
          <p:spPr bwMode="auto">
            <a:xfrm>
              <a:off x="2657073" y="5909540"/>
              <a:ext cx="851773" cy="574641"/>
            </a:xfrm>
            <a:prstGeom prst="rect">
              <a:avLst/>
            </a:prstGeom>
            <a:solidFill>
              <a:srgbClr val="BBE0E3"/>
            </a:solidFill>
            <a:ln w="12700">
              <a:solidFill>
                <a:schemeClr val="tx1"/>
              </a:solidFill>
              <a:miter lim="800000"/>
              <a:headEnd/>
              <a:tailEnd/>
            </a:ln>
          </p:spPr>
          <p:txBody>
            <a:bodyPr lIns="0" tIns="0" rIns="0" bIns="0"/>
            <a:lstStyle/>
            <a:p>
              <a:endParaRPr lang="en-US" sz="3200">
                <a:latin typeface="Calibri" charset="0"/>
              </a:endParaRPr>
            </a:p>
          </p:txBody>
        </p:sp>
        <p:sp>
          <p:nvSpPr>
            <p:cNvPr id="21" name="Rectangle 5"/>
            <p:cNvSpPr>
              <a:spLocks/>
            </p:cNvSpPr>
            <p:nvPr/>
          </p:nvSpPr>
          <p:spPr bwMode="auto">
            <a:xfrm>
              <a:off x="2866280" y="5970337"/>
              <a:ext cx="410369"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ctr">
              <a:spAutoFit/>
            </a:bodyPr>
            <a:lstStyle/>
            <a:p>
              <a:r>
                <a:rPr lang="en-US" sz="1600">
                  <a:latin typeface="Calibri" charset="0"/>
                </a:rPr>
                <a:t>MAC</a:t>
              </a:r>
            </a:p>
            <a:p>
              <a:r>
                <a:rPr lang="en-US" sz="1600">
                  <a:latin typeface="Calibri" charset="0"/>
                </a:rPr>
                <a:t>src</a:t>
              </a:r>
            </a:p>
          </p:txBody>
        </p:sp>
        <p:sp>
          <p:nvSpPr>
            <p:cNvPr id="22" name="Rectangle 6"/>
            <p:cNvSpPr>
              <a:spLocks/>
            </p:cNvSpPr>
            <p:nvPr/>
          </p:nvSpPr>
          <p:spPr bwMode="auto">
            <a:xfrm>
              <a:off x="3508845" y="5909540"/>
              <a:ext cx="850414" cy="574641"/>
            </a:xfrm>
            <a:prstGeom prst="rect">
              <a:avLst/>
            </a:prstGeom>
            <a:solidFill>
              <a:srgbClr val="BBE0E3"/>
            </a:solidFill>
            <a:ln w="12700">
              <a:solidFill>
                <a:schemeClr val="tx1"/>
              </a:solidFill>
              <a:miter lim="800000"/>
              <a:headEnd/>
              <a:tailEnd/>
            </a:ln>
          </p:spPr>
          <p:txBody>
            <a:bodyPr lIns="0" tIns="0" rIns="0" bIns="0"/>
            <a:lstStyle/>
            <a:p>
              <a:endParaRPr lang="en-US" sz="3200">
                <a:latin typeface="Calibri" charset="0"/>
              </a:endParaRPr>
            </a:p>
          </p:txBody>
        </p:sp>
        <p:sp>
          <p:nvSpPr>
            <p:cNvPr id="23" name="Rectangle 7"/>
            <p:cNvSpPr>
              <a:spLocks/>
            </p:cNvSpPr>
            <p:nvPr/>
          </p:nvSpPr>
          <p:spPr bwMode="auto">
            <a:xfrm>
              <a:off x="3681374" y="5970337"/>
              <a:ext cx="410369"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ctr">
              <a:spAutoFit/>
            </a:bodyPr>
            <a:lstStyle/>
            <a:p>
              <a:r>
                <a:rPr lang="en-US" sz="1600">
                  <a:latin typeface="Calibri" charset="0"/>
                </a:rPr>
                <a:t>MAC</a:t>
              </a:r>
            </a:p>
            <a:p>
              <a:r>
                <a:rPr lang="en-US" sz="1600">
                  <a:latin typeface="Calibri" charset="0"/>
                </a:rPr>
                <a:t>dst</a:t>
              </a:r>
            </a:p>
          </p:txBody>
        </p:sp>
        <p:sp>
          <p:nvSpPr>
            <p:cNvPr id="24" name="Rectangle 8"/>
            <p:cNvSpPr>
              <a:spLocks/>
            </p:cNvSpPr>
            <p:nvPr/>
          </p:nvSpPr>
          <p:spPr bwMode="auto">
            <a:xfrm>
              <a:off x="4326656" y="5909540"/>
              <a:ext cx="849056" cy="574641"/>
            </a:xfrm>
            <a:prstGeom prst="rect">
              <a:avLst/>
            </a:prstGeom>
            <a:solidFill>
              <a:srgbClr val="BBE0E3"/>
            </a:solidFill>
            <a:ln w="12700">
              <a:solidFill>
                <a:schemeClr val="tx1"/>
              </a:solidFill>
              <a:miter lim="800000"/>
              <a:headEnd/>
              <a:tailEnd/>
            </a:ln>
          </p:spPr>
          <p:txBody>
            <a:bodyPr lIns="0" tIns="0" rIns="0" bIns="0"/>
            <a:lstStyle/>
            <a:p>
              <a:endParaRPr lang="en-US" sz="3200">
                <a:latin typeface="Calibri" charset="0"/>
              </a:endParaRPr>
            </a:p>
          </p:txBody>
        </p:sp>
        <p:sp>
          <p:nvSpPr>
            <p:cNvPr id="25" name="Rectangle 9"/>
            <p:cNvSpPr>
              <a:spLocks/>
            </p:cNvSpPr>
            <p:nvPr/>
          </p:nvSpPr>
          <p:spPr bwMode="auto">
            <a:xfrm>
              <a:off x="4535863" y="5881825"/>
              <a:ext cx="417933"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ctr">
              <a:spAutoFit/>
            </a:bodyPr>
            <a:lstStyle/>
            <a:p>
              <a:r>
                <a:rPr lang="en-US">
                  <a:latin typeface="Calibri" charset="0"/>
                </a:rPr>
                <a:t>Eth</a:t>
              </a:r>
            </a:p>
            <a:p>
              <a:r>
                <a:rPr lang="en-US">
                  <a:latin typeface="Calibri" charset="0"/>
                </a:rPr>
                <a:t>type</a:t>
              </a:r>
            </a:p>
          </p:txBody>
        </p:sp>
        <p:sp>
          <p:nvSpPr>
            <p:cNvPr id="26" name="Rectangle 10"/>
            <p:cNvSpPr>
              <a:spLocks/>
            </p:cNvSpPr>
            <p:nvPr/>
          </p:nvSpPr>
          <p:spPr bwMode="auto">
            <a:xfrm>
              <a:off x="1124696" y="5909540"/>
              <a:ext cx="850414" cy="574641"/>
            </a:xfrm>
            <a:prstGeom prst="rect">
              <a:avLst/>
            </a:prstGeom>
            <a:solidFill>
              <a:srgbClr val="BBE0E3"/>
            </a:solidFill>
            <a:ln w="12700">
              <a:solidFill>
                <a:schemeClr val="tx1"/>
              </a:solidFill>
              <a:miter lim="800000"/>
              <a:headEnd/>
              <a:tailEnd/>
            </a:ln>
          </p:spPr>
          <p:txBody>
            <a:bodyPr lIns="0" tIns="0" rIns="0" bIns="0"/>
            <a:lstStyle/>
            <a:p>
              <a:endParaRPr lang="en-US" sz="3200">
                <a:latin typeface="Calibri" charset="0"/>
              </a:endParaRPr>
            </a:p>
          </p:txBody>
        </p:sp>
        <p:sp>
          <p:nvSpPr>
            <p:cNvPr id="27" name="Rectangle 11"/>
            <p:cNvSpPr>
              <a:spLocks/>
            </p:cNvSpPr>
            <p:nvPr/>
          </p:nvSpPr>
          <p:spPr bwMode="auto">
            <a:xfrm>
              <a:off x="1263262" y="5971695"/>
              <a:ext cx="453850"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ctr">
              <a:spAutoFit/>
            </a:bodyPr>
            <a:lstStyle/>
            <a:p>
              <a:r>
                <a:rPr lang="en-US" sz="1600">
                  <a:latin typeface="Calibri" charset="0"/>
                </a:rPr>
                <a:t>VLAN</a:t>
              </a:r>
            </a:p>
            <a:p>
              <a:r>
                <a:rPr lang="en-US" sz="1600">
                  <a:latin typeface="Calibri" charset="0"/>
                </a:rPr>
                <a:t>ID</a:t>
              </a:r>
            </a:p>
          </p:txBody>
        </p:sp>
        <p:sp>
          <p:nvSpPr>
            <p:cNvPr id="28" name="Rectangle 12"/>
            <p:cNvSpPr>
              <a:spLocks/>
            </p:cNvSpPr>
            <p:nvPr/>
          </p:nvSpPr>
          <p:spPr bwMode="auto">
            <a:xfrm>
              <a:off x="5166203" y="5909540"/>
              <a:ext cx="718641" cy="574641"/>
            </a:xfrm>
            <a:prstGeom prst="rect">
              <a:avLst/>
            </a:prstGeom>
            <a:solidFill>
              <a:srgbClr val="BBE0E3"/>
            </a:solidFill>
            <a:ln w="12700">
              <a:solidFill>
                <a:schemeClr val="tx1"/>
              </a:solidFill>
              <a:miter lim="800000"/>
              <a:headEnd/>
              <a:tailEnd/>
            </a:ln>
          </p:spPr>
          <p:txBody>
            <a:bodyPr lIns="0" tIns="0" rIns="0" bIns="0"/>
            <a:lstStyle/>
            <a:p>
              <a:endParaRPr lang="en-US" sz="3200">
                <a:latin typeface="Calibri" charset="0"/>
              </a:endParaRPr>
            </a:p>
          </p:txBody>
        </p:sp>
        <p:sp>
          <p:nvSpPr>
            <p:cNvPr id="29" name="Rectangle 13"/>
            <p:cNvSpPr>
              <a:spLocks/>
            </p:cNvSpPr>
            <p:nvPr/>
          </p:nvSpPr>
          <p:spPr bwMode="auto">
            <a:xfrm>
              <a:off x="5422958" y="5949959"/>
              <a:ext cx="256480"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ctr">
              <a:spAutoFit/>
            </a:bodyPr>
            <a:lstStyle/>
            <a:p>
              <a:r>
                <a:rPr lang="en-US" sz="1600">
                  <a:latin typeface="Calibri" charset="0"/>
                </a:rPr>
                <a:t>IP</a:t>
              </a:r>
            </a:p>
            <a:p>
              <a:r>
                <a:rPr lang="en-US" sz="1600">
                  <a:latin typeface="Calibri" charset="0"/>
                </a:rPr>
                <a:t>Src</a:t>
              </a:r>
            </a:p>
          </p:txBody>
        </p:sp>
        <p:sp>
          <p:nvSpPr>
            <p:cNvPr id="30" name="Rectangle 14"/>
            <p:cNvSpPr>
              <a:spLocks/>
            </p:cNvSpPr>
            <p:nvPr/>
          </p:nvSpPr>
          <p:spPr bwMode="auto">
            <a:xfrm>
              <a:off x="5887561" y="5909540"/>
              <a:ext cx="702339" cy="574641"/>
            </a:xfrm>
            <a:prstGeom prst="rect">
              <a:avLst/>
            </a:prstGeom>
            <a:solidFill>
              <a:srgbClr val="BBE0E3"/>
            </a:solidFill>
            <a:ln w="12700">
              <a:solidFill>
                <a:schemeClr val="tx1"/>
              </a:solidFill>
              <a:miter lim="800000"/>
              <a:headEnd/>
              <a:tailEnd/>
            </a:ln>
          </p:spPr>
          <p:txBody>
            <a:bodyPr lIns="0" tIns="0" rIns="0" bIns="0"/>
            <a:lstStyle/>
            <a:p>
              <a:endParaRPr lang="en-US" sz="3200">
                <a:latin typeface="Calibri" charset="0"/>
              </a:endParaRPr>
            </a:p>
          </p:txBody>
        </p:sp>
        <p:sp>
          <p:nvSpPr>
            <p:cNvPr id="31" name="Rectangle 15"/>
            <p:cNvSpPr>
              <a:spLocks/>
            </p:cNvSpPr>
            <p:nvPr/>
          </p:nvSpPr>
          <p:spPr bwMode="auto">
            <a:xfrm>
              <a:off x="6115787" y="5949959"/>
              <a:ext cx="275216"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ctr">
              <a:spAutoFit/>
            </a:bodyPr>
            <a:lstStyle/>
            <a:p>
              <a:r>
                <a:rPr lang="en-US" sz="1600">
                  <a:latin typeface="Calibri" charset="0"/>
                </a:rPr>
                <a:t>IP</a:t>
              </a:r>
            </a:p>
            <a:p>
              <a:r>
                <a:rPr lang="en-US" sz="1600">
                  <a:latin typeface="Calibri" charset="0"/>
                </a:rPr>
                <a:t>Dst</a:t>
              </a:r>
            </a:p>
          </p:txBody>
        </p:sp>
        <p:sp>
          <p:nvSpPr>
            <p:cNvPr id="32" name="Rectangle 16"/>
            <p:cNvSpPr>
              <a:spLocks/>
            </p:cNvSpPr>
            <p:nvPr/>
          </p:nvSpPr>
          <p:spPr bwMode="auto">
            <a:xfrm>
              <a:off x="7309899" y="5909540"/>
              <a:ext cx="679245" cy="574641"/>
            </a:xfrm>
            <a:prstGeom prst="rect">
              <a:avLst/>
            </a:prstGeom>
            <a:solidFill>
              <a:srgbClr val="BBE0E3"/>
            </a:solidFill>
            <a:ln w="12700">
              <a:solidFill>
                <a:schemeClr val="tx1"/>
              </a:solidFill>
              <a:miter lim="800000"/>
              <a:headEnd/>
              <a:tailEnd/>
            </a:ln>
          </p:spPr>
          <p:txBody>
            <a:bodyPr lIns="0" tIns="0" rIns="0" bIns="0"/>
            <a:lstStyle/>
            <a:p>
              <a:endParaRPr lang="en-US" sz="3200">
                <a:latin typeface="Calibri" charset="0"/>
              </a:endParaRPr>
            </a:p>
          </p:txBody>
        </p:sp>
        <p:sp>
          <p:nvSpPr>
            <p:cNvPr id="33" name="Rectangle 17"/>
            <p:cNvSpPr>
              <a:spLocks/>
            </p:cNvSpPr>
            <p:nvPr/>
          </p:nvSpPr>
          <p:spPr bwMode="auto">
            <a:xfrm>
              <a:off x="7447107" y="5949959"/>
              <a:ext cx="354464"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ctr">
              <a:spAutoFit/>
            </a:bodyPr>
            <a:lstStyle/>
            <a:p>
              <a:r>
                <a:rPr lang="en-US" sz="1600">
                  <a:latin typeface="Calibri" charset="0"/>
                </a:rPr>
                <a:t>IP</a:t>
              </a:r>
            </a:p>
            <a:p>
              <a:r>
                <a:rPr lang="en-US" sz="1600">
                  <a:latin typeface="Calibri" charset="0"/>
                </a:rPr>
                <a:t>Prot</a:t>
              </a:r>
            </a:p>
          </p:txBody>
        </p:sp>
        <p:sp>
          <p:nvSpPr>
            <p:cNvPr id="34" name="Rectangle 18"/>
            <p:cNvSpPr>
              <a:spLocks/>
            </p:cNvSpPr>
            <p:nvPr/>
          </p:nvSpPr>
          <p:spPr bwMode="auto">
            <a:xfrm>
              <a:off x="7989144" y="5909540"/>
              <a:ext cx="850414" cy="574641"/>
            </a:xfrm>
            <a:prstGeom prst="rect">
              <a:avLst/>
            </a:prstGeom>
            <a:solidFill>
              <a:srgbClr val="BBE0E3"/>
            </a:solidFill>
            <a:ln w="12700">
              <a:solidFill>
                <a:schemeClr val="tx1"/>
              </a:solidFill>
              <a:miter lim="800000"/>
              <a:headEnd/>
              <a:tailEnd/>
            </a:ln>
          </p:spPr>
          <p:txBody>
            <a:bodyPr lIns="0" tIns="0" rIns="0" bIns="0"/>
            <a:lstStyle/>
            <a:p>
              <a:endParaRPr lang="en-US" sz="3200">
                <a:latin typeface="Calibri" charset="0"/>
              </a:endParaRPr>
            </a:p>
          </p:txBody>
        </p:sp>
        <p:sp>
          <p:nvSpPr>
            <p:cNvPr id="35" name="Rectangle 19"/>
            <p:cNvSpPr>
              <a:spLocks/>
            </p:cNvSpPr>
            <p:nvPr/>
          </p:nvSpPr>
          <p:spPr bwMode="auto">
            <a:xfrm>
              <a:off x="8156239" y="5949959"/>
              <a:ext cx="436518"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ctr">
              <a:spAutoFit/>
            </a:bodyPr>
            <a:lstStyle/>
            <a:p>
              <a:r>
                <a:rPr lang="en-US" sz="1600">
                  <a:latin typeface="Calibri" charset="0"/>
                </a:rPr>
                <a:t>L4</a:t>
              </a:r>
            </a:p>
            <a:p>
              <a:r>
                <a:rPr lang="en-US" sz="1600">
                  <a:latin typeface="Calibri" charset="0"/>
                </a:rPr>
                <a:t>sport</a:t>
              </a:r>
            </a:p>
          </p:txBody>
        </p:sp>
        <p:sp>
          <p:nvSpPr>
            <p:cNvPr id="36" name="Rectangle 20"/>
            <p:cNvSpPr>
              <a:spLocks/>
            </p:cNvSpPr>
            <p:nvPr/>
          </p:nvSpPr>
          <p:spPr bwMode="auto">
            <a:xfrm>
              <a:off x="8850427" y="5909540"/>
              <a:ext cx="850414" cy="574641"/>
            </a:xfrm>
            <a:prstGeom prst="rect">
              <a:avLst/>
            </a:prstGeom>
            <a:solidFill>
              <a:srgbClr val="BBE0E3"/>
            </a:solidFill>
            <a:ln w="12700">
              <a:solidFill>
                <a:schemeClr val="tx1"/>
              </a:solidFill>
              <a:miter lim="800000"/>
              <a:headEnd/>
              <a:tailEnd/>
            </a:ln>
          </p:spPr>
          <p:txBody>
            <a:bodyPr lIns="0" tIns="0" rIns="0" bIns="0"/>
            <a:lstStyle/>
            <a:p>
              <a:endParaRPr lang="en-US" sz="3200">
                <a:latin typeface="Calibri" charset="0"/>
              </a:endParaRPr>
            </a:p>
          </p:txBody>
        </p:sp>
        <p:sp>
          <p:nvSpPr>
            <p:cNvPr id="37" name="Rectangle 21"/>
            <p:cNvSpPr>
              <a:spLocks/>
            </p:cNvSpPr>
            <p:nvPr/>
          </p:nvSpPr>
          <p:spPr bwMode="auto">
            <a:xfrm>
              <a:off x="8998502" y="5949959"/>
              <a:ext cx="464069"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ctr">
              <a:spAutoFit/>
            </a:bodyPr>
            <a:lstStyle/>
            <a:p>
              <a:r>
                <a:rPr lang="en-US" sz="1600">
                  <a:latin typeface="Calibri" charset="0"/>
                </a:rPr>
                <a:t>L4</a:t>
              </a:r>
            </a:p>
            <a:p>
              <a:r>
                <a:rPr lang="en-US" sz="1600">
                  <a:latin typeface="Calibri" charset="0"/>
                </a:rPr>
                <a:t>dport</a:t>
              </a:r>
            </a:p>
          </p:txBody>
        </p:sp>
        <p:sp>
          <p:nvSpPr>
            <p:cNvPr id="50" name="Rectangle 4"/>
            <p:cNvSpPr>
              <a:spLocks/>
            </p:cNvSpPr>
            <p:nvPr/>
          </p:nvSpPr>
          <p:spPr bwMode="auto">
            <a:xfrm>
              <a:off x="1975111" y="5909540"/>
              <a:ext cx="733584" cy="574641"/>
            </a:xfrm>
            <a:prstGeom prst="rect">
              <a:avLst/>
            </a:prstGeom>
            <a:solidFill>
              <a:srgbClr val="BBE0E3"/>
            </a:solidFill>
            <a:ln w="12700">
              <a:solidFill>
                <a:schemeClr val="tx1"/>
              </a:solidFill>
              <a:miter lim="800000"/>
              <a:headEnd/>
              <a:tailEnd/>
            </a:ln>
          </p:spPr>
          <p:txBody>
            <a:bodyPr lIns="0" tIns="0" rIns="0" bIns="0"/>
            <a:lstStyle/>
            <a:p>
              <a:endParaRPr lang="en-US" sz="3200">
                <a:latin typeface="Calibri" charset="0"/>
              </a:endParaRPr>
            </a:p>
          </p:txBody>
        </p:sp>
        <p:sp>
          <p:nvSpPr>
            <p:cNvPr id="51" name="Rectangle 5"/>
            <p:cNvSpPr>
              <a:spLocks/>
            </p:cNvSpPr>
            <p:nvPr/>
          </p:nvSpPr>
          <p:spPr bwMode="auto">
            <a:xfrm>
              <a:off x="2150356" y="5970338"/>
              <a:ext cx="453850"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ctr">
              <a:spAutoFit/>
            </a:bodyPr>
            <a:lstStyle/>
            <a:p>
              <a:r>
                <a:rPr lang="en-US" sz="1600">
                  <a:latin typeface="Calibri" charset="0"/>
                </a:rPr>
                <a:t>VLAN</a:t>
              </a:r>
            </a:p>
            <a:p>
              <a:r>
                <a:rPr lang="en-US" sz="1600">
                  <a:latin typeface="Calibri" charset="0"/>
                </a:rPr>
                <a:t>pcp</a:t>
              </a:r>
            </a:p>
          </p:txBody>
        </p:sp>
        <p:sp>
          <p:nvSpPr>
            <p:cNvPr id="52" name="Rectangle 14"/>
            <p:cNvSpPr>
              <a:spLocks/>
            </p:cNvSpPr>
            <p:nvPr/>
          </p:nvSpPr>
          <p:spPr bwMode="auto">
            <a:xfrm>
              <a:off x="6598051" y="5909540"/>
              <a:ext cx="703698" cy="574641"/>
            </a:xfrm>
            <a:prstGeom prst="rect">
              <a:avLst/>
            </a:prstGeom>
            <a:solidFill>
              <a:srgbClr val="BBE0E3"/>
            </a:solidFill>
            <a:ln w="12700">
              <a:solidFill>
                <a:schemeClr val="tx1"/>
              </a:solidFill>
              <a:miter lim="800000"/>
              <a:headEnd/>
              <a:tailEnd/>
            </a:ln>
          </p:spPr>
          <p:txBody>
            <a:bodyPr lIns="0" tIns="0" rIns="0" bIns="0"/>
            <a:lstStyle/>
            <a:p>
              <a:endParaRPr lang="en-US" sz="3200">
                <a:latin typeface="Calibri" charset="0"/>
              </a:endParaRPr>
            </a:p>
          </p:txBody>
        </p:sp>
        <p:sp>
          <p:nvSpPr>
            <p:cNvPr id="53" name="Rectangle 15"/>
            <p:cNvSpPr>
              <a:spLocks/>
            </p:cNvSpPr>
            <p:nvPr/>
          </p:nvSpPr>
          <p:spPr bwMode="auto">
            <a:xfrm>
              <a:off x="6828994" y="5951318"/>
              <a:ext cx="302467"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ctr">
              <a:spAutoFit/>
            </a:bodyPr>
            <a:lstStyle/>
            <a:p>
              <a:r>
                <a:rPr lang="en-US" sz="1600">
                  <a:latin typeface="Calibri" charset="0"/>
                </a:rPr>
                <a:t>IP</a:t>
              </a:r>
            </a:p>
            <a:p>
              <a:r>
                <a:rPr lang="en-US" sz="1600">
                  <a:latin typeface="Calibri" charset="0"/>
                </a:rPr>
                <a:t>ToS</a:t>
              </a:r>
            </a:p>
          </p:txBody>
        </p:sp>
      </p:grpSp>
      <p:sp>
        <p:nvSpPr>
          <p:cNvPr id="56" name="TextBox 55"/>
          <p:cNvSpPr txBox="1"/>
          <p:nvPr/>
        </p:nvSpPr>
        <p:spPr>
          <a:xfrm>
            <a:off x="7015470" y="6063514"/>
            <a:ext cx="2372814" cy="276999"/>
          </a:xfrm>
          <a:prstGeom prst="rect">
            <a:avLst/>
          </a:prstGeom>
          <a:noFill/>
        </p:spPr>
        <p:txBody>
          <a:bodyPr wrap="square" rtlCol="0">
            <a:spAutoFit/>
          </a:bodyPr>
          <a:lstStyle/>
          <a:p>
            <a:r>
              <a:rPr lang="en-US" sz="1200" dirty="0" smtClean="0"/>
              <a:t>Slide courtesy: Rob Sherwood</a:t>
            </a:r>
            <a:endParaRPr lang="en-US" sz="1200" dirty="0"/>
          </a:p>
        </p:txBody>
      </p:sp>
      <p:sp>
        <p:nvSpPr>
          <p:cNvPr id="3" name="Footer Placeholder 2"/>
          <p:cNvSpPr>
            <a:spLocks noGrp="1"/>
          </p:cNvSpPr>
          <p:nvPr>
            <p:ph type="ftr" sz="quarter" idx="11"/>
          </p:nvPr>
        </p:nvSpPr>
        <p:spPr/>
        <p:txBody>
          <a:bodyPr/>
          <a:lstStyle/>
          <a:p>
            <a:r>
              <a:rPr lang="en-US" smtClean="0"/>
              <a:t>G. Bianchi &amp; A. Capone - SDN tutorial</a:t>
            </a:r>
            <a:endParaRPr lang="en-US"/>
          </a:p>
        </p:txBody>
      </p:sp>
      <p:sp>
        <p:nvSpPr>
          <p:cNvPr id="4" name="Slide Number Placeholder 3"/>
          <p:cNvSpPr>
            <a:spLocks noGrp="1"/>
          </p:cNvSpPr>
          <p:nvPr>
            <p:ph type="sldNum" sz="quarter" idx="12"/>
          </p:nvPr>
        </p:nvSpPr>
        <p:spPr>
          <a:xfrm>
            <a:off x="6555200" y="6401906"/>
            <a:ext cx="2133600" cy="365125"/>
          </a:xfrm>
        </p:spPr>
        <p:txBody>
          <a:bodyPr/>
          <a:lstStyle/>
          <a:p>
            <a:fld id="{F575C757-2202-604A-8DCC-632154A48C4A}" type="slidenum">
              <a:rPr lang="en-US" smtClean="0"/>
              <a:t>17</a:t>
            </a:fld>
            <a:endParaRPr lang="en-US" dirty="0"/>
          </a:p>
        </p:txBody>
      </p:sp>
    </p:spTree>
    <p:extLst>
      <p:ext uri="{BB962C8B-B14F-4D97-AF65-F5344CB8AC3E}">
        <p14:creationId xmlns:p14="http://schemas.microsoft.com/office/powerpoint/2010/main" val="2127948675"/>
      </p:ext>
    </p:extLst>
  </p:cSld>
  <p:clrMapOvr>
    <a:masterClrMapping/>
  </p:clrMapOvr>
  <p:transition xmlns:p14="http://schemas.microsoft.com/office/powerpoint/2010/main" spd="slow">
    <p:pull/>
  </p:transition>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smtClean="0"/>
              <a:t>Switch abstraction</a:t>
            </a:r>
            <a:endParaRPr lang="en-US" noProof="0"/>
          </a:p>
        </p:txBody>
      </p:sp>
      <p:sp>
        <p:nvSpPr>
          <p:cNvPr id="124" name="Rounded Rectangle 123"/>
          <p:cNvSpPr/>
          <p:nvPr/>
        </p:nvSpPr>
        <p:spPr>
          <a:xfrm>
            <a:off x="3031835" y="3142673"/>
            <a:ext cx="4237182" cy="738909"/>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OpenFlow client</a:t>
            </a:r>
            <a:endParaRPr lang="en-US" dirty="0"/>
          </a:p>
        </p:txBody>
      </p:sp>
      <p:sp>
        <p:nvSpPr>
          <p:cNvPr id="125" name="Rounded Rectangle 124"/>
          <p:cNvSpPr/>
          <p:nvPr/>
        </p:nvSpPr>
        <p:spPr>
          <a:xfrm>
            <a:off x="3031835" y="4114800"/>
            <a:ext cx="4237182" cy="738909"/>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Flow</a:t>
            </a:r>
            <a:r>
              <a:rPr lang="en-US" dirty="0"/>
              <a:t> </a:t>
            </a:r>
            <a:r>
              <a:rPr lang="en-US" dirty="0" smtClean="0"/>
              <a:t>table</a:t>
            </a:r>
            <a:br>
              <a:rPr lang="en-US" dirty="0" smtClean="0"/>
            </a:br>
            <a:r>
              <a:rPr lang="en-US" dirty="0" smtClean="0"/>
              <a:t>(aka Forwarding Information Base)</a:t>
            </a:r>
            <a:endParaRPr lang="en-US" dirty="0"/>
          </a:p>
        </p:txBody>
      </p:sp>
      <p:sp>
        <p:nvSpPr>
          <p:cNvPr id="126" name="Rounded Rectangle 125"/>
          <p:cNvSpPr/>
          <p:nvPr/>
        </p:nvSpPr>
        <p:spPr>
          <a:xfrm>
            <a:off x="2777835" y="2955636"/>
            <a:ext cx="4710546" cy="2147455"/>
          </a:xfrm>
          <a:prstGeom prst="roundRect">
            <a:avLst/>
          </a:prstGeom>
          <a:noFill/>
          <a:ln w="3810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8" name="Straight Arrow Connector 127"/>
          <p:cNvCxnSpPr/>
          <p:nvPr/>
        </p:nvCxnSpPr>
        <p:spPr>
          <a:xfrm flipH="1">
            <a:off x="3031835" y="5103091"/>
            <a:ext cx="658091" cy="946727"/>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29" name="Straight Arrow Connector 128"/>
          <p:cNvCxnSpPr/>
          <p:nvPr/>
        </p:nvCxnSpPr>
        <p:spPr>
          <a:xfrm flipH="1">
            <a:off x="4428836" y="5103091"/>
            <a:ext cx="242454" cy="1258454"/>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32" name="Straight Arrow Connector 131"/>
          <p:cNvCxnSpPr/>
          <p:nvPr/>
        </p:nvCxnSpPr>
        <p:spPr>
          <a:xfrm>
            <a:off x="5638798" y="5103091"/>
            <a:ext cx="378691" cy="1258454"/>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34" name="Straight Arrow Connector 133"/>
          <p:cNvCxnSpPr/>
          <p:nvPr/>
        </p:nvCxnSpPr>
        <p:spPr>
          <a:xfrm>
            <a:off x="6553199" y="5103091"/>
            <a:ext cx="715818" cy="946727"/>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sp>
        <p:nvSpPr>
          <p:cNvPr id="141" name="Rounded Rectangle 140"/>
          <p:cNvSpPr/>
          <p:nvPr/>
        </p:nvSpPr>
        <p:spPr>
          <a:xfrm>
            <a:off x="5834575" y="1496348"/>
            <a:ext cx="2939971" cy="619480"/>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2000" dirty="0" smtClean="0"/>
              <a:t>OpenFlow controller</a:t>
            </a:r>
            <a:endParaRPr lang="en-US" sz="2000" dirty="0"/>
          </a:p>
        </p:txBody>
      </p:sp>
      <p:sp>
        <p:nvSpPr>
          <p:cNvPr id="142" name="Line 8"/>
          <p:cNvSpPr>
            <a:spLocks noChangeShapeType="1"/>
          </p:cNvSpPr>
          <p:nvPr/>
        </p:nvSpPr>
        <p:spPr bwMode="auto">
          <a:xfrm flipH="1">
            <a:off x="6350000" y="2115829"/>
            <a:ext cx="1096818" cy="839808"/>
          </a:xfrm>
          <a:prstGeom prst="line">
            <a:avLst/>
          </a:prstGeom>
          <a:noFill/>
          <a:ln w="38100" cmpd="sng">
            <a:solidFill>
              <a:srgbClr val="000000"/>
            </a:solidFill>
            <a:prstDash val="dot"/>
            <a:miter lim="800000"/>
            <a:headEnd type="triangle" w="med" len="med"/>
            <a:tailEnd type="triangle" w="med" len="med"/>
          </a:ln>
          <a:extLst>
            <a:ext uri="{909E8E84-426E-40dd-AFC4-6F175D3DCCD1}">
              <a14:hiddenFill xmlns:a14="http://schemas.microsoft.com/office/drawing/2010/main">
                <a:noFill/>
              </a14:hiddenFill>
            </a:ext>
          </a:extLst>
        </p:spPr>
        <p:txBody>
          <a:bodyPr lIns="0" tIns="0" rIns="0" bIns="0"/>
          <a:lstStyle/>
          <a:p>
            <a:endParaRPr lang="en-US"/>
          </a:p>
        </p:txBody>
      </p:sp>
      <p:sp>
        <p:nvSpPr>
          <p:cNvPr id="143" name="TextBox 142"/>
          <p:cNvSpPr txBox="1"/>
          <p:nvPr/>
        </p:nvSpPr>
        <p:spPr>
          <a:xfrm>
            <a:off x="1607126" y="3221304"/>
            <a:ext cx="1025491" cy="369332"/>
          </a:xfrm>
          <a:prstGeom prst="rect">
            <a:avLst/>
          </a:prstGeom>
          <a:noFill/>
        </p:spPr>
        <p:txBody>
          <a:bodyPr wrap="none" rtlCol="0">
            <a:spAutoFit/>
          </a:bodyPr>
          <a:lstStyle/>
          <a:p>
            <a:r>
              <a:rPr lang="en-US" dirty="0" smtClean="0"/>
              <a:t>Software</a:t>
            </a:r>
            <a:endParaRPr lang="en-US" dirty="0"/>
          </a:p>
        </p:txBody>
      </p:sp>
      <p:sp>
        <p:nvSpPr>
          <p:cNvPr id="144" name="TextBox 143"/>
          <p:cNvSpPr txBox="1"/>
          <p:nvPr/>
        </p:nvSpPr>
        <p:spPr>
          <a:xfrm>
            <a:off x="457200" y="4228068"/>
            <a:ext cx="2262609" cy="646331"/>
          </a:xfrm>
          <a:prstGeom prst="rect">
            <a:avLst/>
          </a:prstGeom>
          <a:noFill/>
        </p:spPr>
        <p:txBody>
          <a:bodyPr wrap="none" rtlCol="0">
            <a:spAutoFit/>
          </a:bodyPr>
          <a:lstStyle/>
          <a:p>
            <a:pPr algn="r"/>
            <a:r>
              <a:rPr lang="en-US" dirty="0" smtClean="0"/>
              <a:t>Hardware (e.g. TCAM)</a:t>
            </a:r>
            <a:br>
              <a:rPr lang="en-US" dirty="0" smtClean="0"/>
            </a:br>
            <a:r>
              <a:rPr lang="en-US" dirty="0" smtClean="0"/>
              <a:t>or software</a:t>
            </a:r>
            <a:endParaRPr lang="en-US" dirty="0"/>
          </a:p>
        </p:txBody>
      </p:sp>
      <p:sp>
        <p:nvSpPr>
          <p:cNvPr id="3" name="Footer Placeholder 2"/>
          <p:cNvSpPr>
            <a:spLocks noGrp="1"/>
          </p:cNvSpPr>
          <p:nvPr>
            <p:ph type="ftr" sz="quarter" idx="11"/>
          </p:nvPr>
        </p:nvSpPr>
        <p:spPr/>
        <p:txBody>
          <a:bodyPr/>
          <a:lstStyle/>
          <a:p>
            <a:r>
              <a:rPr lang="en-US" smtClean="0"/>
              <a:t>G. Bianchi &amp; A. Capone - SDN tutorial</a:t>
            </a:r>
            <a:endParaRPr lang="en-US"/>
          </a:p>
        </p:txBody>
      </p:sp>
      <p:sp>
        <p:nvSpPr>
          <p:cNvPr id="4" name="Slide Number Placeholder 3"/>
          <p:cNvSpPr>
            <a:spLocks noGrp="1"/>
          </p:cNvSpPr>
          <p:nvPr>
            <p:ph type="sldNum" sz="quarter" idx="12"/>
          </p:nvPr>
        </p:nvSpPr>
        <p:spPr/>
        <p:txBody>
          <a:bodyPr/>
          <a:lstStyle/>
          <a:p>
            <a:fld id="{F575C757-2202-604A-8DCC-632154A48C4A}" type="slidenum">
              <a:rPr lang="en-US" smtClean="0"/>
              <a:t>18</a:t>
            </a:fld>
            <a:endParaRPr lang="en-US"/>
          </a:p>
        </p:txBody>
      </p:sp>
    </p:spTree>
    <p:extLst>
      <p:ext uri="{BB962C8B-B14F-4D97-AF65-F5344CB8AC3E}">
        <p14:creationId xmlns:p14="http://schemas.microsoft.com/office/powerpoint/2010/main" val="4073897758"/>
      </p:ext>
    </p:extLst>
  </p:cSld>
  <p:clrMapOvr>
    <a:masterClrMapping/>
  </p:clrMapOvr>
  <p:transition xmlns:p14="http://schemas.microsoft.com/office/powerpoint/2010/main" spd="slow">
    <p:pull/>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entr" presetSubtype="0" fill="hold" grpId="0" nodeType="clickEffect">
                                  <p:stCondLst>
                                    <p:cond delay="0"/>
                                  </p:stCondLst>
                                  <p:childTnLst>
                                    <p:set>
                                      <p:cBhvr>
                                        <p:cTn id="6" dur="1" fill="hold">
                                          <p:stCondLst>
                                            <p:cond delay="499"/>
                                          </p:stCondLst>
                                        </p:cTn>
                                        <p:tgtEl>
                                          <p:spTgt spid="1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2"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smtClean="0"/>
              <a:t>Example</a:t>
            </a:r>
            <a:endParaRPr lang="en-US" noProof="0"/>
          </a:p>
        </p:txBody>
      </p:sp>
      <p:graphicFrame>
        <p:nvGraphicFramePr>
          <p:cNvPr id="4" name="Table 3"/>
          <p:cNvGraphicFramePr>
            <a:graphicFrameLocks noGrp="1"/>
          </p:cNvGraphicFramePr>
          <p:nvPr>
            <p:extLst>
              <p:ext uri="{D42A27DB-BD31-4B8C-83A1-F6EECF244321}">
                <p14:modId xmlns:p14="http://schemas.microsoft.com/office/powerpoint/2010/main" val="1035911021"/>
              </p:ext>
            </p:extLst>
          </p:nvPr>
        </p:nvGraphicFramePr>
        <p:xfrm>
          <a:off x="307975" y="1719263"/>
          <a:ext cx="8632823" cy="3842488"/>
        </p:xfrm>
        <a:graphic>
          <a:graphicData uri="http://schemas.openxmlformats.org/drawingml/2006/table">
            <a:tbl>
              <a:tblPr firstRow="1" bandRow="1">
                <a:tableStyleId>{69012ECD-51FC-41F1-AA8D-1B2483CD663E}</a:tableStyleId>
              </a:tblPr>
              <a:tblGrid>
                <a:gridCol w="1193402"/>
                <a:gridCol w="632223"/>
                <a:gridCol w="777675"/>
                <a:gridCol w="746325"/>
                <a:gridCol w="645857"/>
                <a:gridCol w="713331"/>
                <a:gridCol w="784802"/>
                <a:gridCol w="784802"/>
                <a:gridCol w="784802"/>
                <a:gridCol w="784802"/>
                <a:gridCol w="784802"/>
              </a:tblGrid>
              <a:tr h="536257">
                <a:tc>
                  <a:txBody>
                    <a:bodyPr/>
                    <a:lstStyle/>
                    <a:p>
                      <a:r>
                        <a:rPr lang="en-US" sz="1200" dirty="0" smtClean="0"/>
                        <a:t>Description</a:t>
                      </a:r>
                      <a:endParaRPr lang="en-US" sz="1200" dirty="0"/>
                    </a:p>
                  </a:txBody>
                  <a:tcPr marL="130039" marR="130039" marT="65019" marB="65019"/>
                </a:tc>
                <a:tc>
                  <a:txBody>
                    <a:bodyPr/>
                    <a:lstStyle/>
                    <a:p>
                      <a:r>
                        <a:rPr lang="en-US" sz="1200" dirty="0" smtClean="0"/>
                        <a:t>Port</a:t>
                      </a:r>
                      <a:endParaRPr lang="en-US" sz="1200" dirty="0"/>
                    </a:p>
                  </a:txBody>
                  <a:tcPr marL="130039" marR="130039" marT="65019" marB="65019"/>
                </a:tc>
                <a:tc>
                  <a:txBody>
                    <a:bodyPr/>
                    <a:lstStyle/>
                    <a:p>
                      <a:r>
                        <a:rPr lang="en-US" sz="1200" dirty="0" smtClean="0"/>
                        <a:t>MAC </a:t>
                      </a:r>
                      <a:r>
                        <a:rPr lang="en-US" sz="1200" dirty="0" err="1" smtClean="0"/>
                        <a:t>src</a:t>
                      </a:r>
                      <a:endParaRPr lang="en-US" sz="1200" dirty="0"/>
                    </a:p>
                  </a:txBody>
                  <a:tcPr marL="130039" marR="130039" marT="65019" marB="65019"/>
                </a:tc>
                <a:tc>
                  <a:txBody>
                    <a:bodyPr/>
                    <a:lstStyle/>
                    <a:p>
                      <a:r>
                        <a:rPr lang="en-US" sz="1200" dirty="0" smtClean="0"/>
                        <a:t>MAC</a:t>
                      </a:r>
                      <a:r>
                        <a:rPr lang="en-US" sz="1200" baseline="0" dirty="0" smtClean="0"/>
                        <a:t> </a:t>
                      </a:r>
                      <a:r>
                        <a:rPr lang="en-US" sz="1200" baseline="0" dirty="0" err="1" smtClean="0"/>
                        <a:t>dst</a:t>
                      </a:r>
                      <a:endParaRPr lang="en-US" sz="1200" dirty="0"/>
                    </a:p>
                  </a:txBody>
                  <a:tcPr marL="130039" marR="130039" marT="65019" marB="65019"/>
                </a:tc>
                <a:tc>
                  <a:txBody>
                    <a:bodyPr/>
                    <a:lstStyle/>
                    <a:p>
                      <a:r>
                        <a:rPr lang="en-US" sz="1200" dirty="0" smtClean="0"/>
                        <a:t>Eth type</a:t>
                      </a:r>
                      <a:endParaRPr lang="en-US" sz="1200" dirty="0"/>
                    </a:p>
                  </a:txBody>
                  <a:tcPr marL="130039" marR="130039" marT="65019" marB="65019"/>
                </a:tc>
                <a:tc>
                  <a:txBody>
                    <a:bodyPr/>
                    <a:lstStyle/>
                    <a:p>
                      <a:r>
                        <a:rPr lang="en-US" sz="1200" dirty="0" smtClean="0"/>
                        <a:t>VLAN ID</a:t>
                      </a:r>
                      <a:endParaRPr lang="en-US" sz="1200" dirty="0"/>
                    </a:p>
                  </a:txBody>
                  <a:tcPr marL="130039" marR="130039" marT="65019" marB="65019"/>
                </a:tc>
                <a:tc>
                  <a:txBody>
                    <a:bodyPr/>
                    <a:lstStyle/>
                    <a:p>
                      <a:r>
                        <a:rPr lang="en-US" sz="1200" dirty="0" smtClean="0"/>
                        <a:t>IP </a:t>
                      </a:r>
                      <a:r>
                        <a:rPr lang="en-US" sz="1200" dirty="0" err="1" smtClean="0"/>
                        <a:t>Src</a:t>
                      </a:r>
                      <a:endParaRPr lang="en-US" sz="1200" dirty="0"/>
                    </a:p>
                  </a:txBody>
                  <a:tcPr marL="130039" marR="130039" marT="65019" marB="65019"/>
                </a:tc>
                <a:tc>
                  <a:txBody>
                    <a:bodyPr/>
                    <a:lstStyle/>
                    <a:p>
                      <a:r>
                        <a:rPr lang="en-US" sz="1200" dirty="0" smtClean="0"/>
                        <a:t>IP </a:t>
                      </a:r>
                      <a:r>
                        <a:rPr lang="en-US" sz="1200" dirty="0" err="1" smtClean="0"/>
                        <a:t>Dest</a:t>
                      </a:r>
                      <a:endParaRPr lang="en-US" sz="1200" dirty="0"/>
                    </a:p>
                  </a:txBody>
                  <a:tcPr marL="130039" marR="130039" marT="65019" marB="65019"/>
                </a:tc>
                <a:tc>
                  <a:txBody>
                    <a:bodyPr/>
                    <a:lstStyle/>
                    <a:p>
                      <a:r>
                        <a:rPr lang="en-US" sz="1200" dirty="0" smtClean="0"/>
                        <a:t>TCP sport</a:t>
                      </a:r>
                      <a:endParaRPr lang="en-US" sz="1200" dirty="0"/>
                    </a:p>
                  </a:txBody>
                  <a:tcPr marL="130039" marR="130039" marT="65019" marB="65019"/>
                </a:tc>
                <a:tc>
                  <a:txBody>
                    <a:bodyPr/>
                    <a:lstStyle/>
                    <a:p>
                      <a:r>
                        <a:rPr lang="en-US" sz="1200" dirty="0" smtClean="0"/>
                        <a:t>TCP </a:t>
                      </a:r>
                      <a:r>
                        <a:rPr lang="en-US" sz="1200" dirty="0" err="1" smtClean="0"/>
                        <a:t>dport</a:t>
                      </a:r>
                      <a:endParaRPr lang="en-US" sz="1200" dirty="0"/>
                    </a:p>
                  </a:txBody>
                  <a:tcPr marL="130039" marR="130039" marT="65019" marB="65019"/>
                </a:tc>
                <a:tc>
                  <a:txBody>
                    <a:bodyPr/>
                    <a:lstStyle/>
                    <a:p>
                      <a:r>
                        <a:rPr lang="en-US" sz="1200" dirty="0" smtClean="0"/>
                        <a:t>Action</a:t>
                      </a:r>
                      <a:endParaRPr lang="en-US" sz="1200" dirty="0"/>
                    </a:p>
                  </a:txBody>
                  <a:tcPr marL="130039" marR="130039" marT="65019" marB="65019"/>
                </a:tc>
              </a:tr>
              <a:tr h="653224">
                <a:tc>
                  <a:txBody>
                    <a:bodyPr/>
                    <a:lstStyle/>
                    <a:p>
                      <a:r>
                        <a:rPr lang="en-US" sz="1200" dirty="0" smtClean="0"/>
                        <a:t>L2</a:t>
                      </a:r>
                      <a:r>
                        <a:rPr lang="en-US" sz="1200" baseline="0" dirty="0" smtClean="0"/>
                        <a:t> s</a:t>
                      </a:r>
                      <a:r>
                        <a:rPr lang="en-US" sz="1200" dirty="0" smtClean="0"/>
                        <a:t>witching</a:t>
                      </a:r>
                    </a:p>
                  </a:txBody>
                  <a:tcPr marL="130039" marR="130039" marT="65019" marB="65019"/>
                </a:tc>
                <a:tc>
                  <a:txBody>
                    <a:bodyPr/>
                    <a:lstStyle/>
                    <a:p>
                      <a:r>
                        <a:rPr lang="en-US" sz="1200" dirty="0" smtClean="0"/>
                        <a:t>*</a:t>
                      </a:r>
                      <a:endParaRPr lang="en-US" sz="1200" dirty="0"/>
                    </a:p>
                  </a:txBody>
                  <a:tcPr marL="130039" marR="130039" marT="65019" marB="65019"/>
                </a:tc>
                <a:tc>
                  <a:txBody>
                    <a:bodyPr/>
                    <a:lstStyle/>
                    <a:p>
                      <a:r>
                        <a:rPr lang="en-US" sz="1200" dirty="0" smtClean="0"/>
                        <a:t>*</a:t>
                      </a:r>
                      <a:endParaRPr lang="en-US" sz="1200" dirty="0"/>
                    </a:p>
                  </a:txBody>
                  <a:tcPr marL="130039" marR="130039" marT="65019" marB="65019"/>
                </a:tc>
                <a:tc>
                  <a:txBody>
                    <a:bodyPr/>
                    <a:lstStyle/>
                    <a:p>
                      <a:r>
                        <a:rPr lang="en-US" sz="1200" dirty="0" smtClean="0"/>
                        <a:t>00:1f:..</a:t>
                      </a:r>
                      <a:endParaRPr lang="en-US" sz="1200" dirty="0"/>
                    </a:p>
                  </a:txBody>
                  <a:tcPr marL="130039" marR="130039" marT="65019" marB="65019"/>
                </a:tc>
                <a:tc>
                  <a:txBody>
                    <a:bodyPr/>
                    <a:lstStyle/>
                    <a:p>
                      <a:r>
                        <a:rPr lang="en-US" sz="1200" dirty="0" smtClean="0"/>
                        <a:t>*</a:t>
                      </a:r>
                      <a:endParaRPr lang="en-US" sz="1200" dirty="0"/>
                    </a:p>
                  </a:txBody>
                  <a:tcPr marL="130039" marR="130039" marT="65019" marB="65019"/>
                </a:tc>
                <a:tc>
                  <a:txBody>
                    <a:bodyPr/>
                    <a:lstStyle/>
                    <a:p>
                      <a:r>
                        <a:rPr lang="en-US" sz="1200" dirty="0" smtClean="0"/>
                        <a:t>*</a:t>
                      </a:r>
                      <a:endParaRPr lang="en-US" sz="1200" dirty="0"/>
                    </a:p>
                  </a:txBody>
                  <a:tcPr marL="130039" marR="130039" marT="65019" marB="65019"/>
                </a:tc>
                <a:tc>
                  <a:txBody>
                    <a:bodyPr/>
                    <a:lstStyle/>
                    <a:p>
                      <a:r>
                        <a:rPr lang="en-US" sz="1200" dirty="0" smtClean="0"/>
                        <a:t>*</a:t>
                      </a:r>
                      <a:endParaRPr lang="en-US" sz="1200" dirty="0"/>
                    </a:p>
                  </a:txBody>
                  <a:tcPr marL="130039" marR="130039" marT="65019" marB="65019"/>
                </a:tc>
                <a:tc>
                  <a:txBody>
                    <a:bodyPr/>
                    <a:lstStyle/>
                    <a:p>
                      <a:r>
                        <a:rPr lang="en-US" sz="1200" dirty="0" smtClean="0"/>
                        <a:t>*</a:t>
                      </a:r>
                      <a:endParaRPr lang="en-US" sz="1200" dirty="0"/>
                    </a:p>
                  </a:txBody>
                  <a:tcPr marL="130039" marR="130039" marT="65019" marB="65019"/>
                </a:tc>
                <a:tc>
                  <a:txBody>
                    <a:bodyPr/>
                    <a:lstStyle/>
                    <a:p>
                      <a:r>
                        <a:rPr lang="en-US" sz="1200" dirty="0" smtClean="0"/>
                        <a:t>*</a:t>
                      </a:r>
                      <a:endParaRPr lang="en-US" sz="1200" dirty="0"/>
                    </a:p>
                  </a:txBody>
                  <a:tcPr marL="130039" marR="130039" marT="65019" marB="65019"/>
                </a:tc>
                <a:tc>
                  <a:txBody>
                    <a:bodyPr/>
                    <a:lstStyle/>
                    <a:p>
                      <a:r>
                        <a:rPr lang="en-US" sz="1200" dirty="0" smtClean="0"/>
                        <a:t>*</a:t>
                      </a:r>
                      <a:endParaRPr lang="en-US" sz="1200" dirty="0"/>
                    </a:p>
                  </a:txBody>
                  <a:tcPr marL="130039" marR="130039" marT="65019" marB="65019"/>
                </a:tc>
                <a:tc>
                  <a:txBody>
                    <a:bodyPr/>
                    <a:lstStyle/>
                    <a:p>
                      <a:r>
                        <a:rPr lang="en-US" sz="1200" dirty="0" smtClean="0"/>
                        <a:t>Port6</a:t>
                      </a:r>
                      <a:endParaRPr lang="en-US" sz="1200" dirty="0"/>
                    </a:p>
                  </a:txBody>
                  <a:tcPr marL="130039" marR="130039" marT="65019" marB="65019"/>
                </a:tc>
              </a:tr>
              <a:tr h="653224">
                <a:tc>
                  <a:txBody>
                    <a:bodyPr/>
                    <a:lstStyle/>
                    <a:p>
                      <a:r>
                        <a:rPr lang="en-US" sz="1200" dirty="0" smtClean="0"/>
                        <a:t>L3 routing</a:t>
                      </a:r>
                      <a:endParaRPr lang="en-US" sz="1200" dirty="0"/>
                    </a:p>
                  </a:txBody>
                  <a:tcPr marL="130039" marR="130039" marT="65019" marB="65019"/>
                </a:tc>
                <a:tc>
                  <a:txBody>
                    <a:bodyPr/>
                    <a:lstStyle/>
                    <a:p>
                      <a:r>
                        <a:rPr lang="en-US" sz="1200" dirty="0" smtClean="0"/>
                        <a:t>*</a:t>
                      </a:r>
                      <a:endParaRPr lang="en-US" sz="1200" dirty="0"/>
                    </a:p>
                  </a:txBody>
                  <a:tcPr marL="130039" marR="130039" marT="65019" marB="65019"/>
                </a:tc>
                <a:tc>
                  <a:txBody>
                    <a:bodyPr/>
                    <a:lstStyle/>
                    <a:p>
                      <a:r>
                        <a:rPr lang="en-US" sz="1200" dirty="0" smtClean="0"/>
                        <a:t>*</a:t>
                      </a:r>
                      <a:endParaRPr lang="en-US" sz="1200" dirty="0"/>
                    </a:p>
                  </a:txBody>
                  <a:tcPr marL="130039" marR="130039" marT="65019" marB="65019"/>
                </a:tc>
                <a:tc>
                  <a:txBody>
                    <a:bodyPr/>
                    <a:lstStyle/>
                    <a:p>
                      <a:r>
                        <a:rPr lang="en-US" sz="1200" dirty="0" smtClean="0"/>
                        <a:t>*</a:t>
                      </a:r>
                      <a:endParaRPr lang="en-US" sz="1200" dirty="0"/>
                    </a:p>
                  </a:txBody>
                  <a:tcPr marL="130039" marR="130039" marT="65019" marB="65019"/>
                </a:tc>
                <a:tc>
                  <a:txBody>
                    <a:bodyPr/>
                    <a:lstStyle/>
                    <a:p>
                      <a:r>
                        <a:rPr lang="en-US" sz="1200" dirty="0" smtClean="0"/>
                        <a:t>*</a:t>
                      </a:r>
                      <a:endParaRPr lang="en-US" sz="1200" dirty="0"/>
                    </a:p>
                  </a:txBody>
                  <a:tcPr marL="130039" marR="130039" marT="65019" marB="65019"/>
                </a:tc>
                <a:tc>
                  <a:txBody>
                    <a:bodyPr/>
                    <a:lstStyle/>
                    <a:p>
                      <a:r>
                        <a:rPr lang="en-US" sz="1200" dirty="0" smtClean="0"/>
                        <a:t>*</a:t>
                      </a:r>
                      <a:endParaRPr lang="en-US" sz="1200" dirty="0"/>
                    </a:p>
                  </a:txBody>
                  <a:tcPr marL="130039" marR="130039" marT="65019" marB="65019"/>
                </a:tc>
                <a:tc>
                  <a:txBody>
                    <a:bodyPr/>
                    <a:lstStyle/>
                    <a:p>
                      <a:r>
                        <a:rPr lang="en-US" sz="1200" dirty="0" smtClean="0"/>
                        <a:t>*</a:t>
                      </a:r>
                      <a:endParaRPr lang="en-US" sz="1200" dirty="0"/>
                    </a:p>
                  </a:txBody>
                  <a:tcPr marL="130039" marR="130039" marT="65019" marB="65019"/>
                </a:tc>
                <a:tc>
                  <a:txBody>
                    <a:bodyPr/>
                    <a:lstStyle/>
                    <a:p>
                      <a:r>
                        <a:rPr lang="en-US" sz="1200" dirty="0" smtClean="0"/>
                        <a:t>5.6.*.*</a:t>
                      </a:r>
                      <a:endParaRPr lang="en-US" sz="1200" dirty="0"/>
                    </a:p>
                  </a:txBody>
                  <a:tcPr marL="130039" marR="130039" marT="65019" marB="65019"/>
                </a:tc>
                <a:tc>
                  <a:txBody>
                    <a:bodyPr/>
                    <a:lstStyle/>
                    <a:p>
                      <a:r>
                        <a:rPr lang="en-US" sz="1200" dirty="0" smtClean="0"/>
                        <a:t>*</a:t>
                      </a:r>
                      <a:endParaRPr lang="en-US" sz="1200" dirty="0"/>
                    </a:p>
                  </a:txBody>
                  <a:tcPr marL="130039" marR="130039" marT="65019" marB="65019"/>
                </a:tc>
                <a:tc>
                  <a:txBody>
                    <a:bodyPr/>
                    <a:lstStyle/>
                    <a:p>
                      <a:r>
                        <a:rPr lang="en-US" sz="1200" dirty="0" smtClean="0"/>
                        <a:t>*</a:t>
                      </a:r>
                      <a:endParaRPr lang="en-US" sz="1200" dirty="0"/>
                    </a:p>
                  </a:txBody>
                  <a:tcPr marL="130039" marR="130039" marT="65019" marB="65019"/>
                </a:tc>
                <a:tc>
                  <a:txBody>
                    <a:bodyPr/>
                    <a:lstStyle/>
                    <a:p>
                      <a:r>
                        <a:rPr lang="en-US" sz="1200" dirty="0" smtClean="0"/>
                        <a:t>Port6</a:t>
                      </a:r>
                      <a:endParaRPr lang="en-US" sz="1200" dirty="0"/>
                    </a:p>
                  </a:txBody>
                  <a:tcPr marL="130039" marR="130039" marT="65019" marB="65019"/>
                </a:tc>
              </a:tr>
              <a:tr h="653224">
                <a:tc>
                  <a:txBody>
                    <a:bodyPr/>
                    <a:lstStyle/>
                    <a:p>
                      <a:r>
                        <a:rPr lang="en-US" sz="1200" dirty="0" smtClean="0"/>
                        <a:t>Micro-flow handling</a:t>
                      </a:r>
                      <a:endParaRPr lang="en-US" sz="1200" dirty="0"/>
                    </a:p>
                  </a:txBody>
                  <a:tcPr marL="130039" marR="130039" marT="65019" marB="65019"/>
                </a:tc>
                <a:tc>
                  <a:txBody>
                    <a:bodyPr/>
                    <a:lstStyle/>
                    <a:p>
                      <a:r>
                        <a:rPr lang="en-US" sz="1200" dirty="0" smtClean="0"/>
                        <a:t>3</a:t>
                      </a:r>
                      <a:endParaRPr lang="en-US" sz="1200" dirty="0"/>
                    </a:p>
                  </a:txBody>
                  <a:tcPr marL="130039" marR="130039" marT="65019" marB="65019"/>
                </a:tc>
                <a:tc>
                  <a:txBody>
                    <a:bodyPr/>
                    <a:lstStyle/>
                    <a:p>
                      <a:r>
                        <a:rPr lang="en-US" sz="1200" dirty="0" smtClean="0"/>
                        <a:t>00:20..</a:t>
                      </a:r>
                      <a:endParaRPr lang="en-US" sz="1200" dirty="0"/>
                    </a:p>
                  </a:txBody>
                  <a:tcPr marL="130039" marR="130039" marT="65019" marB="65019"/>
                </a:tc>
                <a:tc>
                  <a:txBody>
                    <a:bodyPr/>
                    <a:lstStyle/>
                    <a:p>
                      <a:r>
                        <a:rPr lang="en-US" sz="1200" dirty="0" smtClean="0"/>
                        <a:t>00:1f..</a:t>
                      </a:r>
                      <a:endParaRPr lang="en-US" sz="1200" dirty="0"/>
                    </a:p>
                  </a:txBody>
                  <a:tcPr marL="130039" marR="130039" marT="65019" marB="65019"/>
                </a:tc>
                <a:tc>
                  <a:txBody>
                    <a:bodyPr/>
                    <a:lstStyle/>
                    <a:p>
                      <a:r>
                        <a:rPr lang="en-US" sz="1200" dirty="0" smtClean="0"/>
                        <a:t>0x800</a:t>
                      </a:r>
                      <a:endParaRPr lang="en-US" sz="1200" dirty="0"/>
                    </a:p>
                  </a:txBody>
                  <a:tcPr marL="130039" marR="130039" marT="65019" marB="65019"/>
                </a:tc>
                <a:tc>
                  <a:txBody>
                    <a:bodyPr/>
                    <a:lstStyle/>
                    <a:p>
                      <a:r>
                        <a:rPr lang="en-US" sz="1200" dirty="0" smtClean="0"/>
                        <a:t>Vlan1</a:t>
                      </a:r>
                      <a:endParaRPr lang="en-US" sz="1200" dirty="0"/>
                    </a:p>
                  </a:txBody>
                  <a:tcPr marL="130039" marR="130039" marT="65019" marB="65019"/>
                </a:tc>
                <a:tc>
                  <a:txBody>
                    <a:bodyPr/>
                    <a:lstStyle/>
                    <a:p>
                      <a:r>
                        <a:rPr lang="en-US" sz="1200" dirty="0" smtClean="0"/>
                        <a:t>1.2.3.4</a:t>
                      </a:r>
                      <a:endParaRPr lang="en-US" sz="1200" dirty="0"/>
                    </a:p>
                  </a:txBody>
                  <a:tcPr marL="130039" marR="130039" marT="65019" marB="65019"/>
                </a:tc>
                <a:tc>
                  <a:txBody>
                    <a:bodyPr/>
                    <a:lstStyle/>
                    <a:p>
                      <a:r>
                        <a:rPr lang="en-US" sz="1200" dirty="0" smtClean="0"/>
                        <a:t>5.6.7.8</a:t>
                      </a:r>
                      <a:endParaRPr lang="en-US" sz="1200" dirty="0"/>
                    </a:p>
                  </a:txBody>
                  <a:tcPr marL="130039" marR="130039" marT="65019" marB="65019"/>
                </a:tc>
                <a:tc>
                  <a:txBody>
                    <a:bodyPr/>
                    <a:lstStyle/>
                    <a:p>
                      <a:r>
                        <a:rPr lang="en-US" sz="1200" dirty="0" smtClean="0"/>
                        <a:t>4</a:t>
                      </a:r>
                      <a:endParaRPr lang="en-US" sz="1200" dirty="0"/>
                    </a:p>
                  </a:txBody>
                  <a:tcPr marL="130039" marR="130039" marT="65019" marB="65019"/>
                </a:tc>
                <a:tc>
                  <a:txBody>
                    <a:bodyPr/>
                    <a:lstStyle/>
                    <a:p>
                      <a:r>
                        <a:rPr lang="en-US" sz="1200" dirty="0" smtClean="0"/>
                        <a:t>17264</a:t>
                      </a:r>
                      <a:endParaRPr lang="en-US" sz="1200" dirty="0"/>
                    </a:p>
                  </a:txBody>
                  <a:tcPr marL="130039" marR="130039" marT="65019" marB="65019"/>
                </a:tc>
                <a:tc>
                  <a:txBody>
                    <a:bodyPr/>
                    <a:lstStyle/>
                    <a:p>
                      <a:r>
                        <a:rPr lang="en-US" sz="1200" dirty="0" smtClean="0"/>
                        <a:t>Port4</a:t>
                      </a:r>
                      <a:endParaRPr lang="en-US" sz="1200" dirty="0"/>
                    </a:p>
                  </a:txBody>
                  <a:tcPr marL="130039" marR="130039" marT="65019" marB="65019"/>
                </a:tc>
              </a:tr>
              <a:tr h="418293">
                <a:tc>
                  <a:txBody>
                    <a:bodyPr/>
                    <a:lstStyle/>
                    <a:p>
                      <a:r>
                        <a:rPr lang="en-US" sz="1200" dirty="0" smtClean="0"/>
                        <a:t>Firewall</a:t>
                      </a:r>
                      <a:endParaRPr lang="en-US" sz="1200" dirty="0"/>
                    </a:p>
                  </a:txBody>
                  <a:tcPr marL="130039" marR="130039" marT="65019" marB="65019"/>
                </a:tc>
                <a:tc>
                  <a:txBody>
                    <a:bodyPr/>
                    <a:lstStyle/>
                    <a:p>
                      <a:r>
                        <a:rPr lang="en-US" sz="1200" dirty="0" smtClean="0"/>
                        <a:t>*</a:t>
                      </a:r>
                      <a:endParaRPr lang="en-US" sz="1200" dirty="0"/>
                    </a:p>
                  </a:txBody>
                  <a:tcPr marL="130039" marR="130039" marT="65019" marB="65019"/>
                </a:tc>
                <a:tc>
                  <a:txBody>
                    <a:bodyPr/>
                    <a:lstStyle/>
                    <a:p>
                      <a:r>
                        <a:rPr lang="en-US" sz="1200" dirty="0" smtClean="0"/>
                        <a:t>*</a:t>
                      </a:r>
                      <a:endParaRPr lang="en-US" sz="1200" dirty="0"/>
                    </a:p>
                  </a:txBody>
                  <a:tcPr marL="130039" marR="130039" marT="65019" marB="65019"/>
                </a:tc>
                <a:tc>
                  <a:txBody>
                    <a:bodyPr/>
                    <a:lstStyle/>
                    <a:p>
                      <a:r>
                        <a:rPr lang="en-US" sz="1200" dirty="0" smtClean="0"/>
                        <a:t>*</a:t>
                      </a:r>
                      <a:endParaRPr lang="en-US" sz="1200" dirty="0"/>
                    </a:p>
                  </a:txBody>
                  <a:tcPr marL="130039" marR="130039" marT="65019" marB="65019"/>
                </a:tc>
                <a:tc>
                  <a:txBody>
                    <a:bodyPr/>
                    <a:lstStyle/>
                    <a:p>
                      <a:r>
                        <a:rPr lang="en-US" sz="1200" dirty="0" smtClean="0"/>
                        <a:t>*</a:t>
                      </a:r>
                      <a:endParaRPr lang="en-US" sz="1200" dirty="0"/>
                    </a:p>
                  </a:txBody>
                  <a:tcPr marL="130039" marR="130039" marT="65019" marB="65019"/>
                </a:tc>
                <a:tc>
                  <a:txBody>
                    <a:bodyPr/>
                    <a:lstStyle/>
                    <a:p>
                      <a:r>
                        <a:rPr lang="en-US" sz="1200" dirty="0" smtClean="0"/>
                        <a:t>*</a:t>
                      </a:r>
                      <a:endParaRPr lang="en-US" sz="1200" dirty="0"/>
                    </a:p>
                  </a:txBody>
                  <a:tcPr marL="130039" marR="130039" marT="65019" marB="65019"/>
                </a:tc>
                <a:tc>
                  <a:txBody>
                    <a:bodyPr/>
                    <a:lstStyle/>
                    <a:p>
                      <a:r>
                        <a:rPr lang="en-US" sz="1200" dirty="0" smtClean="0"/>
                        <a:t>*</a:t>
                      </a:r>
                      <a:endParaRPr lang="en-US" sz="1200" dirty="0"/>
                    </a:p>
                  </a:txBody>
                  <a:tcPr marL="130039" marR="130039" marT="65019" marB="65019"/>
                </a:tc>
                <a:tc>
                  <a:txBody>
                    <a:bodyPr/>
                    <a:lstStyle/>
                    <a:p>
                      <a:r>
                        <a:rPr lang="en-US" sz="1200" dirty="0" smtClean="0"/>
                        <a:t>*</a:t>
                      </a:r>
                      <a:endParaRPr lang="en-US" sz="1200" dirty="0"/>
                    </a:p>
                  </a:txBody>
                  <a:tcPr marL="130039" marR="130039" marT="65019" marB="65019"/>
                </a:tc>
                <a:tc>
                  <a:txBody>
                    <a:bodyPr/>
                    <a:lstStyle/>
                    <a:p>
                      <a:r>
                        <a:rPr lang="en-US" sz="1200" dirty="0" smtClean="0"/>
                        <a:t>*</a:t>
                      </a:r>
                      <a:endParaRPr lang="en-US" sz="1200" dirty="0"/>
                    </a:p>
                  </a:txBody>
                  <a:tcPr marL="130039" marR="130039" marT="65019" marB="65019"/>
                </a:tc>
                <a:tc>
                  <a:txBody>
                    <a:bodyPr/>
                    <a:lstStyle/>
                    <a:p>
                      <a:r>
                        <a:rPr lang="en-US" sz="1200" dirty="0" smtClean="0"/>
                        <a:t>22</a:t>
                      </a:r>
                      <a:endParaRPr lang="en-US" sz="1200" dirty="0"/>
                    </a:p>
                  </a:txBody>
                  <a:tcPr marL="130039" marR="130039" marT="65019" marB="65019"/>
                </a:tc>
                <a:tc>
                  <a:txBody>
                    <a:bodyPr/>
                    <a:lstStyle/>
                    <a:p>
                      <a:r>
                        <a:rPr lang="en-US" sz="1200" dirty="0" smtClean="0"/>
                        <a:t>Drop</a:t>
                      </a:r>
                      <a:endParaRPr lang="en-US" sz="1200" dirty="0"/>
                    </a:p>
                  </a:txBody>
                  <a:tcPr marL="130039" marR="130039" marT="65019" marB="65019"/>
                </a:tc>
              </a:tr>
              <a:tr h="928266">
                <a:tc>
                  <a:txBody>
                    <a:bodyPr/>
                    <a:lstStyle/>
                    <a:p>
                      <a:r>
                        <a:rPr lang="en-US" sz="1200" dirty="0" smtClean="0"/>
                        <a:t>VLAN switching</a:t>
                      </a:r>
                      <a:endParaRPr lang="en-US" sz="1200" dirty="0"/>
                    </a:p>
                  </a:txBody>
                  <a:tcPr marL="130039" marR="130039" marT="65019" marB="65019"/>
                </a:tc>
                <a:tc>
                  <a:txBody>
                    <a:bodyPr/>
                    <a:lstStyle/>
                    <a:p>
                      <a:r>
                        <a:rPr lang="en-US" sz="1200" dirty="0" smtClean="0"/>
                        <a:t>*</a:t>
                      </a:r>
                      <a:endParaRPr lang="en-US" sz="1200" dirty="0"/>
                    </a:p>
                  </a:txBody>
                  <a:tcPr marL="130039" marR="130039" marT="65019" marB="65019"/>
                </a:tc>
                <a:tc>
                  <a:txBody>
                    <a:bodyPr/>
                    <a:lstStyle/>
                    <a:p>
                      <a:r>
                        <a:rPr lang="en-US" sz="1200" dirty="0" smtClean="0"/>
                        <a:t>*</a:t>
                      </a:r>
                      <a:endParaRPr lang="en-US" sz="1200" dirty="0"/>
                    </a:p>
                  </a:txBody>
                  <a:tcPr marL="130039" marR="130039" marT="65019" marB="65019"/>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latin typeface="Calibri" charset="0"/>
                        </a:rPr>
                        <a:t>00:1f..</a:t>
                      </a:r>
                    </a:p>
                  </a:txBody>
                  <a:tcPr marL="130039" marR="130039" marT="65019" marB="65019"/>
                </a:tc>
                <a:tc>
                  <a:txBody>
                    <a:bodyPr/>
                    <a:lstStyle/>
                    <a:p>
                      <a:r>
                        <a:rPr lang="en-US" sz="1200" dirty="0" smtClean="0"/>
                        <a:t>*</a:t>
                      </a:r>
                      <a:endParaRPr lang="en-US" sz="1200" dirty="0"/>
                    </a:p>
                  </a:txBody>
                  <a:tcPr marL="130039" marR="130039" marT="65019" marB="65019"/>
                </a:tc>
                <a:tc>
                  <a:txBody>
                    <a:bodyPr/>
                    <a:lstStyle/>
                    <a:p>
                      <a:r>
                        <a:rPr lang="en-US" sz="1200" dirty="0" smtClean="0"/>
                        <a:t>Vlan</a:t>
                      </a:r>
                      <a:r>
                        <a:rPr lang="en-US" sz="1200" baseline="0" dirty="0" smtClean="0"/>
                        <a:t>1</a:t>
                      </a:r>
                      <a:endParaRPr lang="en-US" sz="1200" dirty="0"/>
                    </a:p>
                  </a:txBody>
                  <a:tcPr marL="130039" marR="130039" marT="65019" marB="65019"/>
                </a:tc>
                <a:tc>
                  <a:txBody>
                    <a:bodyPr/>
                    <a:lstStyle/>
                    <a:p>
                      <a:r>
                        <a:rPr lang="en-US" sz="1200" dirty="0" smtClean="0"/>
                        <a:t>*</a:t>
                      </a:r>
                      <a:endParaRPr lang="en-US" sz="1200" dirty="0"/>
                    </a:p>
                  </a:txBody>
                  <a:tcPr marL="130039" marR="130039" marT="65019" marB="65019"/>
                </a:tc>
                <a:tc>
                  <a:txBody>
                    <a:bodyPr/>
                    <a:lstStyle/>
                    <a:p>
                      <a:r>
                        <a:rPr lang="en-US" sz="1200" dirty="0" smtClean="0"/>
                        <a:t>*</a:t>
                      </a:r>
                      <a:endParaRPr lang="en-US" sz="1200" dirty="0"/>
                    </a:p>
                  </a:txBody>
                  <a:tcPr marL="130039" marR="130039" marT="65019" marB="65019"/>
                </a:tc>
                <a:tc>
                  <a:txBody>
                    <a:bodyPr/>
                    <a:lstStyle/>
                    <a:p>
                      <a:r>
                        <a:rPr lang="en-US" sz="1200" dirty="0" smtClean="0"/>
                        <a:t>*</a:t>
                      </a:r>
                      <a:endParaRPr lang="en-US" sz="1200" dirty="0"/>
                    </a:p>
                  </a:txBody>
                  <a:tcPr marL="130039" marR="130039" marT="65019" marB="65019"/>
                </a:tc>
                <a:tc>
                  <a:txBody>
                    <a:bodyPr/>
                    <a:lstStyle/>
                    <a:p>
                      <a:r>
                        <a:rPr lang="en-US" sz="1200" dirty="0" smtClean="0"/>
                        <a:t>*</a:t>
                      </a:r>
                      <a:endParaRPr lang="en-US" sz="1200" dirty="0"/>
                    </a:p>
                  </a:txBody>
                  <a:tcPr marL="130039" marR="130039" marT="65019" marB="65019"/>
                </a:tc>
                <a:tc>
                  <a:txBody>
                    <a:bodyPr/>
                    <a:lstStyle/>
                    <a:p>
                      <a:r>
                        <a:rPr lang="en-US" sz="1200" dirty="0" smtClean="0"/>
                        <a:t>Port6,</a:t>
                      </a:r>
                    </a:p>
                    <a:p>
                      <a:r>
                        <a:rPr lang="en-US" sz="1200" dirty="0" smtClean="0"/>
                        <a:t>port7</a:t>
                      </a:r>
                      <a:r>
                        <a:rPr lang="en-US" sz="1200" baseline="0" dirty="0" smtClean="0"/>
                        <a:t>, port8</a:t>
                      </a:r>
                      <a:endParaRPr lang="en-US" sz="1200" dirty="0"/>
                    </a:p>
                  </a:txBody>
                  <a:tcPr marL="130039" marR="130039" marT="65019" marB="65019"/>
                </a:tc>
              </a:tr>
            </a:tbl>
          </a:graphicData>
        </a:graphic>
      </p:graphicFrame>
      <p:sp>
        <p:nvSpPr>
          <p:cNvPr id="3" name="Footer Placeholder 2"/>
          <p:cNvSpPr>
            <a:spLocks noGrp="1"/>
          </p:cNvSpPr>
          <p:nvPr>
            <p:ph type="ftr" sz="quarter" idx="11"/>
          </p:nvPr>
        </p:nvSpPr>
        <p:spPr/>
        <p:txBody>
          <a:bodyPr/>
          <a:lstStyle/>
          <a:p>
            <a:r>
              <a:rPr lang="en-US" smtClean="0"/>
              <a:t>G. Bianchi &amp; A. Capone - SDN tutorial</a:t>
            </a:r>
            <a:endParaRPr lang="en-US"/>
          </a:p>
        </p:txBody>
      </p:sp>
      <p:sp>
        <p:nvSpPr>
          <p:cNvPr id="5" name="Slide Number Placeholder 4"/>
          <p:cNvSpPr>
            <a:spLocks noGrp="1"/>
          </p:cNvSpPr>
          <p:nvPr>
            <p:ph type="sldNum" sz="quarter" idx="12"/>
          </p:nvPr>
        </p:nvSpPr>
        <p:spPr/>
        <p:txBody>
          <a:bodyPr/>
          <a:lstStyle/>
          <a:p>
            <a:fld id="{F575C757-2202-604A-8DCC-632154A48C4A}" type="slidenum">
              <a:rPr lang="en-US" smtClean="0"/>
              <a:t>19</a:t>
            </a:fld>
            <a:endParaRPr lang="en-US"/>
          </a:p>
        </p:txBody>
      </p:sp>
    </p:spTree>
    <p:extLst>
      <p:ext uri="{BB962C8B-B14F-4D97-AF65-F5344CB8AC3E}">
        <p14:creationId xmlns:p14="http://schemas.microsoft.com/office/powerpoint/2010/main" val="4185450010"/>
      </p:ext>
    </p:extLst>
  </p:cSld>
  <p:clrMapOvr>
    <a:masterClrMapping/>
  </p:clrMapOvr>
  <p:transition xmlns:p14="http://schemas.microsoft.com/office/powerpoint/2010/main" spd="slow">
    <p:pull/>
  </p:transition>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smtClean="0"/>
              <a:t>Agenda</a:t>
            </a:r>
            <a:endParaRPr lang="en-US" noProof="0"/>
          </a:p>
        </p:txBody>
      </p:sp>
      <p:sp>
        <p:nvSpPr>
          <p:cNvPr id="3" name="Content Placeholder 2"/>
          <p:cNvSpPr>
            <a:spLocks noGrp="1"/>
          </p:cNvSpPr>
          <p:nvPr>
            <p:ph idx="1"/>
          </p:nvPr>
        </p:nvSpPr>
        <p:spPr/>
        <p:txBody>
          <a:bodyPr/>
          <a:lstStyle/>
          <a:p>
            <a:pPr marL="531813" indent="-531813">
              <a:buFont typeface="+mj-lt"/>
              <a:buAutoNum type="arabicParenR"/>
            </a:pPr>
            <a:r>
              <a:rPr lang="en-US" b="1" i="1" noProof="0" smtClean="0"/>
              <a:t>Setting the scene: </a:t>
            </a:r>
            <a:r>
              <a:rPr lang="en-US" noProof="0" smtClean="0"/>
              <a:t>a brief intro to SDN and OpenFlow</a:t>
            </a:r>
          </a:p>
          <a:p>
            <a:pPr marL="531813" indent="-531813">
              <a:buFont typeface="+mj-lt"/>
              <a:buAutoNum type="arabicParenR"/>
            </a:pPr>
            <a:r>
              <a:rPr lang="en-US" b="1" i="1" noProof="0"/>
              <a:t>S</a:t>
            </a:r>
            <a:r>
              <a:rPr lang="en-US" b="1" i="1" noProof="0" smtClean="0"/>
              <a:t>witches cannot remain dumb: </a:t>
            </a:r>
            <a:r>
              <a:rPr lang="en-US" noProof="0" smtClean="0"/>
              <a:t>Starting the process of data plane evolution</a:t>
            </a:r>
          </a:p>
          <a:p>
            <a:pPr marL="514350" indent="-514350">
              <a:buFont typeface="+mj-lt"/>
              <a:buAutoNum type="arabicParenR"/>
            </a:pPr>
            <a:r>
              <a:rPr lang="en-US" b="1" i="1" noProof="0" smtClean="0"/>
              <a:t>Not </a:t>
            </a:r>
            <a:r>
              <a:rPr lang="en-US" b="1" i="1" noProof="0"/>
              <a:t>too much not too little: </a:t>
            </a:r>
            <a:r>
              <a:rPr lang="en-US" noProof="0" smtClean="0"/>
              <a:t>OpenState and statefull data planes</a:t>
            </a:r>
          </a:p>
          <a:p>
            <a:pPr marL="514350" indent="-514350">
              <a:buFont typeface="+mj-lt"/>
              <a:buAutoNum type="arabicParenR"/>
            </a:pPr>
            <a:r>
              <a:rPr lang="en-US" b="1" i="1" noProof="0" smtClean="0"/>
              <a:t>Applied smartness: </a:t>
            </a:r>
            <a:r>
              <a:rPr lang="en-US" noProof="0" smtClean="0"/>
              <a:t>statefull applications</a:t>
            </a:r>
            <a:endParaRPr lang="en-US" noProof="0"/>
          </a:p>
          <a:p>
            <a:pPr marL="514350" indent="-514350">
              <a:buFont typeface="+mj-lt"/>
              <a:buAutoNum type="arabicParenR"/>
            </a:pPr>
            <a:endParaRPr lang="en-US" noProof="0"/>
          </a:p>
        </p:txBody>
      </p:sp>
      <p:sp>
        <p:nvSpPr>
          <p:cNvPr id="4" name="Footer Placeholder 3"/>
          <p:cNvSpPr>
            <a:spLocks noGrp="1"/>
          </p:cNvSpPr>
          <p:nvPr>
            <p:ph type="ftr" sz="quarter" idx="11"/>
          </p:nvPr>
        </p:nvSpPr>
        <p:spPr/>
        <p:txBody>
          <a:bodyPr/>
          <a:lstStyle/>
          <a:p>
            <a:r>
              <a:rPr lang="en-US" smtClean="0"/>
              <a:t>G. Bianchi &amp; A. Capone - SDN tutorial</a:t>
            </a:r>
            <a:endParaRPr lang="en-US"/>
          </a:p>
        </p:txBody>
      </p:sp>
      <p:sp>
        <p:nvSpPr>
          <p:cNvPr id="5" name="Slide Number Placeholder 4"/>
          <p:cNvSpPr>
            <a:spLocks noGrp="1"/>
          </p:cNvSpPr>
          <p:nvPr>
            <p:ph type="sldNum" sz="quarter" idx="12"/>
          </p:nvPr>
        </p:nvSpPr>
        <p:spPr/>
        <p:txBody>
          <a:bodyPr/>
          <a:lstStyle/>
          <a:p>
            <a:fld id="{F575C757-2202-604A-8DCC-632154A48C4A}" type="slidenum">
              <a:rPr lang="en-US" smtClean="0"/>
              <a:t>2</a:t>
            </a:fld>
            <a:endParaRPr lang="en-US"/>
          </a:p>
        </p:txBody>
      </p:sp>
    </p:spTree>
    <p:extLst>
      <p:ext uri="{BB962C8B-B14F-4D97-AF65-F5344CB8AC3E}">
        <p14:creationId xmlns:p14="http://schemas.microsoft.com/office/powerpoint/2010/main" val="175538911"/>
      </p:ext>
    </p:extLst>
  </p:cSld>
  <p:clrMapOvr>
    <a:masterClrMapping/>
  </p:clrMapOvr>
  <p:transition xmlns:p14="http://schemas.microsoft.com/office/powerpoint/2010/main" spd="slow">
    <p:pull/>
  </p:transition>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smtClean="0"/>
              <a:t>Reactive vs Proactive</a:t>
            </a:r>
            <a:endParaRPr lang="en-US" noProof="0"/>
          </a:p>
        </p:txBody>
      </p:sp>
      <p:sp>
        <p:nvSpPr>
          <p:cNvPr id="3" name="Content Placeholder 2"/>
          <p:cNvSpPr>
            <a:spLocks noGrp="1"/>
          </p:cNvSpPr>
          <p:nvPr>
            <p:ph idx="1"/>
          </p:nvPr>
        </p:nvSpPr>
        <p:spPr/>
        <p:txBody>
          <a:bodyPr>
            <a:normAutofit fontScale="92500" lnSpcReduction="10000"/>
          </a:bodyPr>
          <a:lstStyle/>
          <a:p>
            <a:r>
              <a:rPr lang="en-US" b="1" noProof="0" dirty="0" smtClean="0"/>
              <a:t>Reactive</a:t>
            </a:r>
          </a:p>
          <a:p>
            <a:pPr lvl="1"/>
            <a:r>
              <a:rPr lang="en-US" noProof="0" dirty="0" smtClean="0"/>
              <a:t>Start with flow table empty</a:t>
            </a:r>
          </a:p>
          <a:p>
            <a:pPr lvl="1"/>
            <a:r>
              <a:rPr lang="en-US" noProof="0" dirty="0" smtClean="0"/>
              <a:t>First packet of a flow sent to controller</a:t>
            </a:r>
          </a:p>
          <a:p>
            <a:pPr lvl="1"/>
            <a:r>
              <a:rPr lang="en-US" noProof="0" dirty="0" smtClean="0"/>
              <a:t>Controller install flow entries</a:t>
            </a:r>
          </a:p>
          <a:p>
            <a:pPr lvl="1"/>
            <a:r>
              <a:rPr lang="en-US" noProof="0" dirty="0" smtClean="0"/>
              <a:t>Good for </a:t>
            </a:r>
            <a:r>
              <a:rPr lang="en-US" noProof="0" dirty="0" err="1" smtClean="0"/>
              <a:t>stateful</a:t>
            </a:r>
            <a:r>
              <a:rPr lang="en-US" noProof="0" dirty="0" smtClean="0"/>
              <a:t> forwarding:</a:t>
            </a:r>
          </a:p>
          <a:p>
            <a:pPr lvl="2"/>
            <a:r>
              <a:rPr lang="en-US" noProof="0" dirty="0" smtClean="0"/>
              <a:t>L2 switching, dynamic firewall, resource management</a:t>
            </a:r>
          </a:p>
          <a:p>
            <a:r>
              <a:rPr lang="en-US" b="1" noProof="0" dirty="0" smtClean="0"/>
              <a:t>Proactive</a:t>
            </a:r>
            <a:endParaRPr lang="en-US" b="1" noProof="0" dirty="0"/>
          </a:p>
          <a:p>
            <a:pPr lvl="1"/>
            <a:r>
              <a:rPr lang="en-US" noProof="0" dirty="0" smtClean="0"/>
              <a:t>Flow entries installed at switch boot</a:t>
            </a:r>
          </a:p>
          <a:p>
            <a:pPr lvl="1"/>
            <a:r>
              <a:rPr lang="en-US" noProof="0" dirty="0" smtClean="0"/>
              <a:t>Good for stateless forwarding:</a:t>
            </a:r>
          </a:p>
          <a:p>
            <a:pPr lvl="2"/>
            <a:r>
              <a:rPr lang="en-US" noProof="0" dirty="0" smtClean="0"/>
              <a:t>L3 routing, static firewall, etc..</a:t>
            </a:r>
          </a:p>
        </p:txBody>
      </p:sp>
      <p:sp>
        <p:nvSpPr>
          <p:cNvPr id="4" name="Footer Placeholder 3"/>
          <p:cNvSpPr>
            <a:spLocks noGrp="1"/>
          </p:cNvSpPr>
          <p:nvPr>
            <p:ph type="ftr" sz="quarter" idx="11"/>
          </p:nvPr>
        </p:nvSpPr>
        <p:spPr/>
        <p:txBody>
          <a:bodyPr/>
          <a:lstStyle/>
          <a:p>
            <a:r>
              <a:rPr lang="en-US" smtClean="0"/>
              <a:t>G. Bianchi &amp; A. Capone - SDN tutorial</a:t>
            </a:r>
            <a:endParaRPr lang="en-US"/>
          </a:p>
        </p:txBody>
      </p:sp>
      <p:sp>
        <p:nvSpPr>
          <p:cNvPr id="5" name="Slide Number Placeholder 4"/>
          <p:cNvSpPr>
            <a:spLocks noGrp="1"/>
          </p:cNvSpPr>
          <p:nvPr>
            <p:ph type="sldNum" sz="quarter" idx="12"/>
          </p:nvPr>
        </p:nvSpPr>
        <p:spPr/>
        <p:txBody>
          <a:bodyPr/>
          <a:lstStyle/>
          <a:p>
            <a:fld id="{F575C757-2202-604A-8DCC-632154A48C4A}" type="slidenum">
              <a:rPr lang="en-US" smtClean="0"/>
              <a:t>20</a:t>
            </a:fld>
            <a:endParaRPr lang="en-US"/>
          </a:p>
        </p:txBody>
      </p:sp>
    </p:spTree>
    <p:extLst>
      <p:ext uri="{BB962C8B-B14F-4D97-AF65-F5344CB8AC3E}">
        <p14:creationId xmlns:p14="http://schemas.microsoft.com/office/powerpoint/2010/main" val="3596777352"/>
      </p:ext>
    </p:extLst>
  </p:cSld>
  <p:clrMapOvr>
    <a:masterClrMapping/>
  </p:clrMapOvr>
  <p:transition xmlns:p14="http://schemas.microsoft.com/office/powerpoint/2010/main" spd="slow">
    <p:pull/>
  </p:transition>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smtClean="0"/>
              <a:t>OpenFlow 1.0 recap</a:t>
            </a:r>
            <a:endParaRPr lang="en-US" noProof="0"/>
          </a:p>
        </p:txBody>
      </p:sp>
      <p:sp>
        <p:nvSpPr>
          <p:cNvPr id="4" name="Rectangle 3"/>
          <p:cNvSpPr/>
          <p:nvPr/>
        </p:nvSpPr>
        <p:spPr>
          <a:xfrm>
            <a:off x="2743200" y="2976880"/>
            <a:ext cx="3251200" cy="169672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F</a:t>
            </a:r>
            <a:r>
              <a:rPr lang="en-US" dirty="0" smtClean="0"/>
              <a:t>low table</a:t>
            </a:r>
            <a:endParaRPr lang="en-US" dirty="0"/>
          </a:p>
        </p:txBody>
      </p:sp>
      <p:cxnSp>
        <p:nvCxnSpPr>
          <p:cNvPr id="10" name="Straight Arrow Connector 9"/>
          <p:cNvCxnSpPr/>
          <p:nvPr/>
        </p:nvCxnSpPr>
        <p:spPr>
          <a:xfrm>
            <a:off x="294640" y="3870960"/>
            <a:ext cx="244856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a:off x="5994400" y="3870960"/>
            <a:ext cx="244856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a:stCxn id="4" idx="0"/>
          </p:cNvCxnSpPr>
          <p:nvPr/>
        </p:nvCxnSpPr>
        <p:spPr>
          <a:xfrm flipH="1" flipV="1">
            <a:off x="4358640" y="1493520"/>
            <a:ext cx="10160" cy="148336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4361980" y="4673600"/>
            <a:ext cx="0" cy="136144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0" name="TextBox 19"/>
          <p:cNvSpPr txBox="1"/>
          <p:nvPr/>
        </p:nvSpPr>
        <p:spPr>
          <a:xfrm>
            <a:off x="4460240" y="2028428"/>
            <a:ext cx="2194193" cy="369332"/>
          </a:xfrm>
          <a:prstGeom prst="rect">
            <a:avLst/>
          </a:prstGeom>
          <a:noFill/>
        </p:spPr>
        <p:txBody>
          <a:bodyPr wrap="none" rtlCol="0">
            <a:spAutoFit/>
          </a:bodyPr>
          <a:lstStyle/>
          <a:p>
            <a:r>
              <a:rPr lang="en-US" dirty="0" smtClean="0"/>
              <a:t>Redirect to controller</a:t>
            </a:r>
            <a:endParaRPr lang="en-US" dirty="0"/>
          </a:p>
        </p:txBody>
      </p:sp>
      <p:sp>
        <p:nvSpPr>
          <p:cNvPr id="21" name="TextBox 20"/>
          <p:cNvSpPr txBox="1"/>
          <p:nvPr/>
        </p:nvSpPr>
        <p:spPr>
          <a:xfrm>
            <a:off x="1046723" y="3391654"/>
            <a:ext cx="813043" cy="369332"/>
          </a:xfrm>
          <a:prstGeom prst="rect">
            <a:avLst/>
          </a:prstGeom>
          <a:noFill/>
        </p:spPr>
        <p:txBody>
          <a:bodyPr wrap="none" rtlCol="0">
            <a:spAutoFit/>
          </a:bodyPr>
          <a:lstStyle/>
          <a:p>
            <a:r>
              <a:rPr lang="en-US" dirty="0" smtClean="0"/>
              <a:t>Packet</a:t>
            </a:r>
            <a:endParaRPr lang="en-US" dirty="0"/>
          </a:p>
        </p:txBody>
      </p:sp>
      <p:sp>
        <p:nvSpPr>
          <p:cNvPr id="22" name="TextBox 21"/>
          <p:cNvSpPr txBox="1"/>
          <p:nvPr/>
        </p:nvSpPr>
        <p:spPr>
          <a:xfrm>
            <a:off x="6197233" y="3391654"/>
            <a:ext cx="2300254" cy="369332"/>
          </a:xfrm>
          <a:prstGeom prst="rect">
            <a:avLst/>
          </a:prstGeom>
          <a:noFill/>
        </p:spPr>
        <p:txBody>
          <a:bodyPr wrap="none" rtlCol="0">
            <a:spAutoFit/>
          </a:bodyPr>
          <a:lstStyle/>
          <a:p>
            <a:r>
              <a:rPr lang="en-US" dirty="0" smtClean="0"/>
              <a:t>Apply actions, forward</a:t>
            </a:r>
            <a:endParaRPr lang="en-US" dirty="0"/>
          </a:p>
        </p:txBody>
      </p:sp>
      <p:sp>
        <p:nvSpPr>
          <p:cNvPr id="24" name="TextBox 23"/>
          <p:cNvSpPr txBox="1"/>
          <p:nvPr/>
        </p:nvSpPr>
        <p:spPr>
          <a:xfrm>
            <a:off x="4706514" y="5173226"/>
            <a:ext cx="650163" cy="369332"/>
          </a:xfrm>
          <a:prstGeom prst="rect">
            <a:avLst/>
          </a:prstGeom>
          <a:noFill/>
        </p:spPr>
        <p:txBody>
          <a:bodyPr wrap="none" rtlCol="0">
            <a:spAutoFit/>
          </a:bodyPr>
          <a:lstStyle/>
          <a:p>
            <a:r>
              <a:rPr lang="en-US" dirty="0" smtClean="0"/>
              <a:t>Drop</a:t>
            </a:r>
            <a:endParaRPr lang="en-US" dirty="0"/>
          </a:p>
        </p:txBody>
      </p:sp>
      <p:sp>
        <p:nvSpPr>
          <p:cNvPr id="3" name="Footer Placeholder 2"/>
          <p:cNvSpPr>
            <a:spLocks noGrp="1"/>
          </p:cNvSpPr>
          <p:nvPr>
            <p:ph type="ftr" sz="quarter" idx="11"/>
          </p:nvPr>
        </p:nvSpPr>
        <p:spPr/>
        <p:txBody>
          <a:bodyPr/>
          <a:lstStyle/>
          <a:p>
            <a:r>
              <a:rPr lang="en-US" smtClean="0"/>
              <a:t>G. Bianchi &amp; A. Capone - SDN tutorial</a:t>
            </a:r>
            <a:endParaRPr lang="en-US"/>
          </a:p>
        </p:txBody>
      </p:sp>
      <p:sp>
        <p:nvSpPr>
          <p:cNvPr id="5" name="Slide Number Placeholder 4"/>
          <p:cNvSpPr>
            <a:spLocks noGrp="1"/>
          </p:cNvSpPr>
          <p:nvPr>
            <p:ph type="sldNum" sz="quarter" idx="12"/>
          </p:nvPr>
        </p:nvSpPr>
        <p:spPr/>
        <p:txBody>
          <a:bodyPr/>
          <a:lstStyle/>
          <a:p>
            <a:fld id="{F575C757-2202-604A-8DCC-632154A48C4A}" type="slidenum">
              <a:rPr lang="en-US" smtClean="0"/>
              <a:t>21</a:t>
            </a:fld>
            <a:endParaRPr lang="en-US"/>
          </a:p>
        </p:txBody>
      </p:sp>
    </p:spTree>
    <p:extLst>
      <p:ext uri="{BB962C8B-B14F-4D97-AF65-F5344CB8AC3E}">
        <p14:creationId xmlns:p14="http://schemas.microsoft.com/office/powerpoint/2010/main" val="652750118"/>
      </p:ext>
    </p:extLst>
  </p:cSld>
  <p:clrMapOvr>
    <a:masterClrMapping/>
  </p:clrMapOvr>
  <p:transition xmlns:p14="http://schemas.microsoft.com/office/powerpoint/2010/main" spd="slow">
    <p:pull/>
  </p:transition>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noProof="0" smtClean="0"/>
              <a:t>Models can be perfect and clean, reality is dirty!</a:t>
            </a:r>
            <a:endParaRPr lang="en-US" noProof="0"/>
          </a:p>
        </p:txBody>
      </p:sp>
      <p:sp>
        <p:nvSpPr>
          <p:cNvPr id="3" name="Content Placeholder 2"/>
          <p:cNvSpPr>
            <a:spLocks noGrp="1"/>
          </p:cNvSpPr>
          <p:nvPr>
            <p:ph idx="1"/>
          </p:nvPr>
        </p:nvSpPr>
        <p:spPr>
          <a:xfrm>
            <a:off x="457200" y="1600200"/>
            <a:ext cx="8485126" cy="4525963"/>
          </a:xfrm>
        </p:spPr>
        <p:txBody>
          <a:bodyPr>
            <a:normAutofit fontScale="85000" lnSpcReduction="10000"/>
          </a:bodyPr>
          <a:lstStyle/>
          <a:p>
            <a:r>
              <a:rPr lang="en-US" noProof="0" dirty="0" smtClean="0"/>
              <a:t>The match/action model can ideally be used to program any network behavior and to get rid of protocol limitations at any level</a:t>
            </a:r>
          </a:p>
          <a:p>
            <a:r>
              <a:rPr lang="en-US" noProof="0" dirty="0" smtClean="0"/>
              <a:t>But unfortunately, with OF:</a:t>
            </a:r>
          </a:p>
          <a:p>
            <a:pPr lvl="1"/>
            <a:r>
              <a:rPr lang="en-US" noProof="0" dirty="0" smtClean="0"/>
              <a:t>Matches can be done only on a set of predefined header fields (Ethernet, IPv4, MPLS, VLAN tag, etc.)</a:t>
            </a:r>
          </a:p>
          <a:p>
            <a:pPr lvl="1"/>
            <a:r>
              <a:rPr lang="en-US" noProof="0" dirty="0" smtClean="0"/>
              <a:t>Actions are limited to a rather small set</a:t>
            </a:r>
          </a:p>
          <a:p>
            <a:pPr lvl="1"/>
            <a:r>
              <a:rPr lang="en-US" noProof="0" dirty="0" smtClean="0"/>
              <a:t>Header manipulation (like adding label/tags, rewriting of fields, etc.) is limited to standard schemes</a:t>
            </a:r>
          </a:p>
          <a:p>
            <a:r>
              <a:rPr lang="en-US" noProof="0" dirty="0" smtClean="0"/>
              <a:t>As a result, OF is not really protocol independent and standards (including OF standards) are still necessary</a:t>
            </a:r>
            <a:endParaRPr lang="en-US" noProof="0" dirty="0"/>
          </a:p>
        </p:txBody>
      </p:sp>
      <p:sp>
        <p:nvSpPr>
          <p:cNvPr id="4" name="Footer Placeholder 3"/>
          <p:cNvSpPr>
            <a:spLocks noGrp="1"/>
          </p:cNvSpPr>
          <p:nvPr>
            <p:ph type="ftr" sz="quarter" idx="11"/>
          </p:nvPr>
        </p:nvSpPr>
        <p:spPr/>
        <p:txBody>
          <a:bodyPr/>
          <a:lstStyle/>
          <a:p>
            <a:r>
              <a:rPr lang="en-US" smtClean="0"/>
              <a:t>G. Bianchi &amp; A. Capone - SDN tutorial</a:t>
            </a:r>
            <a:endParaRPr lang="en-US"/>
          </a:p>
        </p:txBody>
      </p:sp>
      <p:sp>
        <p:nvSpPr>
          <p:cNvPr id="5" name="Slide Number Placeholder 4"/>
          <p:cNvSpPr>
            <a:spLocks noGrp="1"/>
          </p:cNvSpPr>
          <p:nvPr>
            <p:ph type="sldNum" sz="quarter" idx="12"/>
          </p:nvPr>
        </p:nvSpPr>
        <p:spPr/>
        <p:txBody>
          <a:bodyPr/>
          <a:lstStyle/>
          <a:p>
            <a:fld id="{F575C757-2202-604A-8DCC-632154A48C4A}" type="slidenum">
              <a:rPr lang="en-US" smtClean="0"/>
              <a:t>22</a:t>
            </a:fld>
            <a:endParaRPr lang="en-US"/>
          </a:p>
        </p:txBody>
      </p:sp>
    </p:spTree>
    <p:extLst>
      <p:ext uri="{BB962C8B-B14F-4D97-AF65-F5344CB8AC3E}">
        <p14:creationId xmlns:p14="http://schemas.microsoft.com/office/powerpoint/2010/main" val="2921054853"/>
      </p:ext>
    </p:extLst>
  </p:cSld>
  <p:clrMapOvr>
    <a:masterClrMapping/>
  </p:clrMapOvr>
  <p:transition xmlns:p14="http://schemas.microsoft.com/office/powerpoint/2010/main" spd="slow">
    <p:pull/>
  </p:transition>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descr="TCAM_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4045" y="1746604"/>
            <a:ext cx="3479955" cy="2115654"/>
          </a:xfrm>
          <a:prstGeom prst="rect">
            <a:avLst/>
          </a:prstGeom>
        </p:spPr>
      </p:pic>
      <p:sp>
        <p:nvSpPr>
          <p:cNvPr id="2" name="Title 1"/>
          <p:cNvSpPr>
            <a:spLocks noGrp="1"/>
          </p:cNvSpPr>
          <p:nvPr>
            <p:ph type="title"/>
          </p:nvPr>
        </p:nvSpPr>
        <p:spPr>
          <a:xfrm>
            <a:off x="457200" y="33513"/>
            <a:ext cx="8229600" cy="1143000"/>
          </a:xfrm>
        </p:spPr>
        <p:txBody>
          <a:bodyPr>
            <a:normAutofit fontScale="90000"/>
          </a:bodyPr>
          <a:lstStyle/>
          <a:p>
            <a:r>
              <a:rPr lang="en-US" noProof="0" dirty="0" smtClean="0"/>
              <a:t>Where do OF limitations come from?</a:t>
            </a:r>
            <a:endParaRPr lang="en-US" noProof="0" dirty="0"/>
          </a:p>
        </p:txBody>
      </p:sp>
      <p:sp>
        <p:nvSpPr>
          <p:cNvPr id="3" name="Content Placeholder 2"/>
          <p:cNvSpPr>
            <a:spLocks noGrp="1"/>
          </p:cNvSpPr>
          <p:nvPr>
            <p:ph idx="1"/>
          </p:nvPr>
        </p:nvSpPr>
        <p:spPr>
          <a:xfrm>
            <a:off x="148251" y="1149793"/>
            <a:ext cx="6336293" cy="5206557"/>
          </a:xfrm>
        </p:spPr>
        <p:txBody>
          <a:bodyPr>
            <a:normAutofit fontScale="85000" lnSpcReduction="20000"/>
          </a:bodyPr>
          <a:lstStyle/>
          <a:p>
            <a:r>
              <a:rPr lang="en-US" noProof="0" smtClean="0"/>
              <a:t>OpenFlow has been designed having in mind current specialized HW architecture for switches</a:t>
            </a:r>
          </a:p>
          <a:p>
            <a:r>
              <a:rPr lang="en-US" noProof="0" smtClean="0"/>
              <a:t>Specialized HW is still fundamental in networking</a:t>
            </a:r>
          </a:p>
          <a:p>
            <a:pPr lvl="1"/>
            <a:r>
              <a:rPr lang="en-US" noProof="0" smtClean="0"/>
              <a:t>General purpose HW (CPU) and soft-switches are still 2 order of magnitude slower</a:t>
            </a:r>
          </a:p>
          <a:p>
            <a:pPr lvl="1"/>
            <a:r>
              <a:rPr lang="en-US" noProof="0" smtClean="0"/>
              <a:t>Architectures based network processors are also at least 1 order of magnitude slower</a:t>
            </a:r>
          </a:p>
          <a:p>
            <a:r>
              <a:rPr lang="en-US" noProof="0" smtClean="0"/>
              <a:t>The reference HW model for OF flow tables is TCAM (Ternary Content Addressable Memory)</a:t>
            </a:r>
            <a:endParaRPr lang="en-US" noProof="0"/>
          </a:p>
        </p:txBody>
      </p:sp>
      <p:sp>
        <p:nvSpPr>
          <p:cNvPr id="4" name="Footer Placeholder 3"/>
          <p:cNvSpPr>
            <a:spLocks noGrp="1"/>
          </p:cNvSpPr>
          <p:nvPr>
            <p:ph type="ftr" sz="quarter" idx="11"/>
          </p:nvPr>
        </p:nvSpPr>
        <p:spPr/>
        <p:txBody>
          <a:bodyPr/>
          <a:lstStyle/>
          <a:p>
            <a:r>
              <a:rPr lang="en-US" smtClean="0"/>
              <a:t>G. Bianchi &amp; A. Capone - SDN tutorial</a:t>
            </a:r>
            <a:endParaRPr lang="en-US"/>
          </a:p>
        </p:txBody>
      </p:sp>
      <p:sp>
        <p:nvSpPr>
          <p:cNvPr id="5" name="Slide Number Placeholder 4"/>
          <p:cNvSpPr>
            <a:spLocks noGrp="1"/>
          </p:cNvSpPr>
          <p:nvPr>
            <p:ph type="sldNum" sz="quarter" idx="12"/>
          </p:nvPr>
        </p:nvSpPr>
        <p:spPr/>
        <p:txBody>
          <a:bodyPr/>
          <a:lstStyle/>
          <a:p>
            <a:fld id="{F575C757-2202-604A-8DCC-632154A48C4A}" type="slidenum">
              <a:rPr lang="en-US" smtClean="0"/>
              <a:t>23</a:t>
            </a:fld>
            <a:endParaRPr lang="en-US"/>
          </a:p>
        </p:txBody>
      </p:sp>
      <p:sp>
        <p:nvSpPr>
          <p:cNvPr id="6" name="Rectangle 5"/>
          <p:cNvSpPr/>
          <p:nvPr/>
        </p:nvSpPr>
        <p:spPr>
          <a:xfrm>
            <a:off x="6831016" y="4448914"/>
            <a:ext cx="1459086" cy="128194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F</a:t>
            </a:r>
            <a:r>
              <a:rPr lang="en-US" dirty="0" smtClean="0"/>
              <a:t>low table</a:t>
            </a:r>
          </a:p>
          <a:p>
            <a:pPr algn="ctr"/>
            <a:r>
              <a:rPr lang="en-US" dirty="0" smtClean="0"/>
              <a:t>(TCAM)</a:t>
            </a:r>
            <a:endParaRPr lang="en-US" dirty="0"/>
          </a:p>
        </p:txBody>
      </p:sp>
      <p:cxnSp>
        <p:nvCxnSpPr>
          <p:cNvPr id="7" name="Straight Arrow Connector 6"/>
          <p:cNvCxnSpPr/>
          <p:nvPr/>
        </p:nvCxnSpPr>
        <p:spPr>
          <a:xfrm>
            <a:off x="5793678" y="5077251"/>
            <a:ext cx="1037338"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a:off x="8290102" y="5077251"/>
            <a:ext cx="853898"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a:stCxn id="6" idx="0"/>
          </p:cNvCxnSpPr>
          <p:nvPr/>
        </p:nvCxnSpPr>
        <p:spPr>
          <a:xfrm flipV="1">
            <a:off x="7560559" y="3726661"/>
            <a:ext cx="0" cy="72225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a:off x="7560559" y="5730860"/>
            <a:ext cx="0" cy="55009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7560559" y="3729372"/>
            <a:ext cx="1325015" cy="646331"/>
          </a:xfrm>
          <a:prstGeom prst="rect">
            <a:avLst/>
          </a:prstGeom>
          <a:noFill/>
        </p:spPr>
        <p:txBody>
          <a:bodyPr wrap="square" rtlCol="0">
            <a:spAutoFit/>
          </a:bodyPr>
          <a:lstStyle/>
          <a:p>
            <a:r>
              <a:rPr lang="en-US" dirty="0" smtClean="0"/>
              <a:t>Redirect to controller</a:t>
            </a:r>
            <a:endParaRPr lang="en-US" dirty="0"/>
          </a:p>
        </p:txBody>
      </p:sp>
      <p:sp>
        <p:nvSpPr>
          <p:cNvPr id="12" name="TextBox 11"/>
          <p:cNvSpPr txBox="1"/>
          <p:nvPr/>
        </p:nvSpPr>
        <p:spPr>
          <a:xfrm>
            <a:off x="5793678" y="4707919"/>
            <a:ext cx="1519044" cy="369332"/>
          </a:xfrm>
          <a:prstGeom prst="rect">
            <a:avLst/>
          </a:prstGeom>
          <a:noFill/>
        </p:spPr>
        <p:txBody>
          <a:bodyPr wrap="square" rtlCol="0">
            <a:spAutoFit/>
          </a:bodyPr>
          <a:lstStyle/>
          <a:p>
            <a:r>
              <a:rPr lang="en-US" dirty="0" smtClean="0"/>
              <a:t>Packet</a:t>
            </a:r>
            <a:endParaRPr lang="en-US" dirty="0"/>
          </a:p>
        </p:txBody>
      </p:sp>
      <p:sp>
        <p:nvSpPr>
          <p:cNvPr id="13" name="TextBox 12"/>
          <p:cNvSpPr txBox="1"/>
          <p:nvPr/>
        </p:nvSpPr>
        <p:spPr>
          <a:xfrm>
            <a:off x="8262203" y="4707919"/>
            <a:ext cx="1389063" cy="369332"/>
          </a:xfrm>
          <a:prstGeom prst="rect">
            <a:avLst/>
          </a:prstGeom>
          <a:noFill/>
        </p:spPr>
        <p:txBody>
          <a:bodyPr wrap="square" rtlCol="0">
            <a:spAutoFit/>
          </a:bodyPr>
          <a:lstStyle/>
          <a:p>
            <a:r>
              <a:rPr lang="en-US" dirty="0" smtClean="0"/>
              <a:t>Actions</a:t>
            </a:r>
            <a:endParaRPr lang="en-US" dirty="0"/>
          </a:p>
        </p:txBody>
      </p:sp>
      <p:sp>
        <p:nvSpPr>
          <p:cNvPr id="14" name="TextBox 13"/>
          <p:cNvSpPr txBox="1"/>
          <p:nvPr/>
        </p:nvSpPr>
        <p:spPr>
          <a:xfrm>
            <a:off x="7560559" y="5730860"/>
            <a:ext cx="983453" cy="369332"/>
          </a:xfrm>
          <a:prstGeom prst="rect">
            <a:avLst/>
          </a:prstGeom>
          <a:noFill/>
        </p:spPr>
        <p:txBody>
          <a:bodyPr wrap="square" rtlCol="0">
            <a:spAutoFit/>
          </a:bodyPr>
          <a:lstStyle/>
          <a:p>
            <a:r>
              <a:rPr lang="en-US" dirty="0" smtClean="0"/>
              <a:t>Drop</a:t>
            </a:r>
            <a:endParaRPr lang="en-US" dirty="0"/>
          </a:p>
        </p:txBody>
      </p:sp>
    </p:spTree>
    <p:extLst>
      <p:ext uri="{BB962C8B-B14F-4D97-AF65-F5344CB8AC3E}">
        <p14:creationId xmlns:p14="http://schemas.microsoft.com/office/powerpoint/2010/main" val="3913521790"/>
      </p:ext>
    </p:extLst>
  </p:cSld>
  <p:clrMapOvr>
    <a:masterClrMapping/>
  </p:clrMapOvr>
  <p:transition xmlns:p14="http://schemas.microsoft.com/office/powerpoint/2010/main" spd="slow">
    <p:pull/>
  </p:transition>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normAutofit fontScale="90000"/>
          </a:bodyPr>
          <a:lstStyle/>
          <a:p>
            <a:r>
              <a:rPr lang="en-US" noProof="0" dirty="0" smtClean="0"/>
              <a:t>Where do OF limitations come from?</a:t>
            </a:r>
            <a:endParaRPr lang="en-US" noProof="0" dirty="0"/>
          </a:p>
        </p:txBody>
      </p:sp>
      <p:sp>
        <p:nvSpPr>
          <p:cNvPr id="3" name="Content Placeholder 2"/>
          <p:cNvSpPr>
            <a:spLocks noGrp="1"/>
          </p:cNvSpPr>
          <p:nvPr>
            <p:ph idx="1"/>
          </p:nvPr>
        </p:nvSpPr>
        <p:spPr>
          <a:xfrm>
            <a:off x="457200" y="1149794"/>
            <a:ext cx="8229600" cy="3998533"/>
          </a:xfrm>
        </p:spPr>
        <p:txBody>
          <a:bodyPr>
            <a:normAutofit fontScale="77500" lnSpcReduction="20000"/>
          </a:bodyPr>
          <a:lstStyle/>
          <a:p>
            <a:r>
              <a:rPr lang="en-US" noProof="0" dirty="0" smtClean="0"/>
              <a:t>TCAMs however are typically expensive components that are used by manufacturers only when strictly necessary</a:t>
            </a:r>
          </a:p>
          <a:p>
            <a:r>
              <a:rPr lang="en-US" noProof="0" dirty="0" smtClean="0"/>
              <a:t>Less expensive memory components based on predefined search keys are often used for most of the common functions of a switch</a:t>
            </a:r>
          </a:p>
          <a:p>
            <a:r>
              <a:rPr lang="en-US" noProof="0" dirty="0" smtClean="0"/>
              <a:t>OF success depends on its “vendor neutral” approach where implementations issues are completely opaque (including reuse of standard modules for e.g. MAC and IP forwarding)</a:t>
            </a:r>
          </a:p>
          <a:p>
            <a:r>
              <a:rPr lang="en-US" noProof="0" dirty="0" smtClean="0"/>
              <a:t>Specialized ASICs are typically complex with a number of hard limitations on table types, sizes, and match depth </a:t>
            </a:r>
            <a:endParaRPr lang="en-US" noProof="0" dirty="0"/>
          </a:p>
        </p:txBody>
      </p:sp>
      <p:sp>
        <p:nvSpPr>
          <p:cNvPr id="4" name="Footer Placeholder 3"/>
          <p:cNvSpPr>
            <a:spLocks noGrp="1"/>
          </p:cNvSpPr>
          <p:nvPr>
            <p:ph type="ftr" sz="quarter" idx="11"/>
          </p:nvPr>
        </p:nvSpPr>
        <p:spPr/>
        <p:txBody>
          <a:bodyPr/>
          <a:lstStyle/>
          <a:p>
            <a:r>
              <a:rPr lang="en-US" smtClean="0"/>
              <a:t>G. Bianchi &amp; A. Capone - SDN tutorial</a:t>
            </a:r>
            <a:endParaRPr lang="en-US"/>
          </a:p>
        </p:txBody>
      </p:sp>
      <p:sp>
        <p:nvSpPr>
          <p:cNvPr id="5" name="Slide Number Placeholder 4"/>
          <p:cNvSpPr>
            <a:spLocks noGrp="1"/>
          </p:cNvSpPr>
          <p:nvPr>
            <p:ph type="sldNum" sz="quarter" idx="12"/>
          </p:nvPr>
        </p:nvSpPr>
        <p:spPr/>
        <p:txBody>
          <a:bodyPr/>
          <a:lstStyle/>
          <a:p>
            <a:fld id="{F575C757-2202-604A-8DCC-632154A48C4A}" type="slidenum">
              <a:rPr lang="en-US" smtClean="0"/>
              <a:t>24</a:t>
            </a:fld>
            <a:endParaRPr lang="en-US"/>
          </a:p>
        </p:txBody>
      </p:sp>
      <p:pic>
        <p:nvPicPr>
          <p:cNvPr id="16" name="Picture 15" descr="industrial-ethernet-switch-managed-10gbe-rack-mounted-61501-6201725.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55995" y="5108981"/>
            <a:ext cx="4852789" cy="1095438"/>
          </a:xfrm>
          <a:prstGeom prst="rect">
            <a:avLst/>
          </a:prstGeom>
        </p:spPr>
      </p:pic>
    </p:spTree>
    <p:extLst>
      <p:ext uri="{BB962C8B-B14F-4D97-AF65-F5344CB8AC3E}">
        <p14:creationId xmlns:p14="http://schemas.microsoft.com/office/powerpoint/2010/main" val="15763995"/>
      </p:ext>
    </p:extLst>
  </p:cSld>
  <p:clrMapOvr>
    <a:masterClrMapping/>
  </p:clrMapOvr>
  <p:transition xmlns:p14="http://schemas.microsoft.com/office/powerpoint/2010/main" spd="slow">
    <p:pull/>
  </p:transition>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57200" y="1873009"/>
            <a:ext cx="8107522" cy="2365780"/>
          </a:xfrm>
        </p:spPr>
        <p:txBody>
          <a:bodyPr>
            <a:normAutofit/>
          </a:bodyPr>
          <a:lstStyle/>
          <a:p>
            <a:pPr marL="531813" indent="-531813"/>
            <a:r>
              <a:rPr lang="en-US" b="1" i="1" noProof="0"/>
              <a:t>Switches cannot remain dumb: </a:t>
            </a:r>
            <a:r>
              <a:rPr lang="en-US" noProof="0"/>
              <a:t>Starting the process of data plane evolution</a:t>
            </a:r>
          </a:p>
        </p:txBody>
      </p:sp>
      <p:sp>
        <p:nvSpPr>
          <p:cNvPr id="3" name="Subtitle 2"/>
          <p:cNvSpPr>
            <a:spLocks noGrp="1"/>
          </p:cNvSpPr>
          <p:nvPr>
            <p:ph type="subTitle" idx="1"/>
          </p:nvPr>
        </p:nvSpPr>
        <p:spPr>
          <a:xfrm>
            <a:off x="2162635" y="5199810"/>
            <a:ext cx="6762527" cy="1018867"/>
          </a:xfrm>
        </p:spPr>
        <p:txBody>
          <a:bodyPr>
            <a:normAutofit/>
          </a:bodyPr>
          <a:lstStyle/>
          <a:p>
            <a:pPr algn="l"/>
            <a:r>
              <a:rPr lang="en-US" sz="2000" noProof="0"/>
              <a:t>One man alone can be pretty </a:t>
            </a:r>
            <a:r>
              <a:rPr lang="en-US" sz="2000" b="1" noProof="0"/>
              <a:t>dumb</a:t>
            </a:r>
            <a:r>
              <a:rPr lang="en-US" sz="2000" noProof="0"/>
              <a:t> sometimes, but for real bona fide stupidity, there ain't nothin' can beat </a:t>
            </a:r>
            <a:r>
              <a:rPr lang="en-US" sz="2000" b="1" noProof="0" smtClean="0"/>
              <a:t>teamwork</a:t>
            </a:r>
            <a:r>
              <a:rPr lang="en-US" sz="2000" noProof="0" smtClean="0"/>
              <a:t>. [Edward Abbey]</a:t>
            </a:r>
            <a:endParaRPr lang="en-US" sz="2000" noProof="0"/>
          </a:p>
        </p:txBody>
      </p:sp>
      <p:sp>
        <p:nvSpPr>
          <p:cNvPr id="4" name="Footer Placeholder 3"/>
          <p:cNvSpPr>
            <a:spLocks noGrp="1"/>
          </p:cNvSpPr>
          <p:nvPr>
            <p:ph type="ftr" sz="quarter" idx="11"/>
          </p:nvPr>
        </p:nvSpPr>
        <p:spPr/>
        <p:txBody>
          <a:bodyPr/>
          <a:lstStyle/>
          <a:p>
            <a:r>
              <a:rPr lang="en-US" smtClean="0"/>
              <a:t>G. Bianchi &amp; A. Capone - SDN tutorial</a:t>
            </a:r>
            <a:endParaRPr lang="en-US"/>
          </a:p>
        </p:txBody>
      </p:sp>
      <p:sp>
        <p:nvSpPr>
          <p:cNvPr id="5" name="Slide Number Placeholder 4"/>
          <p:cNvSpPr>
            <a:spLocks noGrp="1"/>
          </p:cNvSpPr>
          <p:nvPr>
            <p:ph type="sldNum" sz="quarter" idx="12"/>
          </p:nvPr>
        </p:nvSpPr>
        <p:spPr/>
        <p:txBody>
          <a:bodyPr/>
          <a:lstStyle/>
          <a:p>
            <a:fld id="{F575C757-2202-604A-8DCC-632154A48C4A}" type="slidenum">
              <a:rPr lang="en-US" smtClean="0"/>
              <a:t>25</a:t>
            </a:fld>
            <a:endParaRPr lang="en-US"/>
          </a:p>
        </p:txBody>
      </p:sp>
    </p:spTree>
    <p:extLst>
      <p:ext uri="{BB962C8B-B14F-4D97-AF65-F5344CB8AC3E}">
        <p14:creationId xmlns:p14="http://schemas.microsoft.com/office/powerpoint/2010/main" val="634249489"/>
      </p:ext>
    </p:extLst>
  </p:cSld>
  <p:clrMapOvr>
    <a:masterClrMapping/>
  </p:clrMapOvr>
  <p:transition xmlns:p14="http://schemas.microsoft.com/office/powerpoint/2010/main" spd="slow">
    <p:pull/>
  </p:transition>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5543" y="1268"/>
            <a:ext cx="8686800" cy="1143000"/>
          </a:xfrm>
        </p:spPr>
        <p:txBody>
          <a:bodyPr>
            <a:normAutofit fontScale="90000"/>
          </a:bodyPr>
          <a:lstStyle/>
          <a:p>
            <a:r>
              <a:rPr lang="en-US" noProof="0" smtClean="0"/>
              <a:t>Evolution of the AL in OpenFlow: OF 1.1</a:t>
            </a:r>
            <a:endParaRPr lang="en-US" noProof="0"/>
          </a:p>
        </p:txBody>
      </p:sp>
      <p:sp>
        <p:nvSpPr>
          <p:cNvPr id="9" name="Content Placeholder 8"/>
          <p:cNvSpPr>
            <a:spLocks noGrp="1"/>
          </p:cNvSpPr>
          <p:nvPr>
            <p:ph idx="1"/>
          </p:nvPr>
        </p:nvSpPr>
        <p:spPr>
          <a:xfrm>
            <a:off x="457200" y="1144269"/>
            <a:ext cx="8229600" cy="1242550"/>
          </a:xfrm>
        </p:spPr>
        <p:txBody>
          <a:bodyPr>
            <a:normAutofit fontScale="85000" lnSpcReduction="20000"/>
          </a:bodyPr>
          <a:lstStyle/>
          <a:p>
            <a:r>
              <a:rPr lang="en-US" noProof="0" smtClean="0"/>
              <a:t>Single tables are costly: all possible combinations of header values in a single long table</a:t>
            </a:r>
          </a:p>
          <a:p>
            <a:r>
              <a:rPr lang="en-US" noProof="0" smtClean="0"/>
              <a:t>Solution: </a:t>
            </a:r>
            <a:r>
              <a:rPr lang="en-US" b="1" noProof="0" smtClean="0"/>
              <a:t>Multiple Match Tables (MMT)</a:t>
            </a:r>
            <a:endParaRPr lang="en-US" noProof="0"/>
          </a:p>
          <a:p>
            <a:endParaRPr lang="en-US" noProof="0" smtClean="0"/>
          </a:p>
          <a:p>
            <a:endParaRPr lang="en-US" noProof="0"/>
          </a:p>
          <a:p>
            <a:pPr lvl="1"/>
            <a:endParaRPr lang="en-US" noProof="0" smtClean="0"/>
          </a:p>
          <a:p>
            <a:endParaRPr lang="en-US" noProof="0"/>
          </a:p>
        </p:txBody>
      </p:sp>
      <p:sp>
        <p:nvSpPr>
          <p:cNvPr id="3" name="Footer Placeholder 2"/>
          <p:cNvSpPr>
            <a:spLocks noGrp="1"/>
          </p:cNvSpPr>
          <p:nvPr>
            <p:ph type="ftr" sz="quarter" idx="11"/>
          </p:nvPr>
        </p:nvSpPr>
        <p:spPr/>
        <p:txBody>
          <a:bodyPr/>
          <a:lstStyle/>
          <a:p>
            <a:r>
              <a:rPr lang="en-US" smtClean="0"/>
              <a:t>G. Bianchi &amp; A. Capone - SDN tutorial</a:t>
            </a:r>
            <a:endParaRPr lang="en-US"/>
          </a:p>
        </p:txBody>
      </p:sp>
      <p:sp>
        <p:nvSpPr>
          <p:cNvPr id="4" name="Slide Number Placeholder 3"/>
          <p:cNvSpPr>
            <a:spLocks noGrp="1"/>
          </p:cNvSpPr>
          <p:nvPr>
            <p:ph type="sldNum" sz="quarter" idx="12"/>
          </p:nvPr>
        </p:nvSpPr>
        <p:spPr/>
        <p:txBody>
          <a:bodyPr/>
          <a:lstStyle/>
          <a:p>
            <a:fld id="{F575C757-2202-604A-8DCC-632154A48C4A}" type="slidenum">
              <a:rPr lang="en-US" smtClean="0"/>
              <a:t>26</a:t>
            </a:fld>
            <a:endParaRPr lang="en-US"/>
          </a:p>
        </p:txBody>
      </p:sp>
      <p:sp>
        <p:nvSpPr>
          <p:cNvPr id="7" name="Content Placeholder 8"/>
          <p:cNvSpPr txBox="1">
            <a:spLocks/>
          </p:cNvSpPr>
          <p:nvPr/>
        </p:nvSpPr>
        <p:spPr>
          <a:xfrm>
            <a:off x="509534" y="4893943"/>
            <a:ext cx="8229600" cy="1493110"/>
          </a:xfrm>
          <a:prstGeom prst="rect">
            <a:avLst/>
          </a:prstGeom>
        </p:spPr>
        <p:txBody>
          <a:bodyPr vert="horz" lIns="91440" tIns="45720" rIns="91440" bIns="45720" rtlCol="0">
            <a:normAutofit fontScale="775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smtClean="0"/>
              <a:t>New actions:</a:t>
            </a:r>
          </a:p>
          <a:p>
            <a:pPr lvl="1"/>
            <a:r>
              <a:rPr lang="en-US" b="1" dirty="0" smtClean="0"/>
              <a:t>Add metadata</a:t>
            </a:r>
            <a:r>
              <a:rPr lang="en-US" dirty="0" smtClean="0"/>
              <a:t>: parameters added and passed to next table</a:t>
            </a:r>
          </a:p>
          <a:p>
            <a:pPr lvl="1"/>
            <a:r>
              <a:rPr lang="en-US" b="1" dirty="0" err="1" smtClean="0"/>
              <a:t>Goto</a:t>
            </a:r>
            <a:r>
              <a:rPr lang="en-US" b="1" dirty="0" smtClean="0"/>
              <a:t> table</a:t>
            </a:r>
            <a:r>
              <a:rPr lang="en-US" dirty="0" smtClean="0"/>
              <a:t>: possibility to go to specific tables for further processing</a:t>
            </a:r>
          </a:p>
          <a:p>
            <a:endParaRPr lang="en-US" dirty="0" smtClean="0"/>
          </a:p>
          <a:p>
            <a:endParaRPr lang="en-US" dirty="0" smtClean="0"/>
          </a:p>
          <a:p>
            <a:endParaRPr lang="en-US" dirty="0" smtClean="0"/>
          </a:p>
          <a:p>
            <a:pPr lvl="1"/>
            <a:endParaRPr lang="en-US" dirty="0" smtClean="0"/>
          </a:p>
          <a:p>
            <a:endParaRPr lang="en-US" dirty="0"/>
          </a:p>
        </p:txBody>
      </p:sp>
      <p:pic>
        <p:nvPicPr>
          <p:cNvPr id="8" name="Content Placeholder 3"/>
          <p:cNvPicPr>
            <a:picLocks noChangeAspect="1"/>
          </p:cNvPicPr>
          <p:nvPr/>
        </p:nvPicPr>
        <p:blipFill>
          <a:blip r:embed="rId3"/>
          <a:srcRect t="439" b="439"/>
          <a:stretch>
            <a:fillRect/>
          </a:stretch>
        </p:blipFill>
        <p:spPr>
          <a:xfrm>
            <a:off x="457200" y="2386819"/>
            <a:ext cx="8281934" cy="2340477"/>
          </a:xfrm>
          <a:prstGeom prst="rect">
            <a:avLst/>
          </a:prstGeom>
        </p:spPr>
      </p:pic>
    </p:spTree>
    <p:extLst>
      <p:ext uri="{BB962C8B-B14F-4D97-AF65-F5344CB8AC3E}">
        <p14:creationId xmlns:p14="http://schemas.microsoft.com/office/powerpoint/2010/main" val="2484628341"/>
      </p:ext>
    </p:extLst>
  </p:cSld>
  <p:clrMapOvr>
    <a:masterClrMapping/>
  </p:clrMapOvr>
  <p:transition xmlns:p14="http://schemas.microsoft.com/office/powerpoint/2010/main" spd="slow">
    <p:pull/>
  </p:transition>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5543" y="1268"/>
            <a:ext cx="8686800" cy="1143000"/>
          </a:xfrm>
        </p:spPr>
        <p:txBody>
          <a:bodyPr>
            <a:normAutofit fontScale="90000"/>
          </a:bodyPr>
          <a:lstStyle/>
          <a:p>
            <a:r>
              <a:rPr lang="en-US" noProof="0" smtClean="0"/>
              <a:t>Evolution of the AL in OpenFlow: OF 1.1</a:t>
            </a:r>
            <a:endParaRPr lang="en-US" noProof="0"/>
          </a:p>
        </p:txBody>
      </p:sp>
      <p:sp>
        <p:nvSpPr>
          <p:cNvPr id="9" name="Content Placeholder 8"/>
          <p:cNvSpPr>
            <a:spLocks noGrp="1"/>
          </p:cNvSpPr>
          <p:nvPr>
            <p:ph idx="1"/>
          </p:nvPr>
        </p:nvSpPr>
        <p:spPr>
          <a:xfrm>
            <a:off x="457200" y="1318690"/>
            <a:ext cx="8229600" cy="4807473"/>
          </a:xfrm>
        </p:spPr>
        <p:txBody>
          <a:bodyPr>
            <a:normAutofit fontScale="77500" lnSpcReduction="20000"/>
          </a:bodyPr>
          <a:lstStyle/>
          <a:p>
            <a:r>
              <a:rPr lang="en-US" noProof="0" dirty="0" smtClean="0"/>
              <a:t>Packets of the same flow are applied the same actions unless the table entry is modified by the controller</a:t>
            </a:r>
          </a:p>
          <a:p>
            <a:r>
              <a:rPr lang="en-US" noProof="0" dirty="0" smtClean="0"/>
              <a:t>Not good for some common and important cases (e.g. multicast, multipath load balancing, failure reaction, etc.)</a:t>
            </a:r>
          </a:p>
          <a:p>
            <a:r>
              <a:rPr lang="en-US" noProof="0" dirty="0" smtClean="0"/>
              <a:t>Solution: </a:t>
            </a:r>
            <a:r>
              <a:rPr lang="en-US" b="1" noProof="0" dirty="0" smtClean="0"/>
              <a:t>Group tables</a:t>
            </a:r>
          </a:p>
          <a:p>
            <a:pPr lvl="1"/>
            <a:r>
              <a:rPr lang="en-US" noProof="0" dirty="0" err="1" smtClean="0"/>
              <a:t>Goto</a:t>
            </a:r>
            <a:r>
              <a:rPr lang="en-US" noProof="0" dirty="0" smtClean="0"/>
              <a:t> table “group table n”</a:t>
            </a:r>
          </a:p>
          <a:p>
            <a:pPr lvl="1"/>
            <a:r>
              <a:rPr lang="en-US" noProof="0" dirty="0" smtClean="0"/>
              <a:t>List of buckets of actions</a:t>
            </a:r>
          </a:p>
          <a:p>
            <a:pPr lvl="1"/>
            <a:r>
              <a:rPr lang="en-US" noProof="0" dirty="0" smtClean="0"/>
              <a:t>All or some of the buckets are executed depending on the type</a:t>
            </a:r>
          </a:p>
          <a:p>
            <a:r>
              <a:rPr lang="en-US" b="1" noProof="0" dirty="0" smtClean="0"/>
              <a:t>Types </a:t>
            </a:r>
            <a:r>
              <a:rPr lang="en-US" noProof="0" dirty="0" smtClean="0"/>
              <a:t>of Group tables</a:t>
            </a:r>
          </a:p>
          <a:p>
            <a:pPr lvl="1"/>
            <a:r>
              <a:rPr lang="en-US" noProof="0" dirty="0" smtClean="0"/>
              <a:t>All (multicast)</a:t>
            </a:r>
          </a:p>
          <a:p>
            <a:pPr lvl="1"/>
            <a:r>
              <a:rPr lang="en-US" noProof="0" dirty="0" smtClean="0"/>
              <a:t>Select (multipath)</a:t>
            </a:r>
          </a:p>
          <a:p>
            <a:pPr lvl="1"/>
            <a:r>
              <a:rPr lang="en-US" noProof="0" dirty="0" smtClean="0"/>
              <a:t>Fast-failover (protection switching)</a:t>
            </a:r>
          </a:p>
          <a:p>
            <a:endParaRPr lang="en-US" noProof="0" dirty="0"/>
          </a:p>
        </p:txBody>
      </p:sp>
      <p:sp>
        <p:nvSpPr>
          <p:cNvPr id="3" name="Footer Placeholder 2"/>
          <p:cNvSpPr>
            <a:spLocks noGrp="1"/>
          </p:cNvSpPr>
          <p:nvPr>
            <p:ph type="ftr" sz="quarter" idx="11"/>
          </p:nvPr>
        </p:nvSpPr>
        <p:spPr/>
        <p:txBody>
          <a:bodyPr/>
          <a:lstStyle/>
          <a:p>
            <a:r>
              <a:rPr lang="en-US" smtClean="0"/>
              <a:t>G. Bianchi &amp; A. Capone - SDN tutorial</a:t>
            </a:r>
            <a:endParaRPr lang="en-US"/>
          </a:p>
        </p:txBody>
      </p:sp>
      <p:sp>
        <p:nvSpPr>
          <p:cNvPr id="4" name="Slide Number Placeholder 3"/>
          <p:cNvSpPr>
            <a:spLocks noGrp="1"/>
          </p:cNvSpPr>
          <p:nvPr>
            <p:ph type="sldNum" sz="quarter" idx="12"/>
          </p:nvPr>
        </p:nvSpPr>
        <p:spPr/>
        <p:txBody>
          <a:bodyPr/>
          <a:lstStyle/>
          <a:p>
            <a:fld id="{F575C757-2202-604A-8DCC-632154A48C4A}" type="slidenum">
              <a:rPr lang="en-US" smtClean="0"/>
              <a:t>27</a:t>
            </a:fld>
            <a:endParaRPr lang="en-US"/>
          </a:p>
        </p:txBody>
      </p:sp>
    </p:spTree>
    <p:extLst>
      <p:ext uri="{BB962C8B-B14F-4D97-AF65-F5344CB8AC3E}">
        <p14:creationId xmlns:p14="http://schemas.microsoft.com/office/powerpoint/2010/main" val="3667104599"/>
      </p:ext>
    </p:extLst>
  </p:cSld>
  <p:clrMapOvr>
    <a:masterClrMapping/>
  </p:clrMapOvr>
  <p:transition xmlns:p14="http://schemas.microsoft.com/office/powerpoint/2010/main" spd="slow">
    <p:pull/>
  </p:transition>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5543" y="1268"/>
            <a:ext cx="8686800" cy="1143000"/>
          </a:xfrm>
        </p:spPr>
        <p:txBody>
          <a:bodyPr>
            <a:normAutofit fontScale="90000"/>
          </a:bodyPr>
          <a:lstStyle/>
          <a:p>
            <a:r>
              <a:rPr lang="en-US" noProof="0" smtClean="0"/>
              <a:t>Evolution of the AL in OpenFlow: OF 1.1</a:t>
            </a:r>
            <a:endParaRPr lang="en-US" noProof="0"/>
          </a:p>
        </p:txBody>
      </p:sp>
      <p:sp>
        <p:nvSpPr>
          <p:cNvPr id="9" name="Content Placeholder 8"/>
          <p:cNvSpPr>
            <a:spLocks noGrp="1"/>
          </p:cNvSpPr>
          <p:nvPr>
            <p:ph idx="1"/>
          </p:nvPr>
        </p:nvSpPr>
        <p:spPr>
          <a:xfrm>
            <a:off x="457200" y="1144268"/>
            <a:ext cx="8229600" cy="1133822"/>
          </a:xfrm>
        </p:spPr>
        <p:txBody>
          <a:bodyPr>
            <a:normAutofit fontScale="77500" lnSpcReduction="20000"/>
          </a:bodyPr>
          <a:lstStyle/>
          <a:p>
            <a:r>
              <a:rPr lang="en-US" b="1" noProof="0" smtClean="0"/>
              <a:t>Fast failover</a:t>
            </a:r>
          </a:p>
          <a:p>
            <a:r>
              <a:rPr lang="en-US" noProof="0"/>
              <a:t>Note that this is the first “stateful” behavior in the data plane introduced in OF !!</a:t>
            </a:r>
            <a:r>
              <a:rPr lang="en-US" noProof="0" smtClean="0"/>
              <a:t>!</a:t>
            </a:r>
          </a:p>
          <a:p>
            <a:endParaRPr lang="en-US" noProof="0"/>
          </a:p>
        </p:txBody>
      </p:sp>
      <p:sp>
        <p:nvSpPr>
          <p:cNvPr id="3" name="Footer Placeholder 2"/>
          <p:cNvSpPr>
            <a:spLocks noGrp="1"/>
          </p:cNvSpPr>
          <p:nvPr>
            <p:ph type="ftr" sz="quarter" idx="11"/>
          </p:nvPr>
        </p:nvSpPr>
        <p:spPr/>
        <p:txBody>
          <a:bodyPr/>
          <a:lstStyle/>
          <a:p>
            <a:r>
              <a:rPr lang="en-US" smtClean="0"/>
              <a:t>G. Bianchi &amp; A. Capone - SDN tutorial</a:t>
            </a:r>
            <a:endParaRPr lang="en-US"/>
          </a:p>
        </p:txBody>
      </p:sp>
      <p:sp>
        <p:nvSpPr>
          <p:cNvPr id="4" name="Slide Number Placeholder 3"/>
          <p:cNvSpPr>
            <a:spLocks noGrp="1"/>
          </p:cNvSpPr>
          <p:nvPr>
            <p:ph type="sldNum" sz="quarter" idx="12"/>
          </p:nvPr>
        </p:nvSpPr>
        <p:spPr/>
        <p:txBody>
          <a:bodyPr/>
          <a:lstStyle/>
          <a:p>
            <a:fld id="{F575C757-2202-604A-8DCC-632154A48C4A}" type="slidenum">
              <a:rPr lang="en-US" smtClean="0"/>
              <a:t>28</a:t>
            </a:fld>
            <a:endParaRPr lang="en-US"/>
          </a:p>
        </p:txBody>
      </p:sp>
      <p:sp>
        <p:nvSpPr>
          <p:cNvPr id="5" name="Rectangle 4"/>
          <p:cNvSpPr/>
          <p:nvPr/>
        </p:nvSpPr>
        <p:spPr>
          <a:xfrm>
            <a:off x="3916566" y="2379327"/>
            <a:ext cx="1521720" cy="525538"/>
          </a:xfrm>
          <a:prstGeom prst="rect">
            <a:avLst/>
          </a:prstGeom>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Port A</a:t>
            </a:r>
            <a:endParaRPr lang="en-US" dirty="0">
              <a:solidFill>
                <a:schemeClr val="tx1"/>
              </a:solidFill>
            </a:endParaRPr>
          </a:p>
        </p:txBody>
      </p:sp>
      <p:sp>
        <p:nvSpPr>
          <p:cNvPr id="6" name="Oval 5"/>
          <p:cNvSpPr/>
          <p:nvPr/>
        </p:nvSpPr>
        <p:spPr>
          <a:xfrm>
            <a:off x="4201205" y="2806329"/>
            <a:ext cx="1313715" cy="306564"/>
          </a:xfrm>
          <a:prstGeom prst="ellipse">
            <a:avLst/>
          </a:prstGeom>
          <a:ln>
            <a:solidFill>
              <a:schemeClr val="tx1"/>
            </a:solidFill>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00" dirty="0" smtClean="0">
                <a:solidFill>
                  <a:schemeClr val="tx1"/>
                </a:solidFill>
              </a:rPr>
              <a:t>Status monitoring</a:t>
            </a:r>
            <a:endParaRPr lang="en-US" sz="1000" dirty="0">
              <a:solidFill>
                <a:schemeClr val="tx1"/>
              </a:solidFill>
            </a:endParaRPr>
          </a:p>
        </p:txBody>
      </p:sp>
      <p:sp>
        <p:nvSpPr>
          <p:cNvPr id="8" name="Rectangle 7"/>
          <p:cNvSpPr/>
          <p:nvPr/>
        </p:nvSpPr>
        <p:spPr>
          <a:xfrm>
            <a:off x="3949408" y="3275358"/>
            <a:ext cx="1521720" cy="525538"/>
          </a:xfrm>
          <a:prstGeom prst="rect">
            <a:avLst/>
          </a:prstGeom>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Port B</a:t>
            </a:r>
            <a:endParaRPr lang="en-US" dirty="0">
              <a:solidFill>
                <a:schemeClr val="tx1"/>
              </a:solidFill>
            </a:endParaRPr>
          </a:p>
        </p:txBody>
      </p:sp>
      <p:sp>
        <p:nvSpPr>
          <p:cNvPr id="10" name="Oval 9"/>
          <p:cNvSpPr/>
          <p:nvPr/>
        </p:nvSpPr>
        <p:spPr>
          <a:xfrm>
            <a:off x="4234047" y="3702360"/>
            <a:ext cx="1313715" cy="306564"/>
          </a:xfrm>
          <a:prstGeom prst="ellipse">
            <a:avLst/>
          </a:prstGeom>
          <a:ln>
            <a:solidFill>
              <a:schemeClr val="tx1"/>
            </a:solidFill>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00" dirty="0" smtClean="0">
                <a:solidFill>
                  <a:schemeClr val="tx1"/>
                </a:solidFill>
              </a:rPr>
              <a:t>Status monitoring</a:t>
            </a:r>
            <a:endParaRPr lang="en-US" sz="1000" dirty="0">
              <a:solidFill>
                <a:schemeClr val="tx1"/>
              </a:solidFill>
            </a:endParaRPr>
          </a:p>
        </p:txBody>
      </p:sp>
      <p:sp>
        <p:nvSpPr>
          <p:cNvPr id="11" name="Rectangle 10"/>
          <p:cNvSpPr/>
          <p:nvPr/>
        </p:nvSpPr>
        <p:spPr>
          <a:xfrm>
            <a:off x="3949407" y="4117528"/>
            <a:ext cx="1521720" cy="525538"/>
          </a:xfrm>
          <a:prstGeom prst="rect">
            <a:avLst/>
          </a:prstGeom>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Port C</a:t>
            </a:r>
            <a:endParaRPr lang="en-US" dirty="0">
              <a:solidFill>
                <a:schemeClr val="tx1"/>
              </a:solidFill>
            </a:endParaRPr>
          </a:p>
        </p:txBody>
      </p:sp>
      <p:sp>
        <p:nvSpPr>
          <p:cNvPr id="12" name="Oval 11"/>
          <p:cNvSpPr/>
          <p:nvPr/>
        </p:nvSpPr>
        <p:spPr>
          <a:xfrm>
            <a:off x="4234046" y="4544530"/>
            <a:ext cx="1313715" cy="306564"/>
          </a:xfrm>
          <a:prstGeom prst="ellipse">
            <a:avLst/>
          </a:prstGeom>
          <a:ln>
            <a:solidFill>
              <a:schemeClr val="tx1"/>
            </a:solidFill>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00" dirty="0" smtClean="0">
                <a:solidFill>
                  <a:schemeClr val="tx1"/>
                </a:solidFill>
              </a:rPr>
              <a:t>Status monitoring</a:t>
            </a:r>
            <a:endParaRPr lang="en-US" sz="1000" dirty="0">
              <a:solidFill>
                <a:schemeClr val="tx1"/>
              </a:solidFill>
            </a:endParaRPr>
          </a:p>
        </p:txBody>
      </p:sp>
      <p:sp>
        <p:nvSpPr>
          <p:cNvPr id="13" name="Rectangle 12"/>
          <p:cNvSpPr/>
          <p:nvPr/>
        </p:nvSpPr>
        <p:spPr>
          <a:xfrm>
            <a:off x="3949407" y="4989899"/>
            <a:ext cx="1521720" cy="525538"/>
          </a:xfrm>
          <a:prstGeom prst="rect">
            <a:avLst/>
          </a:prstGeom>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Port D</a:t>
            </a:r>
            <a:endParaRPr lang="en-US" dirty="0">
              <a:solidFill>
                <a:schemeClr val="tx1"/>
              </a:solidFill>
            </a:endParaRPr>
          </a:p>
        </p:txBody>
      </p:sp>
      <p:sp>
        <p:nvSpPr>
          <p:cNvPr id="14" name="Oval 13"/>
          <p:cNvSpPr/>
          <p:nvPr/>
        </p:nvSpPr>
        <p:spPr>
          <a:xfrm>
            <a:off x="4234046" y="5416901"/>
            <a:ext cx="1313715" cy="306564"/>
          </a:xfrm>
          <a:prstGeom prst="ellipse">
            <a:avLst/>
          </a:prstGeom>
          <a:ln>
            <a:solidFill>
              <a:schemeClr val="tx1"/>
            </a:solidFill>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00" dirty="0" smtClean="0">
                <a:solidFill>
                  <a:schemeClr val="tx1"/>
                </a:solidFill>
              </a:rPr>
              <a:t>Status monitoring</a:t>
            </a:r>
            <a:endParaRPr lang="en-US" sz="1000" dirty="0">
              <a:solidFill>
                <a:schemeClr val="tx1"/>
              </a:solidFill>
            </a:endParaRPr>
          </a:p>
        </p:txBody>
      </p:sp>
      <p:sp>
        <p:nvSpPr>
          <p:cNvPr id="7" name="Rectangle 6"/>
          <p:cNvSpPr/>
          <p:nvPr/>
        </p:nvSpPr>
        <p:spPr>
          <a:xfrm>
            <a:off x="1178794" y="2598302"/>
            <a:ext cx="1521720" cy="2529153"/>
          </a:xfrm>
          <a:prstGeom prst="rect">
            <a:avLst/>
          </a:prstGeom>
          <a:ln>
            <a:solidFill>
              <a:schemeClr val="tx1"/>
            </a:solidFill>
          </a:ln>
        </p:spPr>
        <p:style>
          <a:lnRef idx="1">
            <a:schemeClr val="accent1"/>
          </a:lnRef>
          <a:fillRef idx="3">
            <a:schemeClr val="accent1"/>
          </a:fillRef>
          <a:effectRef idx="2">
            <a:schemeClr val="accent1"/>
          </a:effectRef>
          <a:fontRef idx="minor">
            <a:schemeClr val="lt1"/>
          </a:fontRef>
        </p:style>
        <p:txBody>
          <a:bodyPr rtlCol="0" anchor="t"/>
          <a:lstStyle/>
          <a:p>
            <a:r>
              <a:rPr lang="en-US" sz="1200" dirty="0" smtClean="0">
                <a:solidFill>
                  <a:schemeClr val="tx1"/>
                </a:solidFill>
              </a:rPr>
              <a:t>Group table </a:t>
            </a:r>
          </a:p>
          <a:p>
            <a:r>
              <a:rPr lang="en-US" sz="1200" dirty="0" smtClean="0">
                <a:solidFill>
                  <a:schemeClr val="tx1"/>
                </a:solidFill>
              </a:rPr>
              <a:t>fast failover</a:t>
            </a:r>
            <a:endParaRPr lang="en-US" sz="1200" dirty="0">
              <a:solidFill>
                <a:schemeClr val="tx1"/>
              </a:solidFill>
            </a:endParaRPr>
          </a:p>
        </p:txBody>
      </p:sp>
      <p:sp>
        <p:nvSpPr>
          <p:cNvPr id="15" name="Rectangle 14"/>
          <p:cNvSpPr/>
          <p:nvPr/>
        </p:nvSpPr>
        <p:spPr>
          <a:xfrm>
            <a:off x="1342141" y="3036252"/>
            <a:ext cx="1237949" cy="437948"/>
          </a:xfrm>
          <a:prstGeom prst="rect">
            <a:avLst/>
          </a:prstGeom>
          <a:solidFill>
            <a:schemeClr val="accent4">
              <a:lumMod val="40000"/>
              <a:lumOff val="6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t"/>
          <a:lstStyle/>
          <a:p>
            <a:r>
              <a:rPr lang="en-US" sz="1200" dirty="0" smtClean="0">
                <a:solidFill>
                  <a:schemeClr val="tx1"/>
                </a:solidFill>
              </a:rPr>
              <a:t>Action bucket 1:</a:t>
            </a:r>
          </a:p>
          <a:p>
            <a:r>
              <a:rPr lang="en-US" sz="1200" dirty="0" smtClean="0">
                <a:solidFill>
                  <a:schemeClr val="tx1"/>
                </a:solidFill>
              </a:rPr>
              <a:t>FWD Port A, …</a:t>
            </a:r>
            <a:endParaRPr lang="en-US" sz="1200" dirty="0">
              <a:solidFill>
                <a:schemeClr val="tx1"/>
              </a:solidFill>
            </a:endParaRPr>
          </a:p>
        </p:txBody>
      </p:sp>
      <p:sp>
        <p:nvSpPr>
          <p:cNvPr id="16" name="Rectangle 15"/>
          <p:cNvSpPr/>
          <p:nvPr/>
        </p:nvSpPr>
        <p:spPr>
          <a:xfrm>
            <a:off x="1342141" y="3539020"/>
            <a:ext cx="1237949" cy="437948"/>
          </a:xfrm>
          <a:prstGeom prst="rect">
            <a:avLst/>
          </a:prstGeom>
          <a:solidFill>
            <a:schemeClr val="accent4">
              <a:lumMod val="40000"/>
              <a:lumOff val="6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t"/>
          <a:lstStyle/>
          <a:p>
            <a:r>
              <a:rPr lang="en-US" sz="1200" dirty="0" smtClean="0">
                <a:solidFill>
                  <a:schemeClr val="tx1"/>
                </a:solidFill>
              </a:rPr>
              <a:t>Action bucket 2:</a:t>
            </a:r>
          </a:p>
          <a:p>
            <a:r>
              <a:rPr lang="en-US" sz="1200" dirty="0" smtClean="0">
                <a:solidFill>
                  <a:schemeClr val="tx1"/>
                </a:solidFill>
              </a:rPr>
              <a:t>FWD Port B, …</a:t>
            </a:r>
            <a:endParaRPr lang="en-US" sz="1200" dirty="0">
              <a:solidFill>
                <a:schemeClr val="tx1"/>
              </a:solidFill>
            </a:endParaRPr>
          </a:p>
        </p:txBody>
      </p:sp>
      <p:sp>
        <p:nvSpPr>
          <p:cNvPr id="17" name="Rectangle 16"/>
          <p:cNvSpPr/>
          <p:nvPr/>
        </p:nvSpPr>
        <p:spPr>
          <a:xfrm>
            <a:off x="1342141" y="4052711"/>
            <a:ext cx="1237949" cy="437948"/>
          </a:xfrm>
          <a:prstGeom prst="rect">
            <a:avLst/>
          </a:prstGeom>
          <a:solidFill>
            <a:schemeClr val="accent4">
              <a:lumMod val="40000"/>
              <a:lumOff val="6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t"/>
          <a:lstStyle/>
          <a:p>
            <a:r>
              <a:rPr lang="en-US" sz="1200" dirty="0" smtClean="0">
                <a:solidFill>
                  <a:schemeClr val="tx1"/>
                </a:solidFill>
              </a:rPr>
              <a:t>Action bucket 3:</a:t>
            </a:r>
          </a:p>
          <a:p>
            <a:r>
              <a:rPr lang="en-US" sz="1200" dirty="0" smtClean="0">
                <a:solidFill>
                  <a:schemeClr val="tx1"/>
                </a:solidFill>
              </a:rPr>
              <a:t>FWD Port C, …</a:t>
            </a:r>
            <a:endParaRPr lang="en-US" sz="1200" dirty="0">
              <a:solidFill>
                <a:schemeClr val="tx1"/>
              </a:solidFill>
            </a:endParaRPr>
          </a:p>
        </p:txBody>
      </p:sp>
      <p:sp>
        <p:nvSpPr>
          <p:cNvPr id="18" name="Rectangle 17"/>
          <p:cNvSpPr/>
          <p:nvPr/>
        </p:nvSpPr>
        <p:spPr>
          <a:xfrm>
            <a:off x="1342141" y="4555479"/>
            <a:ext cx="1237949" cy="437948"/>
          </a:xfrm>
          <a:prstGeom prst="rect">
            <a:avLst/>
          </a:prstGeom>
          <a:solidFill>
            <a:schemeClr val="accent4">
              <a:lumMod val="40000"/>
              <a:lumOff val="6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t"/>
          <a:lstStyle/>
          <a:p>
            <a:r>
              <a:rPr lang="en-US" sz="1200" dirty="0" smtClean="0">
                <a:solidFill>
                  <a:schemeClr val="tx1"/>
                </a:solidFill>
              </a:rPr>
              <a:t>Action bucket 4:</a:t>
            </a:r>
          </a:p>
          <a:p>
            <a:r>
              <a:rPr lang="en-US" sz="1200" dirty="0" smtClean="0">
                <a:solidFill>
                  <a:schemeClr val="tx1"/>
                </a:solidFill>
              </a:rPr>
              <a:t>FWD Port D, …</a:t>
            </a:r>
            <a:endParaRPr lang="en-US" sz="1200" dirty="0">
              <a:solidFill>
                <a:schemeClr val="tx1"/>
              </a:solidFill>
            </a:endParaRPr>
          </a:p>
        </p:txBody>
      </p:sp>
      <p:cxnSp>
        <p:nvCxnSpPr>
          <p:cNvPr id="20" name="Straight Arrow Connector 19"/>
          <p:cNvCxnSpPr>
            <a:endCxn id="7" idx="1"/>
          </p:cNvCxnSpPr>
          <p:nvPr/>
        </p:nvCxnSpPr>
        <p:spPr>
          <a:xfrm>
            <a:off x="483242" y="3862879"/>
            <a:ext cx="695552"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a:stCxn id="15" idx="3"/>
            <a:endCxn id="5" idx="1"/>
          </p:cNvCxnSpPr>
          <p:nvPr/>
        </p:nvCxnSpPr>
        <p:spPr>
          <a:xfrm flipV="1">
            <a:off x="2580090" y="2642096"/>
            <a:ext cx="1336476" cy="61313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a:stCxn id="16" idx="3"/>
            <a:endCxn id="8" idx="1"/>
          </p:cNvCxnSpPr>
          <p:nvPr/>
        </p:nvCxnSpPr>
        <p:spPr>
          <a:xfrm flipV="1">
            <a:off x="2580090" y="3538127"/>
            <a:ext cx="1369318" cy="21986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a:stCxn id="17" idx="3"/>
            <a:endCxn id="11" idx="1"/>
          </p:cNvCxnSpPr>
          <p:nvPr/>
        </p:nvCxnSpPr>
        <p:spPr>
          <a:xfrm>
            <a:off x="2580090" y="4271685"/>
            <a:ext cx="1369317" cy="10861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a:endCxn id="13" idx="1"/>
          </p:cNvCxnSpPr>
          <p:nvPr/>
        </p:nvCxnSpPr>
        <p:spPr>
          <a:xfrm>
            <a:off x="2580090" y="4807299"/>
            <a:ext cx="1369317" cy="44536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p:nvCxnSpPr>
        <p:spPr>
          <a:xfrm>
            <a:off x="3588138" y="2948661"/>
            <a:ext cx="0" cy="2610572"/>
          </a:xfrm>
          <a:prstGeom prst="line">
            <a:avLst/>
          </a:prstGeom>
          <a:ln>
            <a:solidFill>
              <a:schemeClr val="accent2"/>
            </a:solidFill>
            <a:prstDash val="dash"/>
          </a:ln>
        </p:spPr>
        <p:style>
          <a:lnRef idx="2">
            <a:schemeClr val="accent1"/>
          </a:lnRef>
          <a:fillRef idx="0">
            <a:schemeClr val="accent1"/>
          </a:fillRef>
          <a:effectRef idx="1">
            <a:schemeClr val="accent1"/>
          </a:effectRef>
          <a:fontRef idx="minor">
            <a:schemeClr val="tx1"/>
          </a:fontRef>
        </p:style>
      </p:cxnSp>
      <p:cxnSp>
        <p:nvCxnSpPr>
          <p:cNvPr id="39" name="Straight Connector 38"/>
          <p:cNvCxnSpPr>
            <a:stCxn id="6" idx="2"/>
          </p:cNvCxnSpPr>
          <p:nvPr/>
        </p:nvCxnSpPr>
        <p:spPr>
          <a:xfrm flipH="1" flipV="1">
            <a:off x="3588138" y="2948661"/>
            <a:ext cx="613067" cy="10950"/>
          </a:xfrm>
          <a:prstGeom prst="line">
            <a:avLst/>
          </a:prstGeom>
          <a:ln>
            <a:solidFill>
              <a:schemeClr val="accent2"/>
            </a:solidFill>
            <a:prstDash val="dash"/>
          </a:ln>
        </p:spPr>
        <p:style>
          <a:lnRef idx="2">
            <a:schemeClr val="accent1"/>
          </a:lnRef>
          <a:fillRef idx="0">
            <a:schemeClr val="accent1"/>
          </a:fillRef>
          <a:effectRef idx="1">
            <a:schemeClr val="accent1"/>
          </a:effectRef>
          <a:fontRef idx="minor">
            <a:schemeClr val="tx1"/>
          </a:fontRef>
        </p:style>
      </p:cxnSp>
      <p:cxnSp>
        <p:nvCxnSpPr>
          <p:cNvPr id="42" name="Straight Connector 41"/>
          <p:cNvCxnSpPr>
            <a:stCxn id="10" idx="2"/>
          </p:cNvCxnSpPr>
          <p:nvPr/>
        </p:nvCxnSpPr>
        <p:spPr>
          <a:xfrm flipH="1" flipV="1">
            <a:off x="3588138" y="3844692"/>
            <a:ext cx="645909" cy="10950"/>
          </a:xfrm>
          <a:prstGeom prst="line">
            <a:avLst/>
          </a:prstGeom>
          <a:ln>
            <a:solidFill>
              <a:schemeClr val="accent2"/>
            </a:solidFill>
            <a:prstDash val="dash"/>
          </a:ln>
        </p:spPr>
        <p:style>
          <a:lnRef idx="2">
            <a:schemeClr val="accent1"/>
          </a:lnRef>
          <a:fillRef idx="0">
            <a:schemeClr val="accent1"/>
          </a:fillRef>
          <a:effectRef idx="1">
            <a:schemeClr val="accent1"/>
          </a:effectRef>
          <a:fontRef idx="minor">
            <a:schemeClr val="tx1"/>
          </a:fontRef>
        </p:style>
      </p:cxnSp>
      <p:cxnSp>
        <p:nvCxnSpPr>
          <p:cNvPr id="45" name="Straight Connector 44"/>
          <p:cNvCxnSpPr>
            <a:stCxn id="12" idx="2"/>
          </p:cNvCxnSpPr>
          <p:nvPr/>
        </p:nvCxnSpPr>
        <p:spPr>
          <a:xfrm flipH="1">
            <a:off x="3588138" y="4697812"/>
            <a:ext cx="645908" cy="0"/>
          </a:xfrm>
          <a:prstGeom prst="line">
            <a:avLst/>
          </a:prstGeom>
          <a:ln>
            <a:solidFill>
              <a:schemeClr val="accent2"/>
            </a:solidFill>
            <a:prstDash val="dash"/>
          </a:ln>
        </p:spPr>
        <p:style>
          <a:lnRef idx="2">
            <a:schemeClr val="accent1"/>
          </a:lnRef>
          <a:fillRef idx="0">
            <a:schemeClr val="accent1"/>
          </a:fillRef>
          <a:effectRef idx="1">
            <a:schemeClr val="accent1"/>
          </a:effectRef>
          <a:fontRef idx="minor">
            <a:schemeClr val="tx1"/>
          </a:fontRef>
        </p:style>
      </p:cxnSp>
      <p:cxnSp>
        <p:nvCxnSpPr>
          <p:cNvPr id="48" name="Straight Connector 47"/>
          <p:cNvCxnSpPr>
            <a:stCxn id="14" idx="2"/>
          </p:cNvCxnSpPr>
          <p:nvPr/>
        </p:nvCxnSpPr>
        <p:spPr>
          <a:xfrm flipH="1" flipV="1">
            <a:off x="3588138" y="5559233"/>
            <a:ext cx="645908" cy="10950"/>
          </a:xfrm>
          <a:prstGeom prst="line">
            <a:avLst/>
          </a:prstGeom>
          <a:ln>
            <a:solidFill>
              <a:schemeClr val="accent2"/>
            </a:solidFill>
            <a:prstDash val="dash"/>
          </a:ln>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a:xfrm flipH="1" flipV="1">
            <a:off x="2700514" y="4096507"/>
            <a:ext cx="887625" cy="1"/>
          </a:xfrm>
          <a:prstGeom prst="line">
            <a:avLst/>
          </a:prstGeom>
          <a:ln>
            <a:solidFill>
              <a:schemeClr val="accent2"/>
            </a:solidFill>
            <a:prstDash val="dash"/>
            <a:headEnd type="none"/>
            <a:tailEnd type="arrow"/>
          </a:ln>
        </p:spPr>
        <p:style>
          <a:lnRef idx="2">
            <a:schemeClr val="accent1"/>
          </a:lnRef>
          <a:fillRef idx="0">
            <a:schemeClr val="accent1"/>
          </a:fillRef>
          <a:effectRef idx="1">
            <a:schemeClr val="accent1"/>
          </a:effectRef>
          <a:fontRef idx="minor">
            <a:schemeClr val="tx1"/>
          </a:fontRef>
        </p:style>
      </p:cxnSp>
      <p:pic>
        <p:nvPicPr>
          <p:cNvPr id="55" name="Picture 54" descr="cisco-switch-down-red-hi.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23890" y="4363901"/>
            <a:ext cx="525884" cy="268201"/>
          </a:xfrm>
          <a:prstGeom prst="rect">
            <a:avLst/>
          </a:prstGeom>
        </p:spPr>
      </p:pic>
      <p:pic>
        <p:nvPicPr>
          <p:cNvPr id="56" name="Picture 55" descr="switch-hi.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12716" y="3575011"/>
            <a:ext cx="525314" cy="267910"/>
          </a:xfrm>
          <a:prstGeom prst="rect">
            <a:avLst/>
          </a:prstGeom>
        </p:spPr>
      </p:pic>
      <p:pic>
        <p:nvPicPr>
          <p:cNvPr id="57" name="Picture 56" descr="switch-hi.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20502" y="3575011"/>
            <a:ext cx="525314" cy="267910"/>
          </a:xfrm>
          <a:prstGeom prst="rect">
            <a:avLst/>
          </a:prstGeom>
        </p:spPr>
      </p:pic>
      <p:pic>
        <p:nvPicPr>
          <p:cNvPr id="58" name="Picture 57" descr="switch-hi.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92549" y="4372496"/>
            <a:ext cx="525314" cy="267910"/>
          </a:xfrm>
          <a:prstGeom prst="rect">
            <a:avLst/>
          </a:prstGeom>
        </p:spPr>
      </p:pic>
      <p:pic>
        <p:nvPicPr>
          <p:cNvPr id="59" name="Picture 58" descr="switch-hi.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75373" y="4383446"/>
            <a:ext cx="525314" cy="267910"/>
          </a:xfrm>
          <a:prstGeom prst="rect">
            <a:avLst/>
          </a:prstGeom>
        </p:spPr>
      </p:pic>
      <p:cxnSp>
        <p:nvCxnSpPr>
          <p:cNvPr id="61" name="Straight Connector 60"/>
          <p:cNvCxnSpPr>
            <a:stCxn id="55" idx="0"/>
            <a:endCxn id="56" idx="1"/>
          </p:cNvCxnSpPr>
          <p:nvPr/>
        </p:nvCxnSpPr>
        <p:spPr>
          <a:xfrm flipV="1">
            <a:off x="6386832" y="3708966"/>
            <a:ext cx="525884" cy="654935"/>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2" name="Straight Connector 61"/>
          <p:cNvCxnSpPr>
            <a:stCxn id="56" idx="3"/>
            <a:endCxn id="57" idx="1"/>
          </p:cNvCxnSpPr>
          <p:nvPr/>
        </p:nvCxnSpPr>
        <p:spPr>
          <a:xfrm>
            <a:off x="7438030" y="3708966"/>
            <a:ext cx="382472"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p:cNvCxnSpPr>
            <a:stCxn id="55" idx="3"/>
            <a:endCxn id="59" idx="1"/>
          </p:cNvCxnSpPr>
          <p:nvPr/>
        </p:nvCxnSpPr>
        <p:spPr>
          <a:xfrm>
            <a:off x="6649774" y="4498002"/>
            <a:ext cx="525599" cy="19399"/>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9" name="Straight Connector 68"/>
          <p:cNvCxnSpPr>
            <a:stCxn id="59" idx="3"/>
            <a:endCxn id="58" idx="1"/>
          </p:cNvCxnSpPr>
          <p:nvPr/>
        </p:nvCxnSpPr>
        <p:spPr>
          <a:xfrm flipV="1">
            <a:off x="7700687" y="4506451"/>
            <a:ext cx="491862" cy="1095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2" name="Straight Connector 71"/>
          <p:cNvCxnSpPr>
            <a:stCxn id="58" idx="0"/>
            <a:endCxn id="57" idx="3"/>
          </p:cNvCxnSpPr>
          <p:nvPr/>
        </p:nvCxnSpPr>
        <p:spPr>
          <a:xfrm flipH="1" flipV="1">
            <a:off x="8345816" y="3708966"/>
            <a:ext cx="109390" cy="66353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78" name="Multiply 77"/>
          <p:cNvSpPr/>
          <p:nvPr/>
        </p:nvSpPr>
        <p:spPr>
          <a:xfrm rot="1675048">
            <a:off x="6386832" y="3710919"/>
            <a:ext cx="525314" cy="596010"/>
          </a:xfrm>
          <a:prstGeom prst="mathMultiply">
            <a:avLst>
              <a:gd name="adj1" fmla="val 4762"/>
            </a:avLst>
          </a:prstGeom>
          <a:solidFill>
            <a:schemeClr val="accent2"/>
          </a:solidFill>
          <a:ln>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9" name="Picture 78" descr="switch-hi.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59449" y="5052205"/>
            <a:ext cx="525314" cy="267910"/>
          </a:xfrm>
          <a:prstGeom prst="rect">
            <a:avLst/>
          </a:prstGeom>
        </p:spPr>
      </p:pic>
      <p:pic>
        <p:nvPicPr>
          <p:cNvPr id="80" name="Picture 79" descr="switch-hi.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67235" y="5052205"/>
            <a:ext cx="525314" cy="267910"/>
          </a:xfrm>
          <a:prstGeom prst="rect">
            <a:avLst/>
          </a:prstGeom>
        </p:spPr>
      </p:pic>
      <p:cxnSp>
        <p:nvCxnSpPr>
          <p:cNvPr id="81" name="Straight Connector 80"/>
          <p:cNvCxnSpPr>
            <a:stCxn id="79" idx="3"/>
            <a:endCxn id="80" idx="1"/>
          </p:cNvCxnSpPr>
          <p:nvPr/>
        </p:nvCxnSpPr>
        <p:spPr>
          <a:xfrm>
            <a:off x="7284763" y="5186160"/>
            <a:ext cx="382472"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pic>
        <p:nvPicPr>
          <p:cNvPr id="82" name="Picture 81" descr="switch-hi.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59449" y="5650613"/>
            <a:ext cx="525314" cy="267910"/>
          </a:xfrm>
          <a:prstGeom prst="rect">
            <a:avLst/>
          </a:prstGeom>
        </p:spPr>
      </p:pic>
      <p:pic>
        <p:nvPicPr>
          <p:cNvPr id="83" name="Picture 82" descr="switch-hi.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67235" y="5650613"/>
            <a:ext cx="525314" cy="267910"/>
          </a:xfrm>
          <a:prstGeom prst="rect">
            <a:avLst/>
          </a:prstGeom>
        </p:spPr>
      </p:pic>
      <p:cxnSp>
        <p:nvCxnSpPr>
          <p:cNvPr id="84" name="Straight Connector 83"/>
          <p:cNvCxnSpPr>
            <a:stCxn id="82" idx="3"/>
            <a:endCxn id="83" idx="1"/>
          </p:cNvCxnSpPr>
          <p:nvPr/>
        </p:nvCxnSpPr>
        <p:spPr>
          <a:xfrm>
            <a:off x="7284763" y="5784568"/>
            <a:ext cx="382472"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5" name="Straight Connector 84"/>
          <p:cNvCxnSpPr>
            <a:stCxn id="55" idx="2"/>
            <a:endCxn id="79" idx="1"/>
          </p:cNvCxnSpPr>
          <p:nvPr/>
        </p:nvCxnSpPr>
        <p:spPr>
          <a:xfrm>
            <a:off x="6386832" y="4632102"/>
            <a:ext cx="372617" cy="554058"/>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8" name="Straight Connector 87"/>
          <p:cNvCxnSpPr>
            <a:endCxn id="82" idx="1"/>
          </p:cNvCxnSpPr>
          <p:nvPr/>
        </p:nvCxnSpPr>
        <p:spPr>
          <a:xfrm>
            <a:off x="6249615" y="4632102"/>
            <a:ext cx="509834" cy="1152466"/>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2" name="Straight Connector 91"/>
          <p:cNvCxnSpPr>
            <a:stCxn id="80" idx="3"/>
          </p:cNvCxnSpPr>
          <p:nvPr/>
        </p:nvCxnSpPr>
        <p:spPr>
          <a:xfrm flipV="1">
            <a:off x="8192549" y="4651356"/>
            <a:ext cx="262657" cy="534804"/>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5" name="Straight Connector 94"/>
          <p:cNvCxnSpPr>
            <a:stCxn id="83" idx="3"/>
            <a:endCxn id="58" idx="2"/>
          </p:cNvCxnSpPr>
          <p:nvPr/>
        </p:nvCxnSpPr>
        <p:spPr>
          <a:xfrm flipV="1">
            <a:off x="8192549" y="4640406"/>
            <a:ext cx="262657" cy="1144162"/>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00" name="TextBox 99"/>
          <p:cNvSpPr txBox="1"/>
          <p:nvPr/>
        </p:nvSpPr>
        <p:spPr>
          <a:xfrm>
            <a:off x="6249615" y="4096507"/>
            <a:ext cx="274434" cy="261610"/>
          </a:xfrm>
          <a:prstGeom prst="rect">
            <a:avLst/>
          </a:prstGeom>
          <a:noFill/>
        </p:spPr>
        <p:txBody>
          <a:bodyPr wrap="none" rtlCol="0">
            <a:spAutoFit/>
          </a:bodyPr>
          <a:lstStyle/>
          <a:p>
            <a:r>
              <a:rPr lang="en-US" sz="1100" dirty="0" smtClean="0"/>
              <a:t>A</a:t>
            </a:r>
            <a:endParaRPr lang="en-US" sz="1100" dirty="0"/>
          </a:p>
        </p:txBody>
      </p:sp>
      <p:sp>
        <p:nvSpPr>
          <p:cNvPr id="101" name="TextBox 100"/>
          <p:cNvSpPr txBox="1"/>
          <p:nvPr/>
        </p:nvSpPr>
        <p:spPr>
          <a:xfrm>
            <a:off x="6636683" y="4259751"/>
            <a:ext cx="261610" cy="261610"/>
          </a:xfrm>
          <a:prstGeom prst="rect">
            <a:avLst/>
          </a:prstGeom>
          <a:noFill/>
        </p:spPr>
        <p:txBody>
          <a:bodyPr wrap="none" rtlCol="0">
            <a:spAutoFit/>
          </a:bodyPr>
          <a:lstStyle/>
          <a:p>
            <a:r>
              <a:rPr lang="en-US" sz="1100" dirty="0" smtClean="0"/>
              <a:t>B</a:t>
            </a:r>
            <a:endParaRPr lang="en-US" sz="1100" dirty="0"/>
          </a:p>
        </p:txBody>
      </p:sp>
      <p:sp>
        <p:nvSpPr>
          <p:cNvPr id="102" name="TextBox 101"/>
          <p:cNvSpPr txBox="1"/>
          <p:nvPr/>
        </p:nvSpPr>
        <p:spPr>
          <a:xfrm>
            <a:off x="6432772" y="4577357"/>
            <a:ext cx="261610" cy="261610"/>
          </a:xfrm>
          <a:prstGeom prst="rect">
            <a:avLst/>
          </a:prstGeom>
          <a:noFill/>
        </p:spPr>
        <p:txBody>
          <a:bodyPr wrap="none" rtlCol="0">
            <a:spAutoFit/>
          </a:bodyPr>
          <a:lstStyle/>
          <a:p>
            <a:r>
              <a:rPr lang="en-US" sz="1100" dirty="0"/>
              <a:t>C</a:t>
            </a:r>
          </a:p>
        </p:txBody>
      </p:sp>
      <p:sp>
        <p:nvSpPr>
          <p:cNvPr id="103" name="TextBox 102"/>
          <p:cNvSpPr txBox="1"/>
          <p:nvPr/>
        </p:nvSpPr>
        <p:spPr>
          <a:xfrm>
            <a:off x="6107474" y="4642080"/>
            <a:ext cx="271454" cy="261610"/>
          </a:xfrm>
          <a:prstGeom prst="rect">
            <a:avLst/>
          </a:prstGeom>
          <a:noFill/>
        </p:spPr>
        <p:txBody>
          <a:bodyPr wrap="none" rtlCol="0">
            <a:spAutoFit/>
          </a:bodyPr>
          <a:lstStyle/>
          <a:p>
            <a:r>
              <a:rPr lang="en-US" sz="1100" dirty="0" smtClean="0"/>
              <a:t>D</a:t>
            </a:r>
            <a:endParaRPr lang="en-US" sz="1100" dirty="0"/>
          </a:p>
        </p:txBody>
      </p:sp>
    </p:spTree>
    <p:extLst>
      <p:ext uri="{BB962C8B-B14F-4D97-AF65-F5344CB8AC3E}">
        <p14:creationId xmlns:p14="http://schemas.microsoft.com/office/powerpoint/2010/main" val="1743394190"/>
      </p:ext>
    </p:extLst>
  </p:cSld>
  <p:clrMapOvr>
    <a:masterClrMapping/>
  </p:clrMapOvr>
  <p:transition xmlns:p14="http://schemas.microsoft.com/office/powerpoint/2010/main" spd="slow">
    <p:pull/>
  </p:transition>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410050" cy="826688"/>
          </a:xfrm>
        </p:spPr>
        <p:txBody>
          <a:bodyPr>
            <a:normAutofit fontScale="90000"/>
          </a:bodyPr>
          <a:lstStyle/>
          <a:p>
            <a:r>
              <a:rPr lang="en-US" noProof="0"/>
              <a:t>Evolution of the AL in OpenFlow: OF </a:t>
            </a:r>
            <a:r>
              <a:rPr lang="en-US" noProof="0" smtClean="0"/>
              <a:t>1.2</a:t>
            </a:r>
            <a:endParaRPr lang="en-US" noProof="0"/>
          </a:p>
        </p:txBody>
      </p:sp>
      <p:sp>
        <p:nvSpPr>
          <p:cNvPr id="3" name="Content Placeholder 2"/>
          <p:cNvSpPr>
            <a:spLocks noGrp="1"/>
          </p:cNvSpPr>
          <p:nvPr>
            <p:ph idx="1"/>
          </p:nvPr>
        </p:nvSpPr>
        <p:spPr/>
        <p:txBody>
          <a:bodyPr>
            <a:normAutofit lnSpcReduction="10000"/>
          </a:bodyPr>
          <a:lstStyle/>
          <a:p>
            <a:r>
              <a:rPr lang="en-US" noProof="0" dirty="0" smtClean="0"/>
              <a:t>Support for IPv6, new match fields:</a:t>
            </a:r>
          </a:p>
          <a:p>
            <a:pPr lvl="1"/>
            <a:r>
              <a:rPr lang="en-US" noProof="0" dirty="0" smtClean="0"/>
              <a:t>source address, destination address, protocol number, traffic class, ICMPv6 type, ICMPv6 code, IPv6 neighbor discovery header fields, and IPv6 flow labels</a:t>
            </a:r>
          </a:p>
          <a:p>
            <a:r>
              <a:rPr lang="en-US" noProof="0" dirty="0" smtClean="0"/>
              <a:t>Extensible match (Type Length Value)</a:t>
            </a:r>
          </a:p>
          <a:p>
            <a:r>
              <a:rPr lang="en-US" noProof="0" dirty="0" smtClean="0"/>
              <a:t>Experimenter extensions</a:t>
            </a:r>
          </a:p>
          <a:p>
            <a:r>
              <a:rPr lang="en-US" noProof="0" dirty="0"/>
              <a:t>F</a:t>
            </a:r>
            <a:r>
              <a:rPr lang="en-US" noProof="0" dirty="0" smtClean="0"/>
              <a:t>ull VLAN and MPLS support</a:t>
            </a:r>
          </a:p>
          <a:p>
            <a:r>
              <a:rPr lang="en-US" b="1" noProof="0" dirty="0" smtClean="0"/>
              <a:t>Multiple controllers</a:t>
            </a:r>
            <a:endParaRPr lang="en-US" b="1" noProof="0" dirty="0"/>
          </a:p>
        </p:txBody>
      </p:sp>
      <p:sp>
        <p:nvSpPr>
          <p:cNvPr id="4" name="Footer Placeholder 3"/>
          <p:cNvSpPr>
            <a:spLocks noGrp="1"/>
          </p:cNvSpPr>
          <p:nvPr>
            <p:ph type="ftr" sz="quarter" idx="11"/>
          </p:nvPr>
        </p:nvSpPr>
        <p:spPr/>
        <p:txBody>
          <a:bodyPr/>
          <a:lstStyle/>
          <a:p>
            <a:r>
              <a:rPr lang="en-US" smtClean="0"/>
              <a:t>G. Bianchi &amp; A. Capone - SDN tutorial</a:t>
            </a:r>
            <a:endParaRPr lang="en-US"/>
          </a:p>
        </p:txBody>
      </p:sp>
      <p:sp>
        <p:nvSpPr>
          <p:cNvPr id="5" name="Slide Number Placeholder 4"/>
          <p:cNvSpPr>
            <a:spLocks noGrp="1"/>
          </p:cNvSpPr>
          <p:nvPr>
            <p:ph type="sldNum" sz="quarter" idx="12"/>
          </p:nvPr>
        </p:nvSpPr>
        <p:spPr/>
        <p:txBody>
          <a:bodyPr/>
          <a:lstStyle/>
          <a:p>
            <a:fld id="{F575C757-2202-604A-8DCC-632154A48C4A}" type="slidenum">
              <a:rPr lang="en-US" smtClean="0"/>
              <a:t>29</a:t>
            </a:fld>
            <a:endParaRPr lang="en-US"/>
          </a:p>
        </p:txBody>
      </p:sp>
    </p:spTree>
    <p:extLst>
      <p:ext uri="{BB962C8B-B14F-4D97-AF65-F5344CB8AC3E}">
        <p14:creationId xmlns:p14="http://schemas.microsoft.com/office/powerpoint/2010/main" val="2998393307"/>
      </p:ext>
    </p:extLst>
  </p:cSld>
  <p:clrMapOvr>
    <a:masterClrMapping/>
  </p:clrMapOvr>
  <p:transition xmlns:p14="http://schemas.microsoft.com/office/powerpoint/2010/main" spd="slow">
    <p:pull/>
  </p:transition>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marL="531813" indent="-531813"/>
            <a:r>
              <a:rPr lang="en-US" b="1" i="1" noProof="0"/>
              <a:t>Setting the scene: </a:t>
            </a:r>
            <a:r>
              <a:rPr lang="en-US" noProof="0"/>
              <a:t>a brief intro to SDN and OpenFlow</a:t>
            </a:r>
          </a:p>
        </p:txBody>
      </p:sp>
      <p:sp>
        <p:nvSpPr>
          <p:cNvPr id="3" name="Subtitle 2"/>
          <p:cNvSpPr>
            <a:spLocks noGrp="1"/>
          </p:cNvSpPr>
          <p:nvPr>
            <p:ph type="subTitle" idx="1"/>
          </p:nvPr>
        </p:nvSpPr>
        <p:spPr>
          <a:xfrm>
            <a:off x="3757364" y="5543032"/>
            <a:ext cx="5167797" cy="675645"/>
          </a:xfrm>
        </p:spPr>
        <p:txBody>
          <a:bodyPr>
            <a:normAutofit lnSpcReduction="10000"/>
          </a:bodyPr>
          <a:lstStyle/>
          <a:p>
            <a:pPr algn="l"/>
            <a:r>
              <a:rPr lang="en-US" sz="2000" noProof="0"/>
              <a:t>The future has already arrived. It's just not evenly </a:t>
            </a:r>
            <a:r>
              <a:rPr lang="en-US" sz="2000" b="1" noProof="0"/>
              <a:t>distributed</a:t>
            </a:r>
            <a:r>
              <a:rPr lang="en-US" sz="2000" noProof="0"/>
              <a:t> yet</a:t>
            </a:r>
            <a:r>
              <a:rPr lang="en-US" sz="2000" noProof="0" smtClean="0"/>
              <a:t>. [William Gibson]</a:t>
            </a:r>
            <a:endParaRPr lang="en-US" sz="2000" noProof="0"/>
          </a:p>
        </p:txBody>
      </p:sp>
      <p:sp>
        <p:nvSpPr>
          <p:cNvPr id="4" name="Footer Placeholder 3"/>
          <p:cNvSpPr>
            <a:spLocks noGrp="1"/>
          </p:cNvSpPr>
          <p:nvPr>
            <p:ph type="ftr" sz="quarter" idx="11"/>
          </p:nvPr>
        </p:nvSpPr>
        <p:spPr/>
        <p:txBody>
          <a:bodyPr/>
          <a:lstStyle/>
          <a:p>
            <a:r>
              <a:rPr lang="en-US" smtClean="0"/>
              <a:t>G. Bianchi &amp; A. Capone - SDN tutorial</a:t>
            </a:r>
            <a:endParaRPr lang="en-US"/>
          </a:p>
        </p:txBody>
      </p:sp>
      <p:sp>
        <p:nvSpPr>
          <p:cNvPr id="5" name="Slide Number Placeholder 4"/>
          <p:cNvSpPr>
            <a:spLocks noGrp="1"/>
          </p:cNvSpPr>
          <p:nvPr>
            <p:ph type="sldNum" sz="quarter" idx="12"/>
          </p:nvPr>
        </p:nvSpPr>
        <p:spPr/>
        <p:txBody>
          <a:bodyPr/>
          <a:lstStyle/>
          <a:p>
            <a:fld id="{F575C757-2202-604A-8DCC-632154A48C4A}" type="slidenum">
              <a:rPr lang="en-US" smtClean="0"/>
              <a:t>3</a:t>
            </a:fld>
            <a:endParaRPr lang="en-US"/>
          </a:p>
        </p:txBody>
      </p:sp>
    </p:spTree>
    <p:extLst>
      <p:ext uri="{BB962C8B-B14F-4D97-AF65-F5344CB8AC3E}">
        <p14:creationId xmlns:p14="http://schemas.microsoft.com/office/powerpoint/2010/main" val="3304520446"/>
      </p:ext>
    </p:extLst>
  </p:cSld>
  <p:clrMapOvr>
    <a:masterClrMapping/>
  </p:clrMapOvr>
  <p:transition xmlns:p14="http://schemas.microsoft.com/office/powerpoint/2010/main" spd="slow">
    <p:pull/>
  </p:transition>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455004" cy="1143000"/>
          </a:xfrm>
        </p:spPr>
        <p:txBody>
          <a:bodyPr>
            <a:normAutofit fontScale="90000"/>
          </a:bodyPr>
          <a:lstStyle/>
          <a:p>
            <a:r>
              <a:rPr lang="en-US" noProof="0"/>
              <a:t>Evolution of the AL in OpenFlow: OF </a:t>
            </a:r>
            <a:r>
              <a:rPr lang="en-US" noProof="0" smtClean="0"/>
              <a:t>1.3</a:t>
            </a:r>
            <a:endParaRPr lang="en-US" noProof="0"/>
          </a:p>
        </p:txBody>
      </p:sp>
      <p:sp>
        <p:nvSpPr>
          <p:cNvPr id="3" name="Content Placeholder 2"/>
          <p:cNvSpPr>
            <a:spLocks noGrp="1"/>
          </p:cNvSpPr>
          <p:nvPr>
            <p:ph idx="1"/>
          </p:nvPr>
        </p:nvSpPr>
        <p:spPr>
          <a:xfrm>
            <a:off x="431141" y="1229346"/>
            <a:ext cx="8229600" cy="4525963"/>
          </a:xfrm>
        </p:spPr>
        <p:txBody>
          <a:bodyPr/>
          <a:lstStyle/>
          <a:p>
            <a:r>
              <a:rPr lang="en-US" noProof="0" smtClean="0"/>
              <a:t>Initial traffic shaping and QoS support</a:t>
            </a:r>
          </a:p>
          <a:p>
            <a:pPr lvl="1"/>
            <a:r>
              <a:rPr lang="en-US" b="1" noProof="0" smtClean="0"/>
              <a:t>Meters: </a:t>
            </a:r>
            <a:r>
              <a:rPr lang="en-US" noProof="0" smtClean="0"/>
              <a:t>tables (accessed as usual with “goto table”) for collecting statistics on traffic flows and applying rate-limiters</a:t>
            </a:r>
          </a:p>
          <a:p>
            <a:pPr lvl="1"/>
            <a:endParaRPr lang="en-US" noProof="0"/>
          </a:p>
        </p:txBody>
      </p:sp>
      <p:sp>
        <p:nvSpPr>
          <p:cNvPr id="4" name="Footer Placeholder 3"/>
          <p:cNvSpPr>
            <a:spLocks noGrp="1"/>
          </p:cNvSpPr>
          <p:nvPr>
            <p:ph type="ftr" sz="quarter" idx="11"/>
          </p:nvPr>
        </p:nvSpPr>
        <p:spPr/>
        <p:txBody>
          <a:bodyPr/>
          <a:lstStyle/>
          <a:p>
            <a:r>
              <a:rPr lang="en-US" smtClean="0"/>
              <a:t>G. Bianchi &amp; A. Capone - SDN tutorial</a:t>
            </a:r>
            <a:endParaRPr lang="en-US"/>
          </a:p>
        </p:txBody>
      </p:sp>
      <p:sp>
        <p:nvSpPr>
          <p:cNvPr id="5" name="Slide Number Placeholder 4"/>
          <p:cNvSpPr>
            <a:spLocks noGrp="1"/>
          </p:cNvSpPr>
          <p:nvPr>
            <p:ph type="sldNum" sz="quarter" idx="12"/>
          </p:nvPr>
        </p:nvSpPr>
        <p:spPr/>
        <p:txBody>
          <a:bodyPr/>
          <a:lstStyle/>
          <a:p>
            <a:fld id="{F575C757-2202-604A-8DCC-632154A48C4A}" type="slidenum">
              <a:rPr lang="en-US" smtClean="0"/>
              <a:t>30</a:t>
            </a:fld>
            <a:endParaRPr lang="en-US"/>
          </a:p>
        </p:txBody>
      </p:sp>
      <p:graphicFrame>
        <p:nvGraphicFramePr>
          <p:cNvPr id="6" name="Table 5"/>
          <p:cNvGraphicFramePr>
            <a:graphicFrameLocks noGrp="1"/>
          </p:cNvGraphicFramePr>
          <p:nvPr>
            <p:extLst>
              <p:ext uri="{D42A27DB-BD31-4B8C-83A1-F6EECF244321}">
                <p14:modId xmlns:p14="http://schemas.microsoft.com/office/powerpoint/2010/main" val="3041092828"/>
              </p:ext>
            </p:extLst>
          </p:nvPr>
        </p:nvGraphicFramePr>
        <p:xfrm>
          <a:off x="2082328" y="3302076"/>
          <a:ext cx="5537214" cy="1854200"/>
        </p:xfrm>
        <a:graphic>
          <a:graphicData uri="http://schemas.openxmlformats.org/drawingml/2006/table">
            <a:tbl>
              <a:tblPr firstRow="1" bandRow="1">
                <a:tableStyleId>{5C22544A-7EE6-4342-B048-85BDC9FD1C3A}</a:tableStyleId>
              </a:tblPr>
              <a:tblGrid>
                <a:gridCol w="1845738"/>
                <a:gridCol w="1845738"/>
                <a:gridCol w="1845738"/>
              </a:tblGrid>
              <a:tr h="370840">
                <a:tc gridSpan="3">
                  <a:txBody>
                    <a:bodyPr/>
                    <a:lstStyle/>
                    <a:p>
                      <a:pPr algn="ctr"/>
                      <a:r>
                        <a:rPr lang="en-US" dirty="0" smtClean="0"/>
                        <a:t>Meter Table</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accent2"/>
                    </a:solidFill>
                  </a:tcPr>
                </a:tc>
                <a:tc hMerge="1">
                  <a:txBody>
                    <a:bodyPr/>
                    <a:lstStyle/>
                    <a:p>
                      <a:endParaRPr lang="en-US" dirty="0"/>
                    </a:p>
                  </a:txBody>
                  <a:tcPr>
                    <a:solidFill>
                      <a:schemeClr val="accent2"/>
                    </a:solidFill>
                  </a:tcPr>
                </a:tc>
                <a:tc hMerge="1">
                  <a:txBody>
                    <a:bodyPr/>
                    <a:lstStyle/>
                    <a:p>
                      <a:endParaRPr lang="en-US" dirty="0"/>
                    </a:p>
                  </a:txBody>
                  <a:tcPr>
                    <a:solidFill>
                      <a:schemeClr val="accent2"/>
                    </a:solidFill>
                  </a:tcPr>
                </a:tc>
              </a:tr>
              <a:tr h="370840">
                <a:tc>
                  <a:txBody>
                    <a:bodyPr/>
                    <a:lstStyle/>
                    <a:p>
                      <a:r>
                        <a:rPr lang="en-US" dirty="0" smtClean="0">
                          <a:solidFill>
                            <a:schemeClr val="bg1"/>
                          </a:solidFill>
                        </a:rPr>
                        <a:t>Meter </a:t>
                      </a:r>
                      <a:r>
                        <a:rPr lang="en-US" dirty="0" err="1" smtClean="0">
                          <a:solidFill>
                            <a:schemeClr val="bg1"/>
                          </a:solidFill>
                        </a:rPr>
                        <a:t>indentifier</a:t>
                      </a:r>
                      <a:endParaRPr lang="en-US" dirty="0">
                        <a:solidFill>
                          <a:schemeClr val="bg1"/>
                        </a:solidFill>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tx2">
                        <a:lumMod val="60000"/>
                        <a:lumOff val="40000"/>
                      </a:schemeClr>
                    </a:solidFill>
                  </a:tcPr>
                </a:tc>
                <a:tc>
                  <a:txBody>
                    <a:bodyPr/>
                    <a:lstStyle/>
                    <a:p>
                      <a:r>
                        <a:rPr lang="en-US" dirty="0" smtClean="0">
                          <a:solidFill>
                            <a:schemeClr val="bg1"/>
                          </a:solidFill>
                        </a:rPr>
                        <a:t>Meter band</a:t>
                      </a:r>
                      <a:endParaRPr lang="en-US" dirty="0">
                        <a:solidFill>
                          <a:schemeClr val="bg1"/>
                        </a:solidFill>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tx2">
                        <a:lumMod val="60000"/>
                        <a:lumOff val="40000"/>
                      </a:schemeClr>
                    </a:solidFill>
                  </a:tcPr>
                </a:tc>
                <a:tc>
                  <a:txBody>
                    <a:bodyPr/>
                    <a:lstStyle/>
                    <a:p>
                      <a:r>
                        <a:rPr lang="en-US" dirty="0" smtClean="0">
                          <a:solidFill>
                            <a:schemeClr val="bg1"/>
                          </a:solidFill>
                        </a:rPr>
                        <a:t>Counters</a:t>
                      </a:r>
                      <a:endParaRPr lang="en-US" dirty="0">
                        <a:solidFill>
                          <a:schemeClr val="bg1"/>
                        </a:solidFill>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tx2">
                        <a:lumMod val="60000"/>
                        <a:lumOff val="40000"/>
                      </a:schemeClr>
                    </a:solidFill>
                  </a:tcPr>
                </a:tc>
              </a:tr>
              <a:tr h="370840">
                <a:tc>
                  <a:txBody>
                    <a:bodyPr/>
                    <a:lstStyle/>
                    <a:p>
                      <a:r>
                        <a:rPr lang="en-US" dirty="0" smtClean="0"/>
                        <a:t>…</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dirty="0" smtClean="0"/>
                        <a:t>…</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dirty="0" smtClean="0"/>
                        <a:t>…</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370840">
                <a:tc>
                  <a:txBody>
                    <a:bodyPr/>
                    <a:lstStyle/>
                    <a:p>
                      <a:r>
                        <a:rPr lang="en-US" dirty="0" smtClean="0"/>
                        <a:t>…</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dirty="0" smtClean="0"/>
                        <a:t>…</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dirty="0" smtClean="0"/>
                        <a:t>…</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370840">
                <a:tc>
                  <a:txBody>
                    <a:bodyPr/>
                    <a:lstStyle/>
                    <a:p>
                      <a:r>
                        <a:rPr lang="en-US" dirty="0" smtClean="0"/>
                        <a:t>…</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dirty="0" smtClean="0"/>
                        <a:t>…</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dirty="0" smtClean="0"/>
                        <a:t>…</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bl>
          </a:graphicData>
        </a:graphic>
      </p:graphicFrame>
      <p:sp>
        <p:nvSpPr>
          <p:cNvPr id="7" name="Rectangle 6"/>
          <p:cNvSpPr/>
          <p:nvPr/>
        </p:nvSpPr>
        <p:spPr>
          <a:xfrm>
            <a:off x="3853562" y="4346639"/>
            <a:ext cx="2036258" cy="525538"/>
          </a:xfrm>
          <a:prstGeom prst="rect">
            <a:avLst/>
          </a:prstGeom>
          <a:noFill/>
          <a:ln>
            <a:solidFill>
              <a:schemeClr val="accent2">
                <a:lumMod val="75000"/>
              </a:schemeClr>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aphicFrame>
        <p:nvGraphicFramePr>
          <p:cNvPr id="9" name="Table 8"/>
          <p:cNvGraphicFramePr>
            <a:graphicFrameLocks noGrp="1"/>
          </p:cNvGraphicFramePr>
          <p:nvPr>
            <p:extLst>
              <p:ext uri="{D42A27DB-BD31-4B8C-83A1-F6EECF244321}">
                <p14:modId xmlns:p14="http://schemas.microsoft.com/office/powerpoint/2010/main" val="3965616543"/>
              </p:ext>
            </p:extLst>
          </p:nvPr>
        </p:nvGraphicFramePr>
        <p:xfrm>
          <a:off x="1377898" y="5499028"/>
          <a:ext cx="6736368" cy="370840"/>
        </p:xfrm>
        <a:graphic>
          <a:graphicData uri="http://schemas.openxmlformats.org/drawingml/2006/table">
            <a:tbl>
              <a:tblPr firstRow="1" bandRow="1">
                <a:tableStyleId>{5C22544A-7EE6-4342-B048-85BDC9FD1C3A}</a:tableStyleId>
              </a:tblPr>
              <a:tblGrid>
                <a:gridCol w="1684092"/>
                <a:gridCol w="1684092"/>
                <a:gridCol w="1684092"/>
                <a:gridCol w="1684092"/>
              </a:tblGrid>
              <a:tr h="370840">
                <a:tc>
                  <a:txBody>
                    <a:bodyPr/>
                    <a:lstStyle/>
                    <a:p>
                      <a:r>
                        <a:rPr lang="en-US" dirty="0" smtClean="0"/>
                        <a:t>Type</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dirty="0" smtClean="0"/>
                        <a:t>Rate</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accent3">
                        <a:lumMod val="75000"/>
                      </a:schemeClr>
                    </a:solidFill>
                  </a:tcPr>
                </a:tc>
                <a:tc>
                  <a:txBody>
                    <a:bodyPr/>
                    <a:lstStyle/>
                    <a:p>
                      <a:r>
                        <a:rPr lang="en-US" dirty="0" smtClean="0"/>
                        <a:t>Counters</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dirty="0" smtClean="0"/>
                        <a:t>Type/argument</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bl>
          </a:graphicData>
        </a:graphic>
      </p:graphicFrame>
      <p:cxnSp>
        <p:nvCxnSpPr>
          <p:cNvPr id="11" name="Straight Arrow Connector 10"/>
          <p:cNvCxnSpPr>
            <a:stCxn id="7" idx="2"/>
            <a:endCxn id="9" idx="0"/>
          </p:cNvCxnSpPr>
          <p:nvPr/>
        </p:nvCxnSpPr>
        <p:spPr>
          <a:xfrm flipH="1">
            <a:off x="4746082" y="4872177"/>
            <a:ext cx="125609" cy="626851"/>
          </a:xfrm>
          <a:prstGeom prst="straightConnector1">
            <a:avLst/>
          </a:prstGeom>
          <a:noFill/>
          <a:ln>
            <a:solidFill>
              <a:schemeClr val="accent2">
                <a:lumMod val="75000"/>
              </a:schemeClr>
            </a:solidFill>
            <a:prstDash val="dash"/>
            <a:headEnd type="none"/>
            <a:tailEnd type="arrow"/>
          </a:ln>
          <a:effectLst/>
        </p:spPr>
        <p:style>
          <a:lnRef idx="1">
            <a:schemeClr val="accent1"/>
          </a:lnRef>
          <a:fillRef idx="3">
            <a:schemeClr val="accent1"/>
          </a:fillRef>
          <a:effectRef idx="2">
            <a:schemeClr val="accent1"/>
          </a:effectRef>
          <a:fontRef idx="minor">
            <a:schemeClr val="lt1"/>
          </a:fontRef>
        </p:style>
      </p:cxnSp>
      <p:sp>
        <p:nvSpPr>
          <p:cNvPr id="12" name="Rectangle 11"/>
          <p:cNvSpPr/>
          <p:nvPr/>
        </p:nvSpPr>
        <p:spPr>
          <a:xfrm>
            <a:off x="1241267" y="5345513"/>
            <a:ext cx="7007859" cy="633112"/>
          </a:xfrm>
          <a:prstGeom prst="rect">
            <a:avLst/>
          </a:prstGeom>
          <a:noFill/>
          <a:ln>
            <a:solidFill>
              <a:schemeClr val="accent2">
                <a:lumMod val="75000"/>
              </a:schemeClr>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64395774"/>
      </p:ext>
    </p:extLst>
  </p:cSld>
  <p:clrMapOvr>
    <a:masterClrMapping/>
  </p:clrMapOvr>
  <p:transition xmlns:p14="http://schemas.microsoft.com/office/powerpoint/2010/main" spd="slow">
    <p:pull/>
  </p:transition>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274638"/>
            <a:ext cx="8432527" cy="804212"/>
          </a:xfrm>
        </p:spPr>
        <p:txBody>
          <a:bodyPr>
            <a:normAutofit fontScale="90000"/>
          </a:bodyPr>
          <a:lstStyle/>
          <a:p>
            <a:r>
              <a:rPr lang="en-US" noProof="0"/>
              <a:t>Evolution of the AL in OpenFlow: OF </a:t>
            </a:r>
            <a:r>
              <a:rPr lang="en-US" noProof="0" smtClean="0"/>
              <a:t>1.3</a:t>
            </a:r>
            <a:endParaRPr lang="en-US" noProof="0"/>
          </a:p>
        </p:txBody>
      </p:sp>
      <p:sp>
        <p:nvSpPr>
          <p:cNvPr id="3" name="Content Placeholder 2"/>
          <p:cNvSpPr>
            <a:spLocks noGrp="1"/>
          </p:cNvSpPr>
          <p:nvPr>
            <p:ph idx="1"/>
          </p:nvPr>
        </p:nvSpPr>
        <p:spPr/>
        <p:txBody>
          <a:bodyPr/>
          <a:lstStyle/>
          <a:p>
            <a:r>
              <a:rPr lang="en-US" noProof="0" dirty="0" smtClean="0"/>
              <a:t>More extensible wire protocol</a:t>
            </a:r>
          </a:p>
          <a:p>
            <a:r>
              <a:rPr lang="en-US" b="1" noProof="0" dirty="0" smtClean="0"/>
              <a:t>Synchronized tables</a:t>
            </a:r>
          </a:p>
          <a:p>
            <a:pPr lvl="1"/>
            <a:r>
              <a:rPr lang="en-US" noProof="0" dirty="0" smtClean="0"/>
              <a:t>tables with synchronized flow entries</a:t>
            </a:r>
          </a:p>
          <a:p>
            <a:r>
              <a:rPr lang="en-US" b="1" noProof="0" dirty="0" smtClean="0"/>
              <a:t>Bundles</a:t>
            </a:r>
          </a:p>
          <a:p>
            <a:pPr lvl="1"/>
            <a:r>
              <a:rPr lang="en-US" noProof="0" dirty="0"/>
              <a:t>s</a:t>
            </a:r>
            <a:r>
              <a:rPr lang="en-US" noProof="0" dirty="0" smtClean="0"/>
              <a:t>imilar to transactional updates in DB</a:t>
            </a:r>
          </a:p>
          <a:p>
            <a:r>
              <a:rPr lang="en-US" noProof="0" dirty="0" smtClean="0"/>
              <a:t>Support for optical ports</a:t>
            </a:r>
          </a:p>
        </p:txBody>
      </p:sp>
      <p:sp>
        <p:nvSpPr>
          <p:cNvPr id="4" name="Footer Placeholder 3"/>
          <p:cNvSpPr>
            <a:spLocks noGrp="1"/>
          </p:cNvSpPr>
          <p:nvPr>
            <p:ph type="ftr" sz="quarter" idx="11"/>
          </p:nvPr>
        </p:nvSpPr>
        <p:spPr/>
        <p:txBody>
          <a:bodyPr/>
          <a:lstStyle/>
          <a:p>
            <a:r>
              <a:rPr lang="en-US" smtClean="0"/>
              <a:t>G. Bianchi &amp; A. Capone - SDN tutorial</a:t>
            </a:r>
            <a:endParaRPr lang="en-US"/>
          </a:p>
        </p:txBody>
      </p:sp>
      <p:sp>
        <p:nvSpPr>
          <p:cNvPr id="5" name="Slide Number Placeholder 4"/>
          <p:cNvSpPr>
            <a:spLocks noGrp="1"/>
          </p:cNvSpPr>
          <p:nvPr>
            <p:ph type="sldNum" sz="quarter" idx="12"/>
          </p:nvPr>
        </p:nvSpPr>
        <p:spPr/>
        <p:txBody>
          <a:bodyPr/>
          <a:lstStyle/>
          <a:p>
            <a:fld id="{F575C757-2202-604A-8DCC-632154A48C4A}" type="slidenum">
              <a:rPr lang="en-US" smtClean="0"/>
              <a:t>31</a:t>
            </a:fld>
            <a:endParaRPr lang="en-US"/>
          </a:p>
        </p:txBody>
      </p:sp>
    </p:spTree>
    <p:extLst>
      <p:ext uri="{BB962C8B-B14F-4D97-AF65-F5344CB8AC3E}">
        <p14:creationId xmlns:p14="http://schemas.microsoft.com/office/powerpoint/2010/main" val="661330833"/>
      </p:ext>
    </p:extLst>
  </p:cSld>
  <p:clrMapOvr>
    <a:masterClrMapping/>
  </p:clrMapOvr>
  <p:transition xmlns:p14="http://schemas.microsoft.com/office/powerpoint/2010/main" spd="slow">
    <p:pull/>
  </p:transition>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62258"/>
            <a:ext cx="8533674" cy="1143000"/>
          </a:xfrm>
        </p:spPr>
        <p:txBody>
          <a:bodyPr>
            <a:normAutofit/>
          </a:bodyPr>
          <a:lstStyle/>
          <a:p>
            <a:r>
              <a:rPr lang="en-US" noProof="0" dirty="0" smtClean="0"/>
              <a:t>Next OF: discussion started</a:t>
            </a:r>
            <a:endParaRPr lang="en-US" noProof="0" dirty="0"/>
          </a:p>
        </p:txBody>
      </p:sp>
      <p:sp>
        <p:nvSpPr>
          <p:cNvPr id="3" name="Content Placeholder 2"/>
          <p:cNvSpPr>
            <a:spLocks noGrp="1"/>
          </p:cNvSpPr>
          <p:nvPr>
            <p:ph idx="1"/>
          </p:nvPr>
        </p:nvSpPr>
        <p:spPr/>
        <p:txBody>
          <a:bodyPr/>
          <a:lstStyle/>
          <a:p>
            <a:pPr marL="0" indent="0">
              <a:buNone/>
            </a:pPr>
            <a:r>
              <a:rPr lang="en-US" b="1" noProof="0" dirty="0" smtClean="0"/>
              <a:t>Within ONF</a:t>
            </a:r>
            <a:r>
              <a:rPr lang="en-US" noProof="0" dirty="0" smtClean="0"/>
              <a:t> </a:t>
            </a:r>
            <a:endParaRPr lang="en-US" dirty="0"/>
          </a:p>
          <a:p>
            <a:r>
              <a:rPr lang="en-US" noProof="0" dirty="0" smtClean="0"/>
              <a:t>Tunnel support</a:t>
            </a:r>
          </a:p>
          <a:p>
            <a:r>
              <a:rPr lang="en-US" noProof="0" dirty="0" smtClean="0"/>
              <a:t>L4-L7 service support</a:t>
            </a:r>
          </a:p>
          <a:p>
            <a:r>
              <a:rPr lang="en-US" noProof="0" dirty="0" smtClean="0"/>
              <a:t>Error handling</a:t>
            </a:r>
          </a:p>
          <a:p>
            <a:r>
              <a:rPr lang="en-US" noProof="0" dirty="0" smtClean="0"/>
              <a:t>Fitness for carrier use</a:t>
            </a:r>
          </a:p>
          <a:p>
            <a:pPr lvl="1"/>
            <a:r>
              <a:rPr lang="en-US" noProof="0" dirty="0" smtClean="0"/>
              <a:t>Support for OAM in its various forms</a:t>
            </a:r>
          </a:p>
          <a:p>
            <a:r>
              <a:rPr lang="en-US" b="1" noProof="0" dirty="0" smtClean="0"/>
              <a:t>Flow state (…)</a:t>
            </a:r>
          </a:p>
          <a:p>
            <a:pPr lvl="1"/>
            <a:endParaRPr lang="en-US" noProof="0" dirty="0" smtClean="0"/>
          </a:p>
        </p:txBody>
      </p:sp>
      <p:sp>
        <p:nvSpPr>
          <p:cNvPr id="4" name="Footer Placeholder 3"/>
          <p:cNvSpPr>
            <a:spLocks noGrp="1"/>
          </p:cNvSpPr>
          <p:nvPr>
            <p:ph type="ftr" sz="quarter" idx="11"/>
          </p:nvPr>
        </p:nvSpPr>
        <p:spPr/>
        <p:txBody>
          <a:bodyPr/>
          <a:lstStyle/>
          <a:p>
            <a:r>
              <a:rPr lang="en-US" smtClean="0"/>
              <a:t>G. Bianchi &amp; A. Capone - SDN tutorial</a:t>
            </a:r>
            <a:endParaRPr lang="en-US"/>
          </a:p>
        </p:txBody>
      </p:sp>
      <p:sp>
        <p:nvSpPr>
          <p:cNvPr id="5" name="Slide Number Placeholder 4"/>
          <p:cNvSpPr>
            <a:spLocks noGrp="1"/>
          </p:cNvSpPr>
          <p:nvPr>
            <p:ph type="sldNum" sz="quarter" idx="12"/>
          </p:nvPr>
        </p:nvSpPr>
        <p:spPr/>
        <p:txBody>
          <a:bodyPr/>
          <a:lstStyle/>
          <a:p>
            <a:fld id="{F575C757-2202-604A-8DCC-632154A48C4A}" type="slidenum">
              <a:rPr lang="en-US" smtClean="0"/>
              <a:t>32</a:t>
            </a:fld>
            <a:endParaRPr lang="en-US"/>
          </a:p>
        </p:txBody>
      </p:sp>
    </p:spTree>
    <p:extLst>
      <p:ext uri="{BB962C8B-B14F-4D97-AF65-F5344CB8AC3E}">
        <p14:creationId xmlns:p14="http://schemas.microsoft.com/office/powerpoint/2010/main" val="4209191803"/>
      </p:ext>
    </p:extLst>
  </p:cSld>
  <p:clrMapOvr>
    <a:masterClrMapping/>
  </p:clrMapOvr>
  <p:transition xmlns:p14="http://schemas.microsoft.com/office/powerpoint/2010/main" spd="slow">
    <p:pull/>
  </p:transition>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62258"/>
            <a:ext cx="8533674" cy="1143000"/>
          </a:xfrm>
        </p:spPr>
        <p:txBody>
          <a:bodyPr>
            <a:normAutofit/>
          </a:bodyPr>
          <a:lstStyle/>
          <a:p>
            <a:r>
              <a:rPr lang="en-US" dirty="0"/>
              <a:t>Next OF: discussion started</a:t>
            </a:r>
            <a:endParaRPr lang="en-US" noProof="0" dirty="0"/>
          </a:p>
        </p:txBody>
      </p:sp>
      <p:sp>
        <p:nvSpPr>
          <p:cNvPr id="3" name="Content Placeholder 2"/>
          <p:cNvSpPr>
            <a:spLocks noGrp="1"/>
          </p:cNvSpPr>
          <p:nvPr>
            <p:ph idx="1"/>
          </p:nvPr>
        </p:nvSpPr>
        <p:spPr>
          <a:xfrm>
            <a:off x="457200" y="1461055"/>
            <a:ext cx="8229600" cy="4525963"/>
          </a:xfrm>
        </p:spPr>
        <p:txBody>
          <a:bodyPr>
            <a:normAutofit fontScale="92500" lnSpcReduction="10000"/>
          </a:bodyPr>
          <a:lstStyle/>
          <a:p>
            <a:r>
              <a:rPr lang="en-US" b="1" noProof="0" smtClean="0"/>
              <a:t>Flow state</a:t>
            </a:r>
          </a:p>
          <a:p>
            <a:pPr lvl="1"/>
            <a:r>
              <a:rPr lang="en-US" noProof="0"/>
              <a:t>The capability to store / access </a:t>
            </a:r>
            <a:r>
              <a:rPr lang="en-US" b="1" noProof="0"/>
              <a:t>flow metadata </a:t>
            </a:r>
            <a:r>
              <a:rPr lang="en-US" noProof="0"/>
              <a:t>that persists for lifetime of flow (not just current packet)</a:t>
            </a:r>
          </a:p>
          <a:p>
            <a:pPr lvl="1"/>
            <a:r>
              <a:rPr lang="en-US" noProof="0"/>
              <a:t>Potential to enable a variety of new capabilities:</a:t>
            </a:r>
          </a:p>
          <a:p>
            <a:pPr lvl="2"/>
            <a:r>
              <a:rPr lang="en-US" noProof="0" smtClean="0"/>
              <a:t>Fragment </a:t>
            </a:r>
            <a:r>
              <a:rPr lang="en-US" noProof="0"/>
              <a:t>handling without reassembly</a:t>
            </a:r>
          </a:p>
          <a:p>
            <a:pPr lvl="2"/>
            <a:r>
              <a:rPr lang="en-US" noProof="0" smtClean="0"/>
              <a:t>Relation </a:t>
            </a:r>
            <a:r>
              <a:rPr lang="en-US" noProof="0"/>
              <a:t>between bidirectional flows (e.g., RDI)</a:t>
            </a:r>
          </a:p>
          <a:p>
            <a:pPr lvl="2"/>
            <a:r>
              <a:rPr lang="en-US" noProof="0" smtClean="0"/>
              <a:t>Autonomous </a:t>
            </a:r>
            <a:r>
              <a:rPr lang="en-US" noProof="0"/>
              <a:t>flow learning + flow state tracking</a:t>
            </a:r>
          </a:p>
          <a:p>
            <a:pPr lvl="2"/>
            <a:r>
              <a:rPr lang="en-US" noProof="0" smtClean="0"/>
              <a:t>MAC learning</a:t>
            </a:r>
          </a:p>
          <a:p>
            <a:pPr lvl="2"/>
            <a:r>
              <a:rPr lang="en-US" noProof="0" smtClean="0"/>
              <a:t>TCP proxy</a:t>
            </a:r>
          </a:p>
          <a:p>
            <a:pPr lvl="1"/>
            <a:r>
              <a:rPr lang="en-US" noProof="0" smtClean="0"/>
              <a:t>Hierarchies </a:t>
            </a:r>
            <a:r>
              <a:rPr lang="en-US" noProof="0"/>
              <a:t>of flows</a:t>
            </a:r>
          </a:p>
          <a:p>
            <a:pPr lvl="2"/>
            <a:r>
              <a:rPr lang="en-US" noProof="0" smtClean="0"/>
              <a:t>e.g</a:t>
            </a:r>
            <a:r>
              <a:rPr lang="en-US" noProof="0"/>
              <a:t>. FTP control / data, all belonging to a user, etc.</a:t>
            </a:r>
            <a:endParaRPr lang="en-US" noProof="0" smtClean="0"/>
          </a:p>
        </p:txBody>
      </p:sp>
      <p:sp>
        <p:nvSpPr>
          <p:cNvPr id="4" name="Footer Placeholder 3"/>
          <p:cNvSpPr>
            <a:spLocks noGrp="1"/>
          </p:cNvSpPr>
          <p:nvPr>
            <p:ph type="ftr" sz="quarter" idx="11"/>
          </p:nvPr>
        </p:nvSpPr>
        <p:spPr/>
        <p:txBody>
          <a:bodyPr/>
          <a:lstStyle/>
          <a:p>
            <a:r>
              <a:rPr lang="en-US" smtClean="0"/>
              <a:t>G. Bianchi &amp; A. Capone - SDN tutorial</a:t>
            </a:r>
            <a:endParaRPr lang="en-US"/>
          </a:p>
        </p:txBody>
      </p:sp>
      <p:sp>
        <p:nvSpPr>
          <p:cNvPr id="5" name="Slide Number Placeholder 4"/>
          <p:cNvSpPr>
            <a:spLocks noGrp="1"/>
          </p:cNvSpPr>
          <p:nvPr>
            <p:ph type="sldNum" sz="quarter" idx="12"/>
          </p:nvPr>
        </p:nvSpPr>
        <p:spPr/>
        <p:txBody>
          <a:bodyPr/>
          <a:lstStyle/>
          <a:p>
            <a:fld id="{F575C757-2202-604A-8DCC-632154A48C4A}" type="slidenum">
              <a:rPr lang="en-US" smtClean="0"/>
              <a:t>33</a:t>
            </a:fld>
            <a:endParaRPr lang="en-US"/>
          </a:p>
        </p:txBody>
      </p:sp>
      <p:sp>
        <p:nvSpPr>
          <p:cNvPr id="6" name="TextBox 5"/>
          <p:cNvSpPr txBox="1"/>
          <p:nvPr/>
        </p:nvSpPr>
        <p:spPr>
          <a:xfrm>
            <a:off x="209180" y="5851192"/>
            <a:ext cx="8789261" cy="369332"/>
          </a:xfrm>
          <a:prstGeom prst="rect">
            <a:avLst/>
          </a:prstGeom>
          <a:noFill/>
        </p:spPr>
        <p:txBody>
          <a:bodyPr wrap="none" rtlCol="0">
            <a:spAutoFit/>
          </a:bodyPr>
          <a:lstStyle/>
          <a:p>
            <a:r>
              <a:rPr lang="en-US" i="1" dirty="0" smtClean="0"/>
              <a:t>[MAC13] Ben </a:t>
            </a:r>
            <a:r>
              <a:rPr lang="en-US" i="1" dirty="0"/>
              <a:t>Mack-</a:t>
            </a:r>
            <a:r>
              <a:rPr lang="en-US" i="1" dirty="0" smtClean="0"/>
              <a:t>Crane, “</a:t>
            </a:r>
            <a:r>
              <a:rPr lang="en-US" b="1" i="1" dirty="0" err="1" smtClean="0"/>
              <a:t>OpenFlow</a:t>
            </a:r>
            <a:r>
              <a:rPr lang="en-US" b="1" i="1" dirty="0" smtClean="0"/>
              <a:t> Extensions</a:t>
            </a:r>
            <a:r>
              <a:rPr lang="en-US" i="1" dirty="0" smtClean="0"/>
              <a:t>”, US </a:t>
            </a:r>
            <a:r>
              <a:rPr lang="en-US" i="1" dirty="0"/>
              <a:t>Ignite ONF GENI </a:t>
            </a:r>
            <a:r>
              <a:rPr lang="en-US" i="1" dirty="0" smtClean="0"/>
              <a:t>workshop, Oct </a:t>
            </a:r>
            <a:r>
              <a:rPr lang="en-US" i="1" dirty="0"/>
              <a:t>2013 </a:t>
            </a:r>
          </a:p>
        </p:txBody>
      </p:sp>
    </p:spTree>
    <p:extLst>
      <p:ext uri="{BB962C8B-B14F-4D97-AF65-F5344CB8AC3E}">
        <p14:creationId xmlns:p14="http://schemas.microsoft.com/office/powerpoint/2010/main" val="1754385780"/>
      </p:ext>
    </p:extLst>
  </p:cSld>
  <p:clrMapOvr>
    <a:masterClrMapping/>
  </p:clrMapOvr>
  <p:transition xmlns:p14="http://schemas.microsoft.com/office/powerpoint/2010/main" spd="slow">
    <p:pull/>
  </p:transition>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356" y="164878"/>
            <a:ext cx="9144000" cy="767290"/>
          </a:xfrm>
        </p:spPr>
        <p:txBody>
          <a:bodyPr>
            <a:normAutofit fontScale="90000"/>
          </a:bodyPr>
          <a:lstStyle/>
          <a:p>
            <a:r>
              <a:rPr lang="en-US" noProof="0" smtClean="0"/>
              <a:t>Also abstraction “involutions” (?): </a:t>
            </a:r>
            <a:br>
              <a:rPr lang="en-US" noProof="0" smtClean="0"/>
            </a:br>
            <a:r>
              <a:rPr lang="en-US" noProof="0" smtClean="0"/>
              <a:t>Typed tables</a:t>
            </a:r>
            <a:endParaRPr lang="en-US" noProof="0"/>
          </a:p>
        </p:txBody>
      </p:sp>
      <p:sp>
        <p:nvSpPr>
          <p:cNvPr id="3" name="Content Placeholder 2"/>
          <p:cNvSpPr>
            <a:spLocks noGrp="1"/>
          </p:cNvSpPr>
          <p:nvPr>
            <p:ph idx="1"/>
          </p:nvPr>
        </p:nvSpPr>
        <p:spPr>
          <a:xfrm>
            <a:off x="457200" y="1237290"/>
            <a:ext cx="8350998" cy="3060661"/>
          </a:xfrm>
        </p:spPr>
        <p:txBody>
          <a:bodyPr>
            <a:normAutofit fontScale="92500" lnSpcReduction="10000"/>
          </a:bodyPr>
          <a:lstStyle/>
          <a:p>
            <a:r>
              <a:rPr lang="en-US" noProof="0" smtClean="0"/>
              <a:t>“A step back to ensure wider applicability”</a:t>
            </a:r>
          </a:p>
          <a:p>
            <a:r>
              <a:rPr lang="en-US" noProof="0" smtClean="0"/>
              <a:t>A third way between reactive and proactive</a:t>
            </a:r>
          </a:p>
          <a:p>
            <a:r>
              <a:rPr lang="en-US" noProof="0" smtClean="0"/>
              <a:t>Pre</a:t>
            </a:r>
            <a:r>
              <a:rPr lang="en-US" noProof="0"/>
              <a:t>-run-time description of switch-level </a:t>
            </a:r>
            <a:r>
              <a:rPr lang="en-US" noProof="0" smtClean="0"/>
              <a:t>“behavioral abstraction” (tell to the switch which types of flowmods will be instantiated at run time)</a:t>
            </a:r>
          </a:p>
          <a:p>
            <a:r>
              <a:rPr lang="en-US" noProof="0" smtClean="0"/>
              <a:t>Limit types supported according to HW type</a:t>
            </a:r>
            <a:endParaRPr lang="en-US" noProof="0"/>
          </a:p>
        </p:txBody>
      </p:sp>
      <p:sp>
        <p:nvSpPr>
          <p:cNvPr id="4" name="Footer Placeholder 3"/>
          <p:cNvSpPr>
            <a:spLocks noGrp="1"/>
          </p:cNvSpPr>
          <p:nvPr>
            <p:ph type="ftr" sz="quarter" idx="11"/>
          </p:nvPr>
        </p:nvSpPr>
        <p:spPr/>
        <p:txBody>
          <a:bodyPr/>
          <a:lstStyle/>
          <a:p>
            <a:r>
              <a:rPr lang="en-US" smtClean="0"/>
              <a:t>G. Bianchi &amp; A. Capone - SDN tutorial</a:t>
            </a:r>
            <a:endParaRPr lang="en-US"/>
          </a:p>
        </p:txBody>
      </p:sp>
      <p:sp>
        <p:nvSpPr>
          <p:cNvPr id="5" name="Slide Number Placeholder 4"/>
          <p:cNvSpPr>
            <a:spLocks noGrp="1"/>
          </p:cNvSpPr>
          <p:nvPr>
            <p:ph type="sldNum" sz="quarter" idx="12"/>
          </p:nvPr>
        </p:nvSpPr>
        <p:spPr/>
        <p:txBody>
          <a:bodyPr/>
          <a:lstStyle/>
          <a:p>
            <a:fld id="{F575C757-2202-604A-8DCC-632154A48C4A}" type="slidenum">
              <a:rPr lang="en-US" smtClean="0"/>
              <a:t>34</a:t>
            </a:fld>
            <a:endParaRPr lang="en-US"/>
          </a:p>
        </p:txBody>
      </p:sp>
      <p:sp>
        <p:nvSpPr>
          <p:cNvPr id="6" name="TextBox 5"/>
          <p:cNvSpPr txBox="1"/>
          <p:nvPr/>
        </p:nvSpPr>
        <p:spPr>
          <a:xfrm>
            <a:off x="5345208" y="5843070"/>
            <a:ext cx="3341592" cy="369332"/>
          </a:xfrm>
          <a:prstGeom prst="rect">
            <a:avLst/>
          </a:prstGeom>
          <a:noFill/>
        </p:spPr>
        <p:txBody>
          <a:bodyPr wrap="none" rtlCol="0">
            <a:spAutoFit/>
          </a:bodyPr>
          <a:lstStyle/>
          <a:p>
            <a:r>
              <a:rPr lang="en-US" dirty="0" smtClean="0"/>
              <a:t>ONF Forwarding Abstractions WG</a:t>
            </a:r>
            <a:endParaRPr lang="en-US" dirty="0"/>
          </a:p>
        </p:txBody>
      </p:sp>
      <p:sp>
        <p:nvSpPr>
          <p:cNvPr id="7" name="Rectangle 6"/>
          <p:cNvSpPr/>
          <p:nvPr/>
        </p:nvSpPr>
        <p:spPr>
          <a:xfrm>
            <a:off x="814066" y="4542153"/>
            <a:ext cx="1253662" cy="781446"/>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err="1"/>
              <a:t>OpenFlow</a:t>
            </a:r>
            <a:r>
              <a:rPr lang="en-US" dirty="0"/>
              <a:t> </a:t>
            </a:r>
            <a:r>
              <a:rPr lang="en-US" dirty="0" smtClean="0"/>
              <a:t>1.0 </a:t>
            </a:r>
            <a:endParaRPr lang="en-US" dirty="0"/>
          </a:p>
        </p:txBody>
      </p:sp>
      <p:sp>
        <p:nvSpPr>
          <p:cNvPr id="8" name="TextBox 7"/>
          <p:cNvSpPr txBox="1"/>
          <p:nvPr/>
        </p:nvSpPr>
        <p:spPr>
          <a:xfrm>
            <a:off x="814066" y="4113285"/>
            <a:ext cx="4850118" cy="369332"/>
          </a:xfrm>
          <a:prstGeom prst="rect">
            <a:avLst/>
          </a:prstGeom>
          <a:noFill/>
        </p:spPr>
        <p:txBody>
          <a:bodyPr wrap="none" rtlCol="0">
            <a:spAutoFit/>
          </a:bodyPr>
          <a:lstStyle/>
          <a:p>
            <a:r>
              <a:rPr lang="en-US" dirty="0" smtClean="0"/>
              <a:t>Typed tables patterns: Forwarding Elements (F:E.)</a:t>
            </a:r>
            <a:endParaRPr lang="en-US" dirty="0"/>
          </a:p>
        </p:txBody>
      </p:sp>
      <p:sp>
        <p:nvSpPr>
          <p:cNvPr id="9" name="Rectangle 8"/>
          <p:cNvSpPr/>
          <p:nvPr/>
        </p:nvSpPr>
        <p:spPr>
          <a:xfrm>
            <a:off x="1321721" y="5452347"/>
            <a:ext cx="1492014" cy="781446"/>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r>
              <a:rPr lang="en-US" dirty="0"/>
              <a:t>Constrained </a:t>
            </a:r>
            <a:r>
              <a:rPr lang="en-US" dirty="0" err="1"/>
              <a:t>OpenFlow</a:t>
            </a:r>
            <a:r>
              <a:rPr lang="en-US" dirty="0"/>
              <a:t> 1.1 </a:t>
            </a:r>
          </a:p>
        </p:txBody>
      </p:sp>
      <p:sp>
        <p:nvSpPr>
          <p:cNvPr id="10" name="Rectangle 9"/>
          <p:cNvSpPr/>
          <p:nvPr/>
        </p:nvSpPr>
        <p:spPr>
          <a:xfrm>
            <a:off x="2496910" y="4542153"/>
            <a:ext cx="1052419" cy="781446"/>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r>
              <a:rPr lang="en-US" dirty="0"/>
              <a:t>Layer 3 IPv4 </a:t>
            </a:r>
          </a:p>
        </p:txBody>
      </p:sp>
      <p:sp>
        <p:nvSpPr>
          <p:cNvPr id="11" name="Rectangle 10"/>
          <p:cNvSpPr/>
          <p:nvPr/>
        </p:nvSpPr>
        <p:spPr>
          <a:xfrm>
            <a:off x="3734292" y="5307319"/>
            <a:ext cx="1052419" cy="91019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r>
              <a:rPr lang="en-US" dirty="0"/>
              <a:t>Stateless Generic Tunnel </a:t>
            </a:r>
          </a:p>
        </p:txBody>
      </p:sp>
      <p:sp>
        <p:nvSpPr>
          <p:cNvPr id="12" name="Rectangle 11"/>
          <p:cNvSpPr/>
          <p:nvPr/>
        </p:nvSpPr>
        <p:spPr>
          <a:xfrm>
            <a:off x="5137974" y="4482617"/>
            <a:ext cx="1052419" cy="91019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r>
              <a:rPr lang="en-US" dirty="0" err="1" smtClean="0"/>
              <a:t>Statefull</a:t>
            </a:r>
            <a:r>
              <a:rPr lang="en-US" dirty="0" smtClean="0"/>
              <a:t> </a:t>
            </a:r>
            <a:r>
              <a:rPr lang="en-US" dirty="0"/>
              <a:t>Generic Tunnel </a:t>
            </a:r>
          </a:p>
        </p:txBody>
      </p:sp>
      <p:sp>
        <p:nvSpPr>
          <p:cNvPr id="13" name="Rectangle 12"/>
          <p:cNvSpPr/>
          <p:nvPr/>
        </p:nvSpPr>
        <p:spPr>
          <a:xfrm>
            <a:off x="6553200" y="4765258"/>
            <a:ext cx="1265634" cy="62755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r>
              <a:rPr lang="en-US" dirty="0"/>
              <a:t>802.1D Forwarding </a:t>
            </a:r>
          </a:p>
        </p:txBody>
      </p:sp>
      <p:sp>
        <p:nvSpPr>
          <p:cNvPr id="14" name="TextBox 13"/>
          <p:cNvSpPr txBox="1"/>
          <p:nvPr/>
        </p:nvSpPr>
        <p:spPr>
          <a:xfrm>
            <a:off x="8059257" y="5019387"/>
            <a:ext cx="484027" cy="369332"/>
          </a:xfrm>
          <a:prstGeom prst="rect">
            <a:avLst/>
          </a:prstGeom>
          <a:noFill/>
        </p:spPr>
        <p:txBody>
          <a:bodyPr wrap="none" rtlCol="0">
            <a:spAutoFit/>
          </a:bodyPr>
          <a:lstStyle/>
          <a:p>
            <a:r>
              <a:rPr lang="en-US" dirty="0" smtClean="0"/>
              <a:t>(…)</a:t>
            </a:r>
            <a:endParaRPr lang="en-US" dirty="0"/>
          </a:p>
        </p:txBody>
      </p:sp>
      <p:pic>
        <p:nvPicPr>
          <p:cNvPr id="15" name="Picture 14"/>
          <p:cNvPicPr>
            <a:picLocks noChangeAspect="1"/>
          </p:cNvPicPr>
          <p:nvPr/>
        </p:nvPicPr>
        <p:blipFill>
          <a:blip r:embed="rId2"/>
          <a:stretch>
            <a:fillRect/>
          </a:stretch>
        </p:blipFill>
        <p:spPr>
          <a:xfrm>
            <a:off x="5316443" y="5452347"/>
            <a:ext cx="1184483" cy="516760"/>
          </a:xfrm>
          <a:prstGeom prst="rect">
            <a:avLst/>
          </a:prstGeom>
        </p:spPr>
      </p:pic>
    </p:spTree>
    <p:extLst>
      <p:ext uri="{BB962C8B-B14F-4D97-AF65-F5344CB8AC3E}">
        <p14:creationId xmlns:p14="http://schemas.microsoft.com/office/powerpoint/2010/main" val="1782693746"/>
      </p:ext>
    </p:extLst>
  </p:cSld>
  <p:clrMapOvr>
    <a:masterClrMapping/>
  </p:clrMapOvr>
  <p:transition xmlns:p14="http://schemas.microsoft.com/office/powerpoint/2010/main" spd="slow">
    <p:pull/>
  </p:transition>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noProof="0" smtClean="0"/>
              <a:t>Further flexibility limitations due to specialized HW</a:t>
            </a:r>
            <a:endParaRPr lang="en-US" noProof="0"/>
          </a:p>
        </p:txBody>
      </p:sp>
      <p:sp>
        <p:nvSpPr>
          <p:cNvPr id="3" name="Content Placeholder 2"/>
          <p:cNvSpPr>
            <a:spLocks noGrp="1"/>
          </p:cNvSpPr>
          <p:nvPr>
            <p:ph idx="1"/>
          </p:nvPr>
        </p:nvSpPr>
        <p:spPr>
          <a:xfrm>
            <a:off x="457200" y="1434167"/>
            <a:ext cx="8229600" cy="4294485"/>
          </a:xfrm>
        </p:spPr>
        <p:txBody>
          <a:bodyPr>
            <a:normAutofit fontScale="85000" lnSpcReduction="20000"/>
          </a:bodyPr>
          <a:lstStyle/>
          <a:p>
            <a:r>
              <a:rPr lang="en-US" noProof="0" smtClean="0"/>
              <a:t>OF introduced the </a:t>
            </a:r>
            <a:r>
              <a:rPr lang="en-US" noProof="0"/>
              <a:t>MMT model </a:t>
            </a:r>
            <a:r>
              <a:rPr lang="en-US" noProof="0" smtClean="0"/>
              <a:t>but </a:t>
            </a:r>
            <a:r>
              <a:rPr lang="en-US" noProof="0"/>
              <a:t>does not mandate the width, depth, or even the number of </a:t>
            </a:r>
            <a:r>
              <a:rPr lang="en-US" noProof="0" smtClean="0"/>
              <a:t>tables</a:t>
            </a:r>
          </a:p>
          <a:p>
            <a:r>
              <a:rPr lang="en-US" noProof="0" smtClean="0"/>
              <a:t>OF allows </a:t>
            </a:r>
            <a:r>
              <a:rPr lang="en-US" noProof="0"/>
              <a:t>the introduction of new match fields through a user-defined field </a:t>
            </a:r>
            <a:r>
              <a:rPr lang="en-US" noProof="0" smtClean="0"/>
              <a:t>facility</a:t>
            </a:r>
          </a:p>
          <a:p>
            <a:r>
              <a:rPr lang="en-US" noProof="0"/>
              <a:t>But </a:t>
            </a:r>
            <a:r>
              <a:rPr lang="en-US" noProof="0" smtClean="0"/>
              <a:t>existing </a:t>
            </a:r>
            <a:r>
              <a:rPr lang="en-US" noProof="0"/>
              <a:t>switch chips implement a small (4–8) number of tables whose widths, depths, and execution order are set when the chip is fabricated. </a:t>
            </a:r>
            <a:endParaRPr lang="en-US" noProof="0" smtClean="0"/>
          </a:p>
          <a:p>
            <a:r>
              <a:rPr lang="en-US" noProof="0" smtClean="0"/>
              <a:t>This </a:t>
            </a:r>
            <a:r>
              <a:rPr lang="en-US" noProof="0"/>
              <a:t>severely limits </a:t>
            </a:r>
            <a:r>
              <a:rPr lang="en-US" noProof="0" smtClean="0"/>
              <a:t>flexibility through specialized chips:</a:t>
            </a:r>
          </a:p>
          <a:p>
            <a:pPr lvl="1"/>
            <a:r>
              <a:rPr lang="en-US" noProof="0" smtClean="0"/>
              <a:t>Chip for core routers: </a:t>
            </a:r>
            <a:r>
              <a:rPr lang="en-US" noProof="0"/>
              <a:t>large 32-bit IP longest matching table and a small 128 bit ACL match </a:t>
            </a:r>
            <a:r>
              <a:rPr lang="en-US" noProof="0" smtClean="0"/>
              <a:t>table</a:t>
            </a:r>
          </a:p>
          <a:p>
            <a:pPr lvl="1"/>
            <a:r>
              <a:rPr lang="en-US" noProof="0" smtClean="0"/>
              <a:t>Chip for enterprise router: small </a:t>
            </a:r>
            <a:r>
              <a:rPr lang="en-US" noProof="0"/>
              <a:t>32-bit IP </a:t>
            </a:r>
            <a:r>
              <a:rPr lang="en-US" noProof="0" smtClean="0"/>
              <a:t>table </a:t>
            </a:r>
            <a:r>
              <a:rPr lang="en-US" noProof="0"/>
              <a:t>and </a:t>
            </a:r>
            <a:r>
              <a:rPr lang="en-US" noProof="0" smtClean="0"/>
              <a:t>large </a:t>
            </a:r>
            <a:r>
              <a:rPr lang="en-US" noProof="0"/>
              <a:t>ACL </a:t>
            </a:r>
            <a:r>
              <a:rPr lang="en-US" noProof="0" smtClean="0"/>
              <a:t>table, with an additional MAC </a:t>
            </a:r>
            <a:r>
              <a:rPr lang="en-US" noProof="0"/>
              <a:t>address match tables</a:t>
            </a:r>
          </a:p>
          <a:p>
            <a:pPr lvl="1"/>
            <a:endParaRPr lang="en-US" noProof="0" smtClean="0"/>
          </a:p>
          <a:p>
            <a:pPr lvl="1"/>
            <a:endParaRPr lang="en-US" noProof="0" smtClean="0"/>
          </a:p>
          <a:p>
            <a:pPr lvl="1"/>
            <a:endParaRPr lang="en-US" noProof="0"/>
          </a:p>
        </p:txBody>
      </p:sp>
      <p:sp>
        <p:nvSpPr>
          <p:cNvPr id="4" name="Footer Placeholder 3"/>
          <p:cNvSpPr>
            <a:spLocks noGrp="1"/>
          </p:cNvSpPr>
          <p:nvPr>
            <p:ph type="ftr" sz="quarter" idx="11"/>
          </p:nvPr>
        </p:nvSpPr>
        <p:spPr/>
        <p:txBody>
          <a:bodyPr/>
          <a:lstStyle/>
          <a:p>
            <a:r>
              <a:rPr lang="en-US" smtClean="0"/>
              <a:t>G. Bianchi &amp; A. Capone - SDN tutorial</a:t>
            </a:r>
            <a:endParaRPr lang="en-US"/>
          </a:p>
        </p:txBody>
      </p:sp>
      <p:sp>
        <p:nvSpPr>
          <p:cNvPr id="5" name="Slide Number Placeholder 4"/>
          <p:cNvSpPr>
            <a:spLocks noGrp="1"/>
          </p:cNvSpPr>
          <p:nvPr>
            <p:ph type="sldNum" sz="quarter" idx="12"/>
          </p:nvPr>
        </p:nvSpPr>
        <p:spPr/>
        <p:txBody>
          <a:bodyPr/>
          <a:lstStyle/>
          <a:p>
            <a:fld id="{F575C757-2202-604A-8DCC-632154A48C4A}" type="slidenum">
              <a:rPr lang="en-US" smtClean="0"/>
              <a:t>35</a:t>
            </a:fld>
            <a:endParaRPr lang="en-US"/>
          </a:p>
        </p:txBody>
      </p:sp>
      <p:sp>
        <p:nvSpPr>
          <p:cNvPr id="6" name="Rectangle 5"/>
          <p:cNvSpPr/>
          <p:nvPr/>
        </p:nvSpPr>
        <p:spPr>
          <a:xfrm>
            <a:off x="457200" y="5751056"/>
            <a:ext cx="8622490" cy="605294"/>
          </a:xfrm>
          <a:prstGeom prst="rect">
            <a:avLst/>
          </a:prstGeom>
        </p:spPr>
        <p:txBody>
          <a:bodyPr wrap="square">
            <a:spAutoFit/>
          </a:bodyPr>
          <a:lstStyle/>
          <a:p>
            <a:r>
              <a:rPr lang="en-US" sz="2000" i="1" baseline="30000" dirty="0" smtClean="0"/>
              <a:t>[BOS13] P</a:t>
            </a:r>
            <a:r>
              <a:rPr lang="en-US" sz="2000" i="1" baseline="30000" dirty="0"/>
              <a:t>. </a:t>
            </a:r>
            <a:r>
              <a:rPr lang="en-US" sz="2000" i="1" baseline="30000" dirty="0" err="1"/>
              <a:t>Bosshart</a:t>
            </a:r>
            <a:r>
              <a:rPr lang="en-US" sz="2000" i="1" baseline="30000" dirty="0"/>
              <a:t>, G. Gibb, H.-S. Kim, G. Varghese, N. </a:t>
            </a:r>
            <a:r>
              <a:rPr lang="en-US" sz="2000" i="1" baseline="30000" dirty="0" err="1"/>
              <a:t>McKeown</a:t>
            </a:r>
            <a:r>
              <a:rPr lang="en-US" sz="2000" i="1" baseline="30000" dirty="0"/>
              <a:t>, M. Izzard, F. </a:t>
            </a:r>
            <a:r>
              <a:rPr lang="en-US" sz="2000" i="1" baseline="30000" dirty="0" err="1"/>
              <a:t>Mujica</a:t>
            </a:r>
            <a:r>
              <a:rPr lang="en-US" sz="2000" i="1" baseline="30000" dirty="0"/>
              <a:t>, </a:t>
            </a:r>
            <a:r>
              <a:rPr lang="en-US" sz="2000" i="1" baseline="30000" dirty="0" smtClean="0"/>
              <a:t>and</a:t>
            </a:r>
            <a:r>
              <a:rPr lang="en-US" sz="2000" i="1" dirty="0" smtClean="0"/>
              <a:t> </a:t>
            </a:r>
            <a:r>
              <a:rPr lang="en-US" sz="2000" i="1" baseline="30000" dirty="0" smtClean="0"/>
              <a:t>M</a:t>
            </a:r>
            <a:r>
              <a:rPr lang="en-US" sz="2000" i="1" baseline="30000" dirty="0"/>
              <a:t>. Horowitz, </a:t>
            </a:r>
            <a:r>
              <a:rPr lang="en-US" sz="2000" b="1" i="1" baseline="30000" dirty="0"/>
              <a:t>“Forwarding metamorphosis: Fast programmable match-action processing in hardware for </a:t>
            </a:r>
            <a:r>
              <a:rPr lang="en-US" sz="2000" b="1" i="1" baseline="30000" dirty="0" err="1" smtClean="0"/>
              <a:t>sdn</a:t>
            </a:r>
            <a:r>
              <a:rPr lang="en-US" sz="2000" b="1" i="1" baseline="30000" dirty="0" smtClean="0"/>
              <a:t>”,</a:t>
            </a:r>
            <a:r>
              <a:rPr lang="en-US" sz="2000" i="1" baseline="30000" dirty="0" smtClean="0"/>
              <a:t> </a:t>
            </a:r>
            <a:r>
              <a:rPr lang="en-US" sz="2000" i="1" baseline="30000" dirty="0"/>
              <a:t>in ACM SIGCOMM 2013.</a:t>
            </a:r>
            <a:endParaRPr lang="en-US" sz="2000" i="1" dirty="0"/>
          </a:p>
        </p:txBody>
      </p:sp>
    </p:spTree>
    <p:extLst>
      <p:ext uri="{BB962C8B-B14F-4D97-AF65-F5344CB8AC3E}">
        <p14:creationId xmlns:p14="http://schemas.microsoft.com/office/powerpoint/2010/main" val="925946769"/>
      </p:ext>
    </p:extLst>
  </p:cSld>
  <p:clrMapOvr>
    <a:masterClrMapping/>
  </p:clrMapOvr>
  <p:transition xmlns:p14="http://schemas.microsoft.com/office/powerpoint/2010/main" spd="slow">
    <p:pull/>
  </p:transition>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noProof="0"/>
              <a:t>Reconfigurable Match Tables </a:t>
            </a:r>
            <a:r>
              <a:rPr lang="en-US" noProof="0" smtClean="0"/>
              <a:t> (RMT)</a:t>
            </a:r>
            <a:endParaRPr lang="en-US" noProof="0"/>
          </a:p>
        </p:txBody>
      </p:sp>
      <p:sp>
        <p:nvSpPr>
          <p:cNvPr id="3" name="Content Placeholder 2"/>
          <p:cNvSpPr>
            <a:spLocks noGrp="1"/>
          </p:cNvSpPr>
          <p:nvPr>
            <p:ph idx="1"/>
          </p:nvPr>
        </p:nvSpPr>
        <p:spPr>
          <a:xfrm>
            <a:off x="457200" y="1434167"/>
            <a:ext cx="8229600" cy="4294485"/>
          </a:xfrm>
        </p:spPr>
        <p:txBody>
          <a:bodyPr>
            <a:normAutofit fontScale="92500" lnSpcReduction="20000"/>
          </a:bodyPr>
          <a:lstStyle/>
          <a:p>
            <a:r>
              <a:rPr lang="en-US" noProof="0" smtClean="0"/>
              <a:t>Recent proposal by McKeown, Varghese et al. [BOS13]</a:t>
            </a:r>
          </a:p>
          <a:p>
            <a:r>
              <a:rPr lang="en-US" noProof="0" smtClean="0"/>
              <a:t>RMT</a:t>
            </a:r>
          </a:p>
          <a:p>
            <a:pPr lvl="1"/>
            <a:r>
              <a:rPr lang="en-US" noProof="0" smtClean="0"/>
              <a:t>Field </a:t>
            </a:r>
            <a:r>
              <a:rPr lang="en-US" noProof="0"/>
              <a:t>definitions can be altered and new fields </a:t>
            </a:r>
            <a:r>
              <a:rPr lang="en-US" noProof="0" smtClean="0"/>
              <a:t>added </a:t>
            </a:r>
          </a:p>
          <a:p>
            <a:pPr lvl="1"/>
            <a:r>
              <a:rPr lang="en-US" noProof="0"/>
              <a:t>N</a:t>
            </a:r>
            <a:r>
              <a:rPr lang="en-US" noProof="0" smtClean="0"/>
              <a:t>umber</a:t>
            </a:r>
            <a:r>
              <a:rPr lang="en-US" noProof="0"/>
              <a:t>, topology, widths, and depths of match tables can be specified, subject only to an overall resource limit on the number of matched </a:t>
            </a:r>
            <a:r>
              <a:rPr lang="en-US" noProof="0" smtClean="0"/>
              <a:t>bits</a:t>
            </a:r>
          </a:p>
          <a:p>
            <a:pPr lvl="1"/>
            <a:r>
              <a:rPr lang="en-US" noProof="0" smtClean="0"/>
              <a:t>New </a:t>
            </a:r>
            <a:r>
              <a:rPr lang="en-US" noProof="0"/>
              <a:t>actions may be </a:t>
            </a:r>
            <a:r>
              <a:rPr lang="en-US" noProof="0" smtClean="0"/>
              <a:t>defined</a:t>
            </a:r>
          </a:p>
          <a:p>
            <a:pPr lvl="1"/>
            <a:r>
              <a:rPr lang="en-US" noProof="0"/>
              <a:t>A</a:t>
            </a:r>
            <a:r>
              <a:rPr lang="en-US" noProof="0" smtClean="0"/>
              <a:t>rbitrarily </a:t>
            </a:r>
            <a:r>
              <a:rPr lang="en-US" noProof="0"/>
              <a:t>modified packets can be placed in specified </a:t>
            </a:r>
            <a:r>
              <a:rPr lang="en-US" noProof="0" smtClean="0"/>
              <a:t>queues, </a:t>
            </a:r>
            <a:r>
              <a:rPr lang="en-US" noProof="0"/>
              <a:t>for output at any subset of ports, with a queuing discipline specified for each queue.</a:t>
            </a:r>
            <a:endParaRPr lang="en-US" noProof="0" smtClean="0"/>
          </a:p>
          <a:p>
            <a:pPr lvl="1"/>
            <a:endParaRPr lang="en-US" noProof="0" smtClean="0"/>
          </a:p>
          <a:p>
            <a:pPr lvl="1"/>
            <a:endParaRPr lang="en-US" noProof="0"/>
          </a:p>
        </p:txBody>
      </p:sp>
      <p:sp>
        <p:nvSpPr>
          <p:cNvPr id="4" name="Footer Placeholder 3"/>
          <p:cNvSpPr>
            <a:spLocks noGrp="1"/>
          </p:cNvSpPr>
          <p:nvPr>
            <p:ph type="ftr" sz="quarter" idx="11"/>
          </p:nvPr>
        </p:nvSpPr>
        <p:spPr/>
        <p:txBody>
          <a:bodyPr/>
          <a:lstStyle/>
          <a:p>
            <a:r>
              <a:rPr lang="en-US" smtClean="0"/>
              <a:t>G. Bianchi &amp; A. Capone - SDN tutorial</a:t>
            </a:r>
            <a:endParaRPr lang="en-US"/>
          </a:p>
        </p:txBody>
      </p:sp>
      <p:sp>
        <p:nvSpPr>
          <p:cNvPr id="5" name="Slide Number Placeholder 4"/>
          <p:cNvSpPr>
            <a:spLocks noGrp="1"/>
          </p:cNvSpPr>
          <p:nvPr>
            <p:ph type="sldNum" sz="quarter" idx="12"/>
          </p:nvPr>
        </p:nvSpPr>
        <p:spPr/>
        <p:txBody>
          <a:bodyPr/>
          <a:lstStyle/>
          <a:p>
            <a:fld id="{F575C757-2202-604A-8DCC-632154A48C4A}" type="slidenum">
              <a:rPr lang="en-US" smtClean="0"/>
              <a:t>36</a:t>
            </a:fld>
            <a:endParaRPr lang="en-US"/>
          </a:p>
        </p:txBody>
      </p:sp>
      <p:sp>
        <p:nvSpPr>
          <p:cNvPr id="6" name="Rectangle 5"/>
          <p:cNvSpPr/>
          <p:nvPr/>
        </p:nvSpPr>
        <p:spPr>
          <a:xfrm>
            <a:off x="457200" y="5751056"/>
            <a:ext cx="8622490" cy="605294"/>
          </a:xfrm>
          <a:prstGeom prst="rect">
            <a:avLst/>
          </a:prstGeom>
        </p:spPr>
        <p:txBody>
          <a:bodyPr wrap="square">
            <a:spAutoFit/>
          </a:bodyPr>
          <a:lstStyle/>
          <a:p>
            <a:r>
              <a:rPr lang="en-US" sz="2000" i="1" baseline="30000" dirty="0" smtClean="0"/>
              <a:t>[BOS13] P</a:t>
            </a:r>
            <a:r>
              <a:rPr lang="en-US" sz="2000" i="1" baseline="30000" dirty="0"/>
              <a:t>. </a:t>
            </a:r>
            <a:r>
              <a:rPr lang="en-US" sz="2000" i="1" baseline="30000" dirty="0" err="1"/>
              <a:t>Bosshart</a:t>
            </a:r>
            <a:r>
              <a:rPr lang="en-US" sz="2000" i="1" baseline="30000" dirty="0"/>
              <a:t>, G. Gibb, H.-S. Kim, G. Varghese, N. </a:t>
            </a:r>
            <a:r>
              <a:rPr lang="en-US" sz="2000" i="1" baseline="30000" dirty="0" err="1"/>
              <a:t>McKeown</a:t>
            </a:r>
            <a:r>
              <a:rPr lang="en-US" sz="2000" i="1" baseline="30000" dirty="0"/>
              <a:t>, M. Izzard, F. </a:t>
            </a:r>
            <a:r>
              <a:rPr lang="en-US" sz="2000" i="1" baseline="30000" dirty="0" err="1"/>
              <a:t>Mujica</a:t>
            </a:r>
            <a:r>
              <a:rPr lang="en-US" sz="2000" i="1" baseline="30000" dirty="0"/>
              <a:t>, </a:t>
            </a:r>
            <a:r>
              <a:rPr lang="en-US" sz="2000" i="1" baseline="30000" dirty="0" smtClean="0"/>
              <a:t>and</a:t>
            </a:r>
            <a:r>
              <a:rPr lang="en-US" sz="2000" i="1" dirty="0" smtClean="0"/>
              <a:t> </a:t>
            </a:r>
            <a:r>
              <a:rPr lang="en-US" sz="2000" i="1" baseline="30000" dirty="0" smtClean="0"/>
              <a:t>M</a:t>
            </a:r>
            <a:r>
              <a:rPr lang="en-US" sz="2000" i="1" baseline="30000" dirty="0"/>
              <a:t>. Horowitz, </a:t>
            </a:r>
            <a:r>
              <a:rPr lang="en-US" sz="2000" b="1" i="1" baseline="30000" dirty="0"/>
              <a:t>“Forwarding metamorphosis: Fast programmable match-action processing in hardware for </a:t>
            </a:r>
            <a:r>
              <a:rPr lang="en-US" sz="2000" b="1" i="1" baseline="30000" dirty="0" err="1" smtClean="0"/>
              <a:t>sdn</a:t>
            </a:r>
            <a:r>
              <a:rPr lang="en-US" sz="2000" b="1" i="1" baseline="30000" dirty="0" smtClean="0"/>
              <a:t>”,</a:t>
            </a:r>
            <a:r>
              <a:rPr lang="en-US" sz="2000" i="1" baseline="30000" dirty="0" smtClean="0"/>
              <a:t> </a:t>
            </a:r>
            <a:r>
              <a:rPr lang="en-US" sz="2000" i="1" baseline="30000" dirty="0"/>
              <a:t>in ACM SIGCOMM 2013.</a:t>
            </a:r>
            <a:endParaRPr lang="en-US" sz="2000" i="1" dirty="0"/>
          </a:p>
        </p:txBody>
      </p:sp>
    </p:spTree>
    <p:extLst>
      <p:ext uri="{BB962C8B-B14F-4D97-AF65-F5344CB8AC3E}">
        <p14:creationId xmlns:p14="http://schemas.microsoft.com/office/powerpoint/2010/main" val="835578371"/>
      </p:ext>
    </p:extLst>
  </p:cSld>
  <p:clrMapOvr>
    <a:masterClrMapping/>
  </p:clrMapOvr>
  <p:transition xmlns:p14="http://schemas.microsoft.com/office/powerpoint/2010/main" spd="slow">
    <p:pull/>
  </p:transition>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noProof="0"/>
              <a:t>Reconfigurable Match Tables </a:t>
            </a:r>
            <a:r>
              <a:rPr lang="en-US" noProof="0" smtClean="0"/>
              <a:t> (RMT)</a:t>
            </a:r>
            <a:endParaRPr lang="en-US" noProof="0"/>
          </a:p>
        </p:txBody>
      </p:sp>
      <p:sp>
        <p:nvSpPr>
          <p:cNvPr id="4" name="Footer Placeholder 3"/>
          <p:cNvSpPr>
            <a:spLocks noGrp="1"/>
          </p:cNvSpPr>
          <p:nvPr>
            <p:ph type="ftr" sz="quarter" idx="11"/>
          </p:nvPr>
        </p:nvSpPr>
        <p:spPr/>
        <p:txBody>
          <a:bodyPr/>
          <a:lstStyle/>
          <a:p>
            <a:r>
              <a:rPr lang="en-US" smtClean="0"/>
              <a:t>G. Bianchi &amp; A. Capone - SDN tutorial</a:t>
            </a:r>
            <a:endParaRPr lang="en-US"/>
          </a:p>
        </p:txBody>
      </p:sp>
      <p:sp>
        <p:nvSpPr>
          <p:cNvPr id="5" name="Slide Number Placeholder 4"/>
          <p:cNvSpPr>
            <a:spLocks noGrp="1"/>
          </p:cNvSpPr>
          <p:nvPr>
            <p:ph type="sldNum" sz="quarter" idx="12"/>
          </p:nvPr>
        </p:nvSpPr>
        <p:spPr/>
        <p:txBody>
          <a:bodyPr/>
          <a:lstStyle/>
          <a:p>
            <a:fld id="{F575C757-2202-604A-8DCC-632154A48C4A}" type="slidenum">
              <a:rPr lang="en-US" smtClean="0"/>
              <a:t>37</a:t>
            </a:fld>
            <a:endParaRPr lang="en-US"/>
          </a:p>
        </p:txBody>
      </p:sp>
      <p:sp>
        <p:nvSpPr>
          <p:cNvPr id="6" name="Rectangle 5"/>
          <p:cNvSpPr/>
          <p:nvPr/>
        </p:nvSpPr>
        <p:spPr>
          <a:xfrm>
            <a:off x="457200" y="5751056"/>
            <a:ext cx="8622490" cy="605294"/>
          </a:xfrm>
          <a:prstGeom prst="rect">
            <a:avLst/>
          </a:prstGeom>
        </p:spPr>
        <p:txBody>
          <a:bodyPr wrap="square">
            <a:spAutoFit/>
          </a:bodyPr>
          <a:lstStyle/>
          <a:p>
            <a:r>
              <a:rPr lang="en-US" sz="2000" i="1" baseline="30000" dirty="0" smtClean="0"/>
              <a:t>[BOS13] P</a:t>
            </a:r>
            <a:r>
              <a:rPr lang="en-US" sz="2000" i="1" baseline="30000" dirty="0"/>
              <a:t>. </a:t>
            </a:r>
            <a:r>
              <a:rPr lang="en-US" sz="2000" i="1" baseline="30000" dirty="0" err="1"/>
              <a:t>Bosshart</a:t>
            </a:r>
            <a:r>
              <a:rPr lang="en-US" sz="2000" i="1" baseline="30000" dirty="0"/>
              <a:t>, G. Gibb, H.-S. Kim, G. Varghese, N. </a:t>
            </a:r>
            <a:r>
              <a:rPr lang="en-US" sz="2000" i="1" baseline="30000" dirty="0" err="1"/>
              <a:t>McKeown</a:t>
            </a:r>
            <a:r>
              <a:rPr lang="en-US" sz="2000" i="1" baseline="30000" dirty="0"/>
              <a:t>, M. Izzard, F. </a:t>
            </a:r>
            <a:r>
              <a:rPr lang="en-US" sz="2000" i="1" baseline="30000" dirty="0" err="1"/>
              <a:t>Mujica</a:t>
            </a:r>
            <a:r>
              <a:rPr lang="en-US" sz="2000" i="1" baseline="30000" dirty="0"/>
              <a:t>, </a:t>
            </a:r>
            <a:r>
              <a:rPr lang="en-US" sz="2000" i="1" baseline="30000" dirty="0" smtClean="0"/>
              <a:t>and</a:t>
            </a:r>
            <a:r>
              <a:rPr lang="en-US" sz="2000" i="1" dirty="0" smtClean="0"/>
              <a:t> </a:t>
            </a:r>
            <a:r>
              <a:rPr lang="en-US" sz="2000" i="1" baseline="30000" dirty="0" smtClean="0"/>
              <a:t>M</a:t>
            </a:r>
            <a:r>
              <a:rPr lang="en-US" sz="2000" i="1" baseline="30000" dirty="0"/>
              <a:t>. Horowitz, </a:t>
            </a:r>
            <a:r>
              <a:rPr lang="en-US" sz="2000" b="1" i="1" baseline="30000" dirty="0"/>
              <a:t>“Forwarding metamorphosis: Fast programmable match-action processing in hardware for </a:t>
            </a:r>
            <a:r>
              <a:rPr lang="en-US" sz="2000" b="1" i="1" baseline="30000" dirty="0" err="1" smtClean="0"/>
              <a:t>sdn</a:t>
            </a:r>
            <a:r>
              <a:rPr lang="en-US" sz="2000" b="1" i="1" baseline="30000" dirty="0" smtClean="0"/>
              <a:t>”,</a:t>
            </a:r>
            <a:r>
              <a:rPr lang="en-US" sz="2000" i="1" baseline="30000" dirty="0" smtClean="0"/>
              <a:t> </a:t>
            </a:r>
            <a:r>
              <a:rPr lang="en-US" sz="2000" i="1" baseline="30000" dirty="0"/>
              <a:t>in ACM SIGCOMM 2013.</a:t>
            </a:r>
            <a:endParaRPr lang="en-US" sz="2000" i="1" dirty="0"/>
          </a:p>
        </p:txBody>
      </p:sp>
      <p:pic>
        <p:nvPicPr>
          <p:cNvPr id="8" name="Picture 7"/>
          <p:cNvPicPr>
            <a:picLocks noChangeAspect="1"/>
          </p:cNvPicPr>
          <p:nvPr/>
        </p:nvPicPr>
        <p:blipFill rotWithShape="1">
          <a:blip r:embed="rId2"/>
          <a:srcRect t="13863"/>
          <a:stretch/>
        </p:blipFill>
        <p:spPr>
          <a:xfrm>
            <a:off x="457200" y="1254390"/>
            <a:ext cx="8229600" cy="2103411"/>
          </a:xfrm>
          <a:prstGeom prst="rect">
            <a:avLst/>
          </a:prstGeom>
        </p:spPr>
      </p:pic>
      <p:sp>
        <p:nvSpPr>
          <p:cNvPr id="9" name="Rectangular Callout 8"/>
          <p:cNvSpPr/>
          <p:nvPr/>
        </p:nvSpPr>
        <p:spPr>
          <a:xfrm>
            <a:off x="2477071" y="3088941"/>
            <a:ext cx="1348280" cy="486077"/>
          </a:xfrm>
          <a:prstGeom prst="wedgeRectCallout">
            <a:avLst>
              <a:gd name="adj1" fmla="val -80135"/>
              <a:gd name="adj2" fmla="val -74709"/>
            </a:avLst>
          </a:prstGeom>
          <a:solidFill>
            <a:schemeClr val="accent2">
              <a:lumMod val="60000"/>
              <a:lumOff val="40000"/>
              <a:alpha val="20000"/>
            </a:schemeClr>
          </a:solidFill>
          <a:ln>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chemeClr val="tx1"/>
                </a:solidFill>
              </a:rPr>
              <a:t>Programmable parser</a:t>
            </a:r>
            <a:endParaRPr lang="en-US" sz="1400" dirty="0">
              <a:solidFill>
                <a:schemeClr val="tx1"/>
              </a:solidFill>
            </a:endParaRPr>
          </a:p>
        </p:txBody>
      </p:sp>
      <p:sp>
        <p:nvSpPr>
          <p:cNvPr id="10" name="Rectangular Callout 9"/>
          <p:cNvSpPr/>
          <p:nvPr/>
        </p:nvSpPr>
        <p:spPr>
          <a:xfrm>
            <a:off x="183754" y="1354918"/>
            <a:ext cx="1348280" cy="434637"/>
          </a:xfrm>
          <a:prstGeom prst="wedgeRectCallout">
            <a:avLst>
              <a:gd name="adj1" fmla="val 62888"/>
              <a:gd name="adj2" fmla="val 18839"/>
            </a:avLst>
          </a:prstGeom>
          <a:solidFill>
            <a:schemeClr val="accent2">
              <a:lumMod val="60000"/>
              <a:lumOff val="40000"/>
              <a:alpha val="20000"/>
            </a:schemeClr>
          </a:solidFill>
          <a:ln>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chemeClr val="tx1"/>
                </a:solidFill>
              </a:rPr>
              <a:t>Global states</a:t>
            </a:r>
            <a:endParaRPr lang="en-US" sz="1400" dirty="0">
              <a:solidFill>
                <a:schemeClr val="tx1"/>
              </a:solidFill>
            </a:endParaRPr>
          </a:p>
        </p:txBody>
      </p:sp>
      <p:sp>
        <p:nvSpPr>
          <p:cNvPr id="11" name="Rectangular Callout 10"/>
          <p:cNvSpPr/>
          <p:nvPr/>
        </p:nvSpPr>
        <p:spPr>
          <a:xfrm>
            <a:off x="4228594" y="3075562"/>
            <a:ext cx="2324606" cy="499457"/>
          </a:xfrm>
          <a:prstGeom prst="wedgeRectCallout">
            <a:avLst>
              <a:gd name="adj1" fmla="val -47922"/>
              <a:gd name="adj2" fmla="val -88992"/>
            </a:avLst>
          </a:prstGeom>
          <a:solidFill>
            <a:schemeClr val="accent2">
              <a:lumMod val="60000"/>
              <a:lumOff val="40000"/>
              <a:alpha val="20000"/>
            </a:schemeClr>
          </a:solidFill>
          <a:ln>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chemeClr val="tx1"/>
                </a:solidFill>
              </a:rPr>
              <a:t>Header re-write with very long instruction word (VLIW)</a:t>
            </a:r>
            <a:endParaRPr lang="en-US" sz="1400" dirty="0">
              <a:solidFill>
                <a:schemeClr val="tx1"/>
              </a:solidFill>
            </a:endParaRPr>
          </a:p>
        </p:txBody>
      </p:sp>
      <p:sp>
        <p:nvSpPr>
          <p:cNvPr id="12" name="Rectangular Callout 11"/>
          <p:cNvSpPr/>
          <p:nvPr/>
        </p:nvSpPr>
        <p:spPr>
          <a:xfrm>
            <a:off x="6989759" y="3357800"/>
            <a:ext cx="1209661" cy="573457"/>
          </a:xfrm>
          <a:prstGeom prst="wedgeRectCallout">
            <a:avLst>
              <a:gd name="adj1" fmla="val -15521"/>
              <a:gd name="adj2" fmla="val -75320"/>
            </a:avLst>
          </a:prstGeom>
          <a:solidFill>
            <a:schemeClr val="accent2">
              <a:lumMod val="60000"/>
              <a:lumOff val="40000"/>
              <a:alpha val="20000"/>
            </a:schemeClr>
          </a:solidFill>
          <a:ln>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chemeClr val="tx1"/>
                </a:solidFill>
              </a:rPr>
              <a:t>Configurable queues</a:t>
            </a:r>
            <a:endParaRPr lang="en-US" sz="1400" dirty="0">
              <a:solidFill>
                <a:schemeClr val="tx1"/>
              </a:solidFill>
            </a:endParaRPr>
          </a:p>
        </p:txBody>
      </p:sp>
      <p:pic>
        <p:nvPicPr>
          <p:cNvPr id="14" name="Picture 13"/>
          <p:cNvPicPr>
            <a:picLocks noChangeAspect="1"/>
          </p:cNvPicPr>
          <p:nvPr/>
        </p:nvPicPr>
        <p:blipFill>
          <a:blip r:embed="rId3"/>
          <a:stretch>
            <a:fillRect/>
          </a:stretch>
        </p:blipFill>
        <p:spPr>
          <a:xfrm>
            <a:off x="219420" y="3575019"/>
            <a:ext cx="2746229" cy="2176038"/>
          </a:xfrm>
          <a:prstGeom prst="rect">
            <a:avLst/>
          </a:prstGeom>
        </p:spPr>
      </p:pic>
      <p:cxnSp>
        <p:nvCxnSpPr>
          <p:cNvPr id="16" name="Straight Arrow Connector 15"/>
          <p:cNvCxnSpPr/>
          <p:nvPr/>
        </p:nvCxnSpPr>
        <p:spPr>
          <a:xfrm flipH="1">
            <a:off x="2965650" y="3575019"/>
            <a:ext cx="1262944" cy="768316"/>
          </a:xfrm>
          <a:prstGeom prst="straightConnector1">
            <a:avLst/>
          </a:prstGeom>
          <a:ln>
            <a:solidFill>
              <a:srgbClr val="C0504D"/>
            </a:solidFill>
            <a:tailEnd type="arrow"/>
          </a:ln>
        </p:spPr>
        <p:style>
          <a:lnRef idx="2">
            <a:schemeClr val="accent1"/>
          </a:lnRef>
          <a:fillRef idx="0">
            <a:schemeClr val="accent1"/>
          </a:fillRef>
          <a:effectRef idx="1">
            <a:schemeClr val="accent1"/>
          </a:effectRef>
          <a:fontRef idx="minor">
            <a:schemeClr val="tx1"/>
          </a:fontRef>
        </p:style>
      </p:cxnSp>
      <p:pic>
        <p:nvPicPr>
          <p:cNvPr id="17" name="Picture 16"/>
          <p:cNvPicPr>
            <a:picLocks noChangeAspect="1"/>
          </p:cNvPicPr>
          <p:nvPr/>
        </p:nvPicPr>
        <p:blipFill>
          <a:blip r:embed="rId4"/>
          <a:stretch>
            <a:fillRect/>
          </a:stretch>
        </p:blipFill>
        <p:spPr>
          <a:xfrm>
            <a:off x="4421103" y="3696139"/>
            <a:ext cx="2132098" cy="2054918"/>
          </a:xfrm>
          <a:prstGeom prst="rect">
            <a:avLst/>
          </a:prstGeom>
        </p:spPr>
      </p:pic>
      <p:sp>
        <p:nvSpPr>
          <p:cNvPr id="20" name="Rectangular Callout 19"/>
          <p:cNvSpPr/>
          <p:nvPr/>
        </p:nvSpPr>
        <p:spPr>
          <a:xfrm>
            <a:off x="7142159" y="4466675"/>
            <a:ext cx="1209661" cy="1099693"/>
          </a:xfrm>
          <a:prstGeom prst="wedgeRectCallout">
            <a:avLst>
              <a:gd name="adj1" fmla="val -95875"/>
              <a:gd name="adj2" fmla="val 1240"/>
            </a:avLst>
          </a:prstGeom>
          <a:solidFill>
            <a:schemeClr val="accent2">
              <a:lumMod val="60000"/>
              <a:lumOff val="40000"/>
              <a:alpha val="20000"/>
            </a:schemeClr>
          </a:solidFill>
          <a:ln>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chemeClr val="tx1"/>
                </a:solidFill>
              </a:rPr>
              <a:t>Physical flexible architecture on chip</a:t>
            </a:r>
            <a:endParaRPr lang="en-US" sz="1400" dirty="0">
              <a:solidFill>
                <a:schemeClr val="tx1"/>
              </a:solidFill>
            </a:endParaRPr>
          </a:p>
        </p:txBody>
      </p:sp>
    </p:spTree>
    <p:extLst>
      <p:ext uri="{BB962C8B-B14F-4D97-AF65-F5344CB8AC3E}">
        <p14:creationId xmlns:p14="http://schemas.microsoft.com/office/powerpoint/2010/main" val="1561522447"/>
      </p:ext>
    </p:extLst>
  </p:cSld>
  <p:clrMapOvr>
    <a:masterClrMapping/>
  </p:clrMapOvr>
  <p:transition xmlns:p14="http://schemas.microsoft.com/office/powerpoint/2010/main" spd="slow">
    <p:pull/>
  </p:transition>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245546" y="225798"/>
            <a:ext cx="8686799" cy="653329"/>
          </a:xfrm>
        </p:spPr>
        <p:txBody>
          <a:bodyPr>
            <a:normAutofit fontScale="90000"/>
          </a:bodyPr>
          <a:lstStyle/>
          <a:p>
            <a:r>
              <a:rPr lang="en-US" noProof="0" smtClean="0"/>
              <a:t>All the way down to programmability: P4</a:t>
            </a:r>
            <a:endParaRPr lang="en-US" noProof="0"/>
          </a:p>
        </p:txBody>
      </p:sp>
      <p:sp>
        <p:nvSpPr>
          <p:cNvPr id="6" name="Content Placeholder 5"/>
          <p:cNvSpPr>
            <a:spLocks noGrp="1"/>
          </p:cNvSpPr>
          <p:nvPr>
            <p:ph idx="1"/>
          </p:nvPr>
        </p:nvSpPr>
        <p:spPr>
          <a:xfrm>
            <a:off x="180424" y="927967"/>
            <a:ext cx="8506376" cy="830286"/>
          </a:xfrm>
        </p:spPr>
        <p:txBody>
          <a:bodyPr>
            <a:normAutofit fontScale="85000" lnSpcReduction="20000"/>
          </a:bodyPr>
          <a:lstStyle/>
          <a:p>
            <a:r>
              <a:rPr lang="en-US" noProof="0" smtClean="0"/>
              <a:t>Recent “strawman proposal” by McKeown, Rexford et al. [BOS13b]</a:t>
            </a:r>
          </a:p>
          <a:p>
            <a:pPr lvl="1"/>
            <a:endParaRPr lang="en-US" noProof="0" smtClean="0"/>
          </a:p>
          <a:p>
            <a:pPr lvl="1"/>
            <a:endParaRPr lang="en-US" noProof="0"/>
          </a:p>
          <a:p>
            <a:endParaRPr lang="en-US" noProof="0"/>
          </a:p>
        </p:txBody>
      </p:sp>
      <p:sp>
        <p:nvSpPr>
          <p:cNvPr id="2" name="Footer Placeholder 1"/>
          <p:cNvSpPr>
            <a:spLocks noGrp="1"/>
          </p:cNvSpPr>
          <p:nvPr>
            <p:ph type="ftr" sz="quarter" idx="11"/>
          </p:nvPr>
        </p:nvSpPr>
        <p:spPr/>
        <p:txBody>
          <a:bodyPr/>
          <a:lstStyle/>
          <a:p>
            <a:r>
              <a:rPr lang="en-US" smtClean="0"/>
              <a:t>G. Bianchi &amp; A. Capone - SDN tutorial</a:t>
            </a:r>
            <a:endParaRPr lang="en-US"/>
          </a:p>
        </p:txBody>
      </p:sp>
      <p:sp>
        <p:nvSpPr>
          <p:cNvPr id="3" name="Slide Number Placeholder 2"/>
          <p:cNvSpPr>
            <a:spLocks noGrp="1"/>
          </p:cNvSpPr>
          <p:nvPr>
            <p:ph type="sldNum" sz="quarter" idx="12"/>
          </p:nvPr>
        </p:nvSpPr>
        <p:spPr/>
        <p:txBody>
          <a:bodyPr/>
          <a:lstStyle/>
          <a:p>
            <a:fld id="{F575C757-2202-604A-8DCC-632154A48C4A}" type="slidenum">
              <a:rPr lang="en-US" smtClean="0"/>
              <a:t>38</a:t>
            </a:fld>
            <a:endParaRPr lang="en-US"/>
          </a:p>
        </p:txBody>
      </p:sp>
      <p:sp>
        <p:nvSpPr>
          <p:cNvPr id="4" name="Rectangle 3"/>
          <p:cNvSpPr/>
          <p:nvPr/>
        </p:nvSpPr>
        <p:spPr>
          <a:xfrm>
            <a:off x="293064" y="5751056"/>
            <a:ext cx="8850935" cy="707886"/>
          </a:xfrm>
          <a:prstGeom prst="rect">
            <a:avLst/>
          </a:prstGeom>
        </p:spPr>
        <p:txBody>
          <a:bodyPr wrap="square">
            <a:spAutoFit/>
          </a:bodyPr>
          <a:lstStyle/>
          <a:p>
            <a:r>
              <a:rPr lang="en-US" sz="2400" i="1" baseline="30000" dirty="0" smtClean="0"/>
              <a:t>[BOS13b] P</a:t>
            </a:r>
            <a:r>
              <a:rPr lang="en-US" sz="2400" i="1" baseline="30000" dirty="0"/>
              <a:t>. </a:t>
            </a:r>
            <a:r>
              <a:rPr lang="en-US" sz="2400" i="1" baseline="30000" dirty="0" err="1"/>
              <a:t>Bosshart</a:t>
            </a:r>
            <a:r>
              <a:rPr lang="en-US" sz="2400" i="1" baseline="30000" dirty="0"/>
              <a:t>, D. Daly, M. Izzard, N. </a:t>
            </a:r>
            <a:r>
              <a:rPr lang="en-US" sz="2400" i="1" baseline="30000" dirty="0" err="1"/>
              <a:t>McKeown</a:t>
            </a:r>
            <a:r>
              <a:rPr lang="en-US" sz="2400" i="1" baseline="30000" dirty="0" smtClean="0"/>
              <a:t>,</a:t>
            </a:r>
            <a:r>
              <a:rPr lang="en-US" sz="2400" i="1" dirty="0" smtClean="0"/>
              <a:t> </a:t>
            </a:r>
            <a:r>
              <a:rPr lang="en-US" sz="2400" i="1" baseline="30000" dirty="0" smtClean="0"/>
              <a:t>J</a:t>
            </a:r>
            <a:r>
              <a:rPr lang="en-US" sz="2400" i="1" baseline="30000" dirty="0"/>
              <a:t>. Rexford, D. </a:t>
            </a:r>
            <a:r>
              <a:rPr lang="en-US" sz="2400" i="1" baseline="30000" dirty="0" err="1"/>
              <a:t>Talayco</a:t>
            </a:r>
            <a:r>
              <a:rPr lang="en-US" sz="2400" i="1" baseline="30000" dirty="0"/>
              <a:t>, A. </a:t>
            </a:r>
            <a:r>
              <a:rPr lang="en-US" sz="2400" i="1" baseline="30000" dirty="0" err="1"/>
              <a:t>Vahdat</a:t>
            </a:r>
            <a:r>
              <a:rPr lang="en-US" sz="2400" i="1" baseline="30000" dirty="0"/>
              <a:t>, G. Varghese, </a:t>
            </a:r>
            <a:r>
              <a:rPr lang="en-US" sz="2400" i="1" baseline="30000" dirty="0" smtClean="0"/>
              <a:t>D</a:t>
            </a:r>
            <a:r>
              <a:rPr lang="en-US" sz="2400" i="1" baseline="30000" dirty="0"/>
              <a:t>. Walker, </a:t>
            </a:r>
            <a:r>
              <a:rPr lang="en-US" sz="2400" i="1" baseline="30000" dirty="0" smtClean="0"/>
              <a:t>“</a:t>
            </a:r>
            <a:r>
              <a:rPr lang="en-US" sz="2400" b="1" i="1" baseline="30000" dirty="0" smtClean="0"/>
              <a:t>P4: Programming </a:t>
            </a:r>
            <a:r>
              <a:rPr lang="en-US" sz="2400" b="1" i="1" baseline="30000" dirty="0"/>
              <a:t>protocol-independent packet processors</a:t>
            </a:r>
            <a:r>
              <a:rPr lang="en-US" sz="2400" i="1" baseline="30000" dirty="0"/>
              <a:t>,” </a:t>
            </a:r>
            <a:r>
              <a:rPr lang="en-US" sz="2400" i="1" baseline="30000" dirty="0" smtClean="0"/>
              <a:t>arXiv</a:t>
            </a:r>
            <a:r>
              <a:rPr lang="en-US" sz="2400" i="1" baseline="30000" dirty="0"/>
              <a:t>:1312.1719.</a:t>
            </a:r>
            <a:endParaRPr lang="en-US" sz="2400" i="1" dirty="0"/>
          </a:p>
        </p:txBody>
      </p:sp>
      <p:sp>
        <p:nvSpPr>
          <p:cNvPr id="10" name="Content Placeholder 5"/>
          <p:cNvSpPr txBox="1">
            <a:spLocks/>
          </p:cNvSpPr>
          <p:nvPr/>
        </p:nvSpPr>
        <p:spPr>
          <a:xfrm>
            <a:off x="130253" y="1637905"/>
            <a:ext cx="8303473" cy="4113152"/>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smtClean="0"/>
              <a:t>Towards real protocol independence:</a:t>
            </a:r>
          </a:p>
          <a:p>
            <a:pPr lvl="1"/>
            <a:r>
              <a:rPr lang="en-US" b="1" dirty="0" smtClean="0"/>
              <a:t>No predefined fields</a:t>
            </a:r>
            <a:r>
              <a:rPr lang="en-US" dirty="0" smtClean="0"/>
              <a:t>, but reconfigurable fields</a:t>
            </a:r>
          </a:p>
          <a:p>
            <a:pPr lvl="1"/>
            <a:r>
              <a:rPr lang="en-US" b="1" dirty="0" smtClean="0"/>
              <a:t>Protocol independence</a:t>
            </a:r>
            <a:r>
              <a:rPr lang="en-US" dirty="0" smtClean="0"/>
              <a:t>, switches not be tied to any specific network protocols </a:t>
            </a:r>
          </a:p>
          <a:p>
            <a:pPr lvl="1"/>
            <a:r>
              <a:rPr lang="en-US" b="1" dirty="0" smtClean="0"/>
              <a:t>Target independence</a:t>
            </a:r>
            <a:r>
              <a:rPr lang="en-US" dirty="0" smtClean="0"/>
              <a:t>: flexible packet-processing functionality independently of the specifics of the underlying hardware.</a:t>
            </a:r>
          </a:p>
          <a:p>
            <a:r>
              <a:rPr lang="en-US" dirty="0" smtClean="0"/>
              <a:t>Advanced “configurability” </a:t>
            </a:r>
          </a:p>
          <a:p>
            <a:pPr lvl="1"/>
            <a:endParaRPr lang="en-US" dirty="0" smtClean="0"/>
          </a:p>
          <a:p>
            <a:pPr lvl="1"/>
            <a:endParaRPr lang="en-US" dirty="0" smtClean="0"/>
          </a:p>
          <a:p>
            <a:endParaRPr lang="en-US" dirty="0"/>
          </a:p>
        </p:txBody>
      </p:sp>
    </p:spTree>
    <p:extLst>
      <p:ext uri="{BB962C8B-B14F-4D97-AF65-F5344CB8AC3E}">
        <p14:creationId xmlns:p14="http://schemas.microsoft.com/office/powerpoint/2010/main" val="1153131"/>
      </p:ext>
    </p:extLst>
  </p:cSld>
  <p:clrMapOvr>
    <a:masterClrMapping/>
  </p:clrMapOvr>
  <p:transition xmlns:p14="http://schemas.microsoft.com/office/powerpoint/2010/main" spd="slow">
    <p:pull/>
  </p:transition>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294389" y="274638"/>
            <a:ext cx="8686799" cy="604489"/>
          </a:xfrm>
        </p:spPr>
        <p:txBody>
          <a:bodyPr>
            <a:normAutofit fontScale="90000"/>
          </a:bodyPr>
          <a:lstStyle/>
          <a:p>
            <a:r>
              <a:rPr lang="en-US" noProof="0"/>
              <a:t>All the way down to programmability: </a:t>
            </a:r>
            <a:r>
              <a:rPr lang="en-US" noProof="0" smtClean="0"/>
              <a:t>P4</a:t>
            </a:r>
            <a:endParaRPr lang="en-US" noProof="0"/>
          </a:p>
        </p:txBody>
      </p:sp>
      <p:sp>
        <p:nvSpPr>
          <p:cNvPr id="2" name="Footer Placeholder 1"/>
          <p:cNvSpPr>
            <a:spLocks noGrp="1"/>
          </p:cNvSpPr>
          <p:nvPr>
            <p:ph type="ftr" sz="quarter" idx="11"/>
          </p:nvPr>
        </p:nvSpPr>
        <p:spPr/>
        <p:txBody>
          <a:bodyPr/>
          <a:lstStyle/>
          <a:p>
            <a:r>
              <a:rPr lang="en-US" smtClean="0"/>
              <a:t>G. Bianchi &amp; A. Capone - SDN tutorial</a:t>
            </a:r>
            <a:endParaRPr lang="en-US"/>
          </a:p>
        </p:txBody>
      </p:sp>
      <p:sp>
        <p:nvSpPr>
          <p:cNvPr id="3" name="Slide Number Placeholder 2"/>
          <p:cNvSpPr>
            <a:spLocks noGrp="1"/>
          </p:cNvSpPr>
          <p:nvPr>
            <p:ph type="sldNum" sz="quarter" idx="12"/>
          </p:nvPr>
        </p:nvSpPr>
        <p:spPr/>
        <p:txBody>
          <a:bodyPr/>
          <a:lstStyle/>
          <a:p>
            <a:fld id="{F575C757-2202-604A-8DCC-632154A48C4A}" type="slidenum">
              <a:rPr lang="en-US" smtClean="0"/>
              <a:t>39</a:t>
            </a:fld>
            <a:endParaRPr lang="en-US"/>
          </a:p>
        </p:txBody>
      </p:sp>
      <p:sp>
        <p:nvSpPr>
          <p:cNvPr id="6" name="Content Placeholder 5"/>
          <p:cNvSpPr>
            <a:spLocks noGrp="1"/>
          </p:cNvSpPr>
          <p:nvPr>
            <p:ph idx="4294967295"/>
          </p:nvPr>
        </p:nvSpPr>
        <p:spPr>
          <a:xfrm>
            <a:off x="0" y="1009650"/>
            <a:ext cx="8505825" cy="830263"/>
          </a:xfrm>
        </p:spPr>
        <p:txBody>
          <a:bodyPr>
            <a:noAutofit/>
          </a:bodyPr>
          <a:lstStyle/>
          <a:p>
            <a:r>
              <a:rPr lang="en-US" sz="2500" noProof="0" smtClean="0"/>
              <a:t>Configurability achieved with a </a:t>
            </a:r>
            <a:r>
              <a:rPr lang="en-US" sz="2500" b="1" noProof="0" smtClean="0"/>
              <a:t>programming language</a:t>
            </a:r>
            <a:r>
              <a:rPr lang="en-US" sz="2500" noProof="0" smtClean="0"/>
              <a:t> describing parsing and control</a:t>
            </a:r>
          </a:p>
          <a:p>
            <a:pPr lvl="1"/>
            <a:endParaRPr lang="en-US" sz="2500" noProof="0" smtClean="0"/>
          </a:p>
          <a:p>
            <a:pPr lvl="1"/>
            <a:endParaRPr lang="en-US" sz="2500" noProof="0"/>
          </a:p>
          <a:p>
            <a:endParaRPr lang="en-US" sz="2500" noProof="0"/>
          </a:p>
        </p:txBody>
      </p:sp>
      <p:sp>
        <p:nvSpPr>
          <p:cNvPr id="4" name="Rectangle 3"/>
          <p:cNvSpPr/>
          <p:nvPr/>
        </p:nvSpPr>
        <p:spPr>
          <a:xfrm>
            <a:off x="293064" y="5751056"/>
            <a:ext cx="8850935" cy="707886"/>
          </a:xfrm>
          <a:prstGeom prst="rect">
            <a:avLst/>
          </a:prstGeom>
        </p:spPr>
        <p:txBody>
          <a:bodyPr wrap="square">
            <a:spAutoFit/>
          </a:bodyPr>
          <a:lstStyle/>
          <a:p>
            <a:r>
              <a:rPr lang="en-US" sz="2400" i="1" baseline="30000" dirty="0" smtClean="0"/>
              <a:t>[BOS13b] P</a:t>
            </a:r>
            <a:r>
              <a:rPr lang="en-US" sz="2400" i="1" baseline="30000" dirty="0"/>
              <a:t>. </a:t>
            </a:r>
            <a:r>
              <a:rPr lang="en-US" sz="2400" i="1" baseline="30000" dirty="0" err="1"/>
              <a:t>Bosshart</a:t>
            </a:r>
            <a:r>
              <a:rPr lang="en-US" sz="2400" i="1" baseline="30000" dirty="0"/>
              <a:t>, D. Daly, M. Izzard, N. </a:t>
            </a:r>
            <a:r>
              <a:rPr lang="en-US" sz="2400" i="1" baseline="30000" dirty="0" err="1"/>
              <a:t>McKeown</a:t>
            </a:r>
            <a:r>
              <a:rPr lang="en-US" sz="2400" i="1" baseline="30000" dirty="0" smtClean="0"/>
              <a:t>,</a:t>
            </a:r>
            <a:r>
              <a:rPr lang="en-US" sz="2400" i="1" dirty="0" smtClean="0"/>
              <a:t> </a:t>
            </a:r>
            <a:r>
              <a:rPr lang="en-US" sz="2400" i="1" baseline="30000" dirty="0" smtClean="0"/>
              <a:t>J</a:t>
            </a:r>
            <a:r>
              <a:rPr lang="en-US" sz="2400" i="1" baseline="30000" dirty="0"/>
              <a:t>. Rexford, D. </a:t>
            </a:r>
            <a:r>
              <a:rPr lang="en-US" sz="2400" i="1" baseline="30000" dirty="0" err="1"/>
              <a:t>Talayco</a:t>
            </a:r>
            <a:r>
              <a:rPr lang="en-US" sz="2400" i="1" baseline="30000" dirty="0"/>
              <a:t>, A. </a:t>
            </a:r>
            <a:r>
              <a:rPr lang="en-US" sz="2400" i="1" baseline="30000" dirty="0" err="1"/>
              <a:t>Vahdat</a:t>
            </a:r>
            <a:r>
              <a:rPr lang="en-US" sz="2400" i="1" baseline="30000" dirty="0"/>
              <a:t>, G. Varghese, </a:t>
            </a:r>
            <a:r>
              <a:rPr lang="en-US" sz="2400" i="1" baseline="30000" dirty="0" smtClean="0"/>
              <a:t>D</a:t>
            </a:r>
            <a:r>
              <a:rPr lang="en-US" sz="2400" i="1" baseline="30000" dirty="0"/>
              <a:t>. Walker, </a:t>
            </a:r>
            <a:r>
              <a:rPr lang="en-US" sz="2400" i="1" baseline="30000" dirty="0" smtClean="0"/>
              <a:t>“</a:t>
            </a:r>
            <a:r>
              <a:rPr lang="en-US" sz="2400" b="1" i="1" baseline="30000" dirty="0" smtClean="0"/>
              <a:t>P4: Programming </a:t>
            </a:r>
            <a:r>
              <a:rPr lang="en-US" sz="2400" b="1" i="1" baseline="30000" dirty="0"/>
              <a:t>protocol-independent packet processors</a:t>
            </a:r>
            <a:r>
              <a:rPr lang="en-US" sz="2400" i="1" baseline="30000" dirty="0"/>
              <a:t>,” </a:t>
            </a:r>
            <a:r>
              <a:rPr lang="en-US" sz="2400" i="1" baseline="30000" dirty="0" smtClean="0"/>
              <a:t>arXiv</a:t>
            </a:r>
            <a:r>
              <a:rPr lang="en-US" sz="2400" i="1" baseline="30000" dirty="0"/>
              <a:t>:1312.1719.</a:t>
            </a:r>
            <a:endParaRPr lang="en-US" sz="2400" i="1" dirty="0"/>
          </a:p>
        </p:txBody>
      </p:sp>
      <p:pic>
        <p:nvPicPr>
          <p:cNvPr id="8" name="Picture 7" descr="P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2010335"/>
            <a:ext cx="3722588" cy="2916784"/>
          </a:xfrm>
          <a:prstGeom prst="rect">
            <a:avLst/>
          </a:prstGeom>
        </p:spPr>
      </p:pic>
      <p:sp>
        <p:nvSpPr>
          <p:cNvPr id="10" name="Content Placeholder 5"/>
          <p:cNvSpPr txBox="1">
            <a:spLocks/>
          </p:cNvSpPr>
          <p:nvPr/>
        </p:nvSpPr>
        <p:spPr>
          <a:xfrm>
            <a:off x="130254" y="4884036"/>
            <a:ext cx="8808194" cy="88330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500" dirty="0" smtClean="0"/>
              <a:t>Programs are “compiled” according to the specific specialized HW</a:t>
            </a:r>
          </a:p>
          <a:p>
            <a:pPr lvl="1"/>
            <a:endParaRPr lang="en-US" sz="2500" dirty="0" smtClean="0"/>
          </a:p>
          <a:p>
            <a:pPr lvl="1"/>
            <a:endParaRPr lang="en-US" sz="2500" dirty="0" smtClean="0"/>
          </a:p>
          <a:p>
            <a:endParaRPr lang="en-US" sz="2500" dirty="0"/>
          </a:p>
        </p:txBody>
      </p:sp>
      <p:pic>
        <p:nvPicPr>
          <p:cNvPr id="7" name="Picture 6" descr="P4_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77474" y="1790868"/>
            <a:ext cx="4091126" cy="3239623"/>
          </a:xfrm>
          <a:prstGeom prst="rect">
            <a:avLst/>
          </a:prstGeom>
        </p:spPr>
      </p:pic>
      <p:sp>
        <p:nvSpPr>
          <p:cNvPr id="13" name="Title 4"/>
          <p:cNvSpPr txBox="1">
            <a:spLocks/>
          </p:cNvSpPr>
          <p:nvPr/>
        </p:nvSpPr>
        <p:spPr>
          <a:xfrm>
            <a:off x="245546" y="225798"/>
            <a:ext cx="8686799" cy="653329"/>
          </a:xfrm>
          <a:prstGeom prst="rect">
            <a:avLst/>
          </a:prstGeom>
        </p:spPr>
        <p:txBody>
          <a:bodyPr vert="horz" lIns="91440" tIns="45720" rIns="91440" bIns="45720" rtlCol="0" anchor="ctr">
            <a:normAutofit fontScale="90000" lnSpcReduction="1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endParaRPr lang="en-US" dirty="0"/>
          </a:p>
        </p:txBody>
      </p:sp>
    </p:spTree>
    <p:extLst>
      <p:ext uri="{BB962C8B-B14F-4D97-AF65-F5344CB8AC3E}">
        <p14:creationId xmlns:p14="http://schemas.microsoft.com/office/powerpoint/2010/main" val="3464453522"/>
      </p:ext>
    </p:extLst>
  </p:cSld>
  <p:clrMapOvr>
    <a:masterClrMapping/>
  </p:clrMapOvr>
  <p:transition xmlns:p14="http://schemas.microsoft.com/office/powerpoint/2010/main" spd="slow">
    <p:pull/>
  </p:transition>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p:cNvSpPr/>
          <p:nvPr/>
        </p:nvSpPr>
        <p:spPr>
          <a:xfrm>
            <a:off x="3364483" y="3228451"/>
            <a:ext cx="1855859" cy="430928"/>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Forwarding HW</a:t>
            </a:r>
            <a:endParaRPr lang="en-US" dirty="0"/>
          </a:p>
        </p:txBody>
      </p:sp>
      <p:sp>
        <p:nvSpPr>
          <p:cNvPr id="8" name="Rounded Rectangle 7"/>
          <p:cNvSpPr/>
          <p:nvPr/>
        </p:nvSpPr>
        <p:spPr>
          <a:xfrm>
            <a:off x="3364483" y="2757140"/>
            <a:ext cx="1855859" cy="430928"/>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smtClean="0"/>
              <a:t>OS</a:t>
            </a:r>
            <a:endParaRPr lang="en-US" dirty="0"/>
          </a:p>
        </p:txBody>
      </p:sp>
      <p:sp>
        <p:nvSpPr>
          <p:cNvPr id="2" name="Title 1"/>
          <p:cNvSpPr>
            <a:spLocks noGrp="1"/>
          </p:cNvSpPr>
          <p:nvPr>
            <p:ph type="title"/>
          </p:nvPr>
        </p:nvSpPr>
        <p:spPr/>
        <p:txBody>
          <a:bodyPr/>
          <a:lstStyle/>
          <a:p>
            <a:r>
              <a:rPr lang="en-US" noProof="0" smtClean="0"/>
              <a:t>Classic network paradigm</a:t>
            </a:r>
            <a:endParaRPr lang="en-US" noProof="0"/>
          </a:p>
        </p:txBody>
      </p:sp>
      <p:sp>
        <p:nvSpPr>
          <p:cNvPr id="9" name="Rounded Rectangle 8"/>
          <p:cNvSpPr/>
          <p:nvPr/>
        </p:nvSpPr>
        <p:spPr>
          <a:xfrm>
            <a:off x="4003158" y="2253191"/>
            <a:ext cx="581978" cy="458588"/>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10" name="Rounded Rectangle 9"/>
          <p:cNvSpPr/>
          <p:nvPr/>
        </p:nvSpPr>
        <p:spPr>
          <a:xfrm>
            <a:off x="3375823" y="2253191"/>
            <a:ext cx="581978" cy="458588"/>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11" name="Rounded Rectangle 10"/>
          <p:cNvSpPr/>
          <p:nvPr/>
        </p:nvSpPr>
        <p:spPr>
          <a:xfrm>
            <a:off x="4630496" y="2253191"/>
            <a:ext cx="581978" cy="458588"/>
          </a:xfrm>
          <a:prstGeom prst="round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sp>
        <p:nvSpPr>
          <p:cNvPr id="12" name="TextBox 11"/>
          <p:cNvSpPr txBox="1"/>
          <p:nvPr/>
        </p:nvSpPr>
        <p:spPr>
          <a:xfrm>
            <a:off x="2794559" y="1489531"/>
            <a:ext cx="2999176" cy="369332"/>
          </a:xfrm>
          <a:prstGeom prst="rect">
            <a:avLst/>
          </a:prstGeom>
          <a:noFill/>
        </p:spPr>
        <p:txBody>
          <a:bodyPr wrap="none" rtlCol="0">
            <a:spAutoFit/>
          </a:bodyPr>
          <a:lstStyle/>
          <a:p>
            <a:r>
              <a:rPr lang="en-US" dirty="0" smtClean="0"/>
              <a:t>Distributed network functions</a:t>
            </a:r>
            <a:endParaRPr lang="en-US" dirty="0"/>
          </a:p>
        </p:txBody>
      </p:sp>
      <p:grpSp>
        <p:nvGrpSpPr>
          <p:cNvPr id="36" name="Group 35"/>
          <p:cNvGrpSpPr/>
          <p:nvPr/>
        </p:nvGrpSpPr>
        <p:grpSpPr>
          <a:xfrm>
            <a:off x="6318328" y="4336942"/>
            <a:ext cx="1855859" cy="1406188"/>
            <a:chOff x="6362865" y="4320623"/>
            <a:chExt cx="1855859" cy="1406188"/>
          </a:xfrm>
        </p:grpSpPr>
        <p:sp>
          <p:nvSpPr>
            <p:cNvPr id="13" name="Rounded Rectangle 12"/>
            <p:cNvSpPr/>
            <p:nvPr/>
          </p:nvSpPr>
          <p:spPr>
            <a:xfrm>
              <a:off x="6362865" y="5295883"/>
              <a:ext cx="1855859" cy="430928"/>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Forwarding HW</a:t>
              </a:r>
              <a:endParaRPr lang="en-US" dirty="0"/>
            </a:p>
          </p:txBody>
        </p:sp>
        <p:sp>
          <p:nvSpPr>
            <p:cNvPr id="14" name="Rounded Rectangle 13"/>
            <p:cNvSpPr/>
            <p:nvPr/>
          </p:nvSpPr>
          <p:spPr>
            <a:xfrm>
              <a:off x="6362865" y="4824572"/>
              <a:ext cx="1855859" cy="430928"/>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smtClean="0"/>
                <a:t>OS</a:t>
              </a:r>
              <a:endParaRPr lang="en-US" dirty="0"/>
            </a:p>
          </p:txBody>
        </p:sp>
        <p:sp>
          <p:nvSpPr>
            <p:cNvPr id="15" name="Rounded Rectangle 14"/>
            <p:cNvSpPr/>
            <p:nvPr/>
          </p:nvSpPr>
          <p:spPr>
            <a:xfrm>
              <a:off x="7001540" y="4320623"/>
              <a:ext cx="581978" cy="458588"/>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16" name="Rounded Rectangle 15"/>
            <p:cNvSpPr/>
            <p:nvPr/>
          </p:nvSpPr>
          <p:spPr>
            <a:xfrm>
              <a:off x="6374205" y="4320623"/>
              <a:ext cx="581978" cy="458588"/>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17" name="Rounded Rectangle 16"/>
            <p:cNvSpPr/>
            <p:nvPr/>
          </p:nvSpPr>
          <p:spPr>
            <a:xfrm>
              <a:off x="7628878" y="4320623"/>
              <a:ext cx="581978" cy="458588"/>
            </a:xfrm>
            <a:prstGeom prst="round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grpSp>
      <p:grpSp>
        <p:nvGrpSpPr>
          <p:cNvPr id="35" name="Group 34"/>
          <p:cNvGrpSpPr/>
          <p:nvPr/>
        </p:nvGrpSpPr>
        <p:grpSpPr>
          <a:xfrm>
            <a:off x="755551" y="4480854"/>
            <a:ext cx="1855859" cy="1406188"/>
            <a:chOff x="4190640" y="2337551"/>
            <a:chExt cx="1855859" cy="1406188"/>
          </a:xfrm>
        </p:grpSpPr>
        <p:sp>
          <p:nvSpPr>
            <p:cNvPr id="18" name="Rounded Rectangle 17"/>
            <p:cNvSpPr/>
            <p:nvPr/>
          </p:nvSpPr>
          <p:spPr>
            <a:xfrm>
              <a:off x="4190640" y="3312811"/>
              <a:ext cx="1855859" cy="430928"/>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Forwarding HW</a:t>
              </a:r>
              <a:endParaRPr lang="en-US" dirty="0"/>
            </a:p>
          </p:txBody>
        </p:sp>
        <p:sp>
          <p:nvSpPr>
            <p:cNvPr id="19" name="Rounded Rectangle 18"/>
            <p:cNvSpPr/>
            <p:nvPr/>
          </p:nvSpPr>
          <p:spPr>
            <a:xfrm>
              <a:off x="4190640" y="2841500"/>
              <a:ext cx="1855859" cy="430928"/>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smtClean="0"/>
                <a:t>OS</a:t>
              </a:r>
              <a:endParaRPr lang="en-US" dirty="0"/>
            </a:p>
          </p:txBody>
        </p:sp>
        <p:sp>
          <p:nvSpPr>
            <p:cNvPr id="20" name="Rounded Rectangle 19"/>
            <p:cNvSpPr/>
            <p:nvPr/>
          </p:nvSpPr>
          <p:spPr>
            <a:xfrm>
              <a:off x="4829315" y="2337551"/>
              <a:ext cx="581978" cy="458588"/>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21" name="Rounded Rectangle 20"/>
            <p:cNvSpPr/>
            <p:nvPr/>
          </p:nvSpPr>
          <p:spPr>
            <a:xfrm>
              <a:off x="4201980" y="2337551"/>
              <a:ext cx="581978" cy="458588"/>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22" name="Rounded Rectangle 21"/>
            <p:cNvSpPr/>
            <p:nvPr/>
          </p:nvSpPr>
          <p:spPr>
            <a:xfrm>
              <a:off x="5456653" y="2337551"/>
              <a:ext cx="581978" cy="458588"/>
            </a:xfrm>
            <a:prstGeom prst="round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grpSp>
      <p:cxnSp>
        <p:nvCxnSpPr>
          <p:cNvPr id="24" name="Straight Arrow Connector 23"/>
          <p:cNvCxnSpPr/>
          <p:nvPr/>
        </p:nvCxnSpPr>
        <p:spPr>
          <a:xfrm flipH="1">
            <a:off x="3666812" y="1813503"/>
            <a:ext cx="627335" cy="39432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a:off x="4294147" y="1813503"/>
            <a:ext cx="0" cy="39432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a:off x="4294147" y="1813503"/>
            <a:ext cx="627338" cy="39432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40" name="Freeform 39"/>
          <p:cNvSpPr/>
          <p:nvPr/>
        </p:nvSpPr>
        <p:spPr>
          <a:xfrm>
            <a:off x="1078089" y="2494849"/>
            <a:ext cx="5567762" cy="2245364"/>
          </a:xfrm>
          <a:custGeom>
            <a:avLst/>
            <a:gdLst>
              <a:gd name="connsiteX0" fmla="*/ 2596777 w 5567762"/>
              <a:gd name="connsiteY0" fmla="*/ 0 h 2245364"/>
              <a:gd name="connsiteX1" fmla="*/ 0 w 5567762"/>
              <a:gd name="connsiteY1" fmla="*/ 2245364 h 2245364"/>
              <a:gd name="connsiteX2" fmla="*/ 5567762 w 5567762"/>
              <a:gd name="connsiteY2" fmla="*/ 2097941 h 2245364"/>
              <a:gd name="connsiteX3" fmla="*/ 2596777 w 5567762"/>
              <a:gd name="connsiteY3" fmla="*/ 0 h 2245364"/>
            </a:gdLst>
            <a:ahLst/>
            <a:cxnLst>
              <a:cxn ang="0">
                <a:pos x="connsiteX0" y="connsiteY0"/>
              </a:cxn>
              <a:cxn ang="0">
                <a:pos x="connsiteX1" y="connsiteY1"/>
              </a:cxn>
              <a:cxn ang="0">
                <a:pos x="connsiteX2" y="connsiteY2"/>
              </a:cxn>
              <a:cxn ang="0">
                <a:pos x="connsiteX3" y="connsiteY3"/>
              </a:cxn>
            </a:cxnLst>
            <a:rect l="l" t="t" r="r" b="b"/>
            <a:pathLst>
              <a:path w="5567762" h="2245364">
                <a:moveTo>
                  <a:pt x="2596777" y="0"/>
                </a:moveTo>
                <a:lnTo>
                  <a:pt x="0" y="2245364"/>
                </a:lnTo>
                <a:lnTo>
                  <a:pt x="5567762" y="2097941"/>
                </a:lnTo>
                <a:lnTo>
                  <a:pt x="2596777" y="0"/>
                </a:lnTo>
                <a:close/>
              </a:path>
            </a:pathLst>
          </a:custGeom>
          <a:noFill/>
          <a:ln w="28575" cmpd="sng">
            <a:solidFill>
              <a:schemeClr val="accent3">
                <a:lumMod val="75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Freeform 40"/>
          <p:cNvSpPr/>
          <p:nvPr/>
        </p:nvSpPr>
        <p:spPr>
          <a:xfrm>
            <a:off x="1703046" y="2358769"/>
            <a:ext cx="5567762" cy="2245364"/>
          </a:xfrm>
          <a:custGeom>
            <a:avLst/>
            <a:gdLst>
              <a:gd name="connsiteX0" fmla="*/ 2596777 w 5567762"/>
              <a:gd name="connsiteY0" fmla="*/ 0 h 2245364"/>
              <a:gd name="connsiteX1" fmla="*/ 0 w 5567762"/>
              <a:gd name="connsiteY1" fmla="*/ 2245364 h 2245364"/>
              <a:gd name="connsiteX2" fmla="*/ 5567762 w 5567762"/>
              <a:gd name="connsiteY2" fmla="*/ 2097941 h 2245364"/>
              <a:gd name="connsiteX3" fmla="*/ 2596777 w 5567762"/>
              <a:gd name="connsiteY3" fmla="*/ 0 h 2245364"/>
            </a:gdLst>
            <a:ahLst/>
            <a:cxnLst>
              <a:cxn ang="0">
                <a:pos x="connsiteX0" y="connsiteY0"/>
              </a:cxn>
              <a:cxn ang="0">
                <a:pos x="connsiteX1" y="connsiteY1"/>
              </a:cxn>
              <a:cxn ang="0">
                <a:pos x="connsiteX2" y="connsiteY2"/>
              </a:cxn>
              <a:cxn ang="0">
                <a:pos x="connsiteX3" y="connsiteY3"/>
              </a:cxn>
            </a:cxnLst>
            <a:rect l="l" t="t" r="r" b="b"/>
            <a:pathLst>
              <a:path w="5567762" h="2245364">
                <a:moveTo>
                  <a:pt x="2596777" y="0"/>
                </a:moveTo>
                <a:lnTo>
                  <a:pt x="0" y="2245364"/>
                </a:lnTo>
                <a:lnTo>
                  <a:pt x="5567762" y="2097941"/>
                </a:lnTo>
                <a:lnTo>
                  <a:pt x="2596777" y="0"/>
                </a:lnTo>
                <a:close/>
              </a:path>
            </a:pathLst>
          </a:custGeom>
          <a:noFill/>
          <a:ln w="28575" cmpd="sng">
            <a:solidFill>
              <a:schemeClr val="accent6">
                <a:lumMod val="75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Freeform 41"/>
          <p:cNvSpPr/>
          <p:nvPr/>
        </p:nvSpPr>
        <p:spPr>
          <a:xfrm>
            <a:off x="2377086" y="2579209"/>
            <a:ext cx="5567762" cy="2245364"/>
          </a:xfrm>
          <a:custGeom>
            <a:avLst/>
            <a:gdLst>
              <a:gd name="connsiteX0" fmla="*/ 2596777 w 5567762"/>
              <a:gd name="connsiteY0" fmla="*/ 0 h 2245364"/>
              <a:gd name="connsiteX1" fmla="*/ 0 w 5567762"/>
              <a:gd name="connsiteY1" fmla="*/ 2245364 h 2245364"/>
              <a:gd name="connsiteX2" fmla="*/ 5567762 w 5567762"/>
              <a:gd name="connsiteY2" fmla="*/ 2097941 h 2245364"/>
              <a:gd name="connsiteX3" fmla="*/ 2596777 w 5567762"/>
              <a:gd name="connsiteY3" fmla="*/ 0 h 2245364"/>
            </a:gdLst>
            <a:ahLst/>
            <a:cxnLst>
              <a:cxn ang="0">
                <a:pos x="connsiteX0" y="connsiteY0"/>
              </a:cxn>
              <a:cxn ang="0">
                <a:pos x="connsiteX1" y="connsiteY1"/>
              </a:cxn>
              <a:cxn ang="0">
                <a:pos x="connsiteX2" y="connsiteY2"/>
              </a:cxn>
              <a:cxn ang="0">
                <a:pos x="connsiteX3" y="connsiteY3"/>
              </a:cxn>
            </a:cxnLst>
            <a:rect l="l" t="t" r="r" b="b"/>
            <a:pathLst>
              <a:path w="5567762" h="2245364">
                <a:moveTo>
                  <a:pt x="2596777" y="0"/>
                </a:moveTo>
                <a:lnTo>
                  <a:pt x="0" y="2245364"/>
                </a:lnTo>
                <a:lnTo>
                  <a:pt x="5567762" y="2097941"/>
                </a:lnTo>
                <a:lnTo>
                  <a:pt x="2596777" y="0"/>
                </a:lnTo>
                <a:close/>
              </a:path>
            </a:pathLst>
          </a:custGeom>
          <a:noFill/>
          <a:ln w="28575" cmpd="sng">
            <a:solidFill>
              <a:schemeClr val="accent4">
                <a:lumMod val="75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3" name="Straight Arrow Connector 42"/>
          <p:cNvCxnSpPr/>
          <p:nvPr/>
        </p:nvCxnSpPr>
        <p:spPr>
          <a:xfrm flipH="1">
            <a:off x="6056189" y="2757140"/>
            <a:ext cx="476264" cy="471311"/>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47" name="TextBox 46"/>
          <p:cNvSpPr txBox="1"/>
          <p:nvPr/>
        </p:nvSpPr>
        <p:spPr>
          <a:xfrm>
            <a:off x="5771220" y="2110809"/>
            <a:ext cx="2942257" cy="646331"/>
          </a:xfrm>
          <a:prstGeom prst="rect">
            <a:avLst/>
          </a:prstGeom>
          <a:noFill/>
        </p:spPr>
        <p:txBody>
          <a:bodyPr wrap="none" rtlCol="0">
            <a:spAutoFit/>
          </a:bodyPr>
          <a:lstStyle/>
          <a:p>
            <a:r>
              <a:rPr lang="en-US" dirty="0" smtClean="0"/>
              <a:t>State distribution mechanism</a:t>
            </a:r>
            <a:br>
              <a:rPr lang="en-US" dirty="0" smtClean="0"/>
            </a:br>
            <a:r>
              <a:rPr lang="en-US" dirty="0" smtClean="0"/>
              <a:t>(protocols)</a:t>
            </a:r>
            <a:endParaRPr lang="en-US" dirty="0"/>
          </a:p>
        </p:txBody>
      </p:sp>
      <p:sp>
        <p:nvSpPr>
          <p:cNvPr id="48" name="TextBox 47"/>
          <p:cNvSpPr txBox="1"/>
          <p:nvPr/>
        </p:nvSpPr>
        <p:spPr>
          <a:xfrm>
            <a:off x="447139" y="5977764"/>
            <a:ext cx="2511813" cy="369332"/>
          </a:xfrm>
          <a:prstGeom prst="rect">
            <a:avLst/>
          </a:prstGeom>
          <a:noFill/>
        </p:spPr>
        <p:txBody>
          <a:bodyPr wrap="none" rtlCol="0">
            <a:spAutoFit/>
          </a:bodyPr>
          <a:lstStyle/>
          <a:p>
            <a:r>
              <a:rPr lang="en-US" dirty="0" smtClean="0"/>
              <a:t>Router/switch/appliance</a:t>
            </a:r>
            <a:endParaRPr lang="en-US" dirty="0"/>
          </a:p>
        </p:txBody>
      </p:sp>
      <p:sp>
        <p:nvSpPr>
          <p:cNvPr id="3" name="Footer Placeholder 2"/>
          <p:cNvSpPr>
            <a:spLocks noGrp="1"/>
          </p:cNvSpPr>
          <p:nvPr>
            <p:ph type="ftr" sz="quarter" idx="11"/>
          </p:nvPr>
        </p:nvSpPr>
        <p:spPr/>
        <p:txBody>
          <a:bodyPr/>
          <a:lstStyle/>
          <a:p>
            <a:r>
              <a:rPr lang="en-US" smtClean="0"/>
              <a:t>G. Bianchi &amp; A. Capone - SDN tutorial</a:t>
            </a:r>
            <a:endParaRPr lang="en-US"/>
          </a:p>
        </p:txBody>
      </p:sp>
      <p:sp>
        <p:nvSpPr>
          <p:cNvPr id="4" name="Slide Number Placeholder 3"/>
          <p:cNvSpPr>
            <a:spLocks noGrp="1"/>
          </p:cNvSpPr>
          <p:nvPr>
            <p:ph type="sldNum" sz="quarter" idx="12"/>
          </p:nvPr>
        </p:nvSpPr>
        <p:spPr/>
        <p:txBody>
          <a:bodyPr/>
          <a:lstStyle/>
          <a:p>
            <a:fld id="{F575C757-2202-604A-8DCC-632154A48C4A}" type="slidenum">
              <a:rPr lang="en-US" smtClean="0"/>
              <a:t>4</a:t>
            </a:fld>
            <a:endParaRPr lang="en-US"/>
          </a:p>
        </p:txBody>
      </p:sp>
    </p:spTree>
    <p:extLst>
      <p:ext uri="{BB962C8B-B14F-4D97-AF65-F5344CB8AC3E}">
        <p14:creationId xmlns:p14="http://schemas.microsoft.com/office/powerpoint/2010/main" val="2343544108"/>
      </p:ext>
    </p:extLst>
  </p:cSld>
  <p:clrMapOvr>
    <a:masterClrMapping/>
  </p:clrMapOvr>
  <p:transition xmlns:p14="http://schemas.microsoft.com/office/powerpoint/2010/main" spd="slow">
    <p:pull/>
  </p:transition>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457200" y="274638"/>
            <a:ext cx="8229600" cy="604489"/>
          </a:xfrm>
        </p:spPr>
        <p:txBody>
          <a:bodyPr>
            <a:normAutofit fontScale="90000"/>
          </a:bodyPr>
          <a:lstStyle/>
          <a:p>
            <a:r>
              <a:rPr lang="en-US" noProof="0"/>
              <a:t>Protocol Oblivious Forwarding (POF</a:t>
            </a:r>
            <a:r>
              <a:rPr lang="en-US" noProof="0" smtClean="0"/>
              <a:t>)</a:t>
            </a:r>
            <a:endParaRPr lang="en-US" noProof="0"/>
          </a:p>
        </p:txBody>
      </p:sp>
      <p:sp>
        <p:nvSpPr>
          <p:cNvPr id="11" name="Content Placeholder 10"/>
          <p:cNvSpPr>
            <a:spLocks noGrp="1"/>
          </p:cNvSpPr>
          <p:nvPr>
            <p:ph idx="1"/>
          </p:nvPr>
        </p:nvSpPr>
        <p:spPr>
          <a:xfrm>
            <a:off x="212983" y="1009367"/>
            <a:ext cx="8686801" cy="4871930"/>
          </a:xfrm>
        </p:spPr>
        <p:txBody>
          <a:bodyPr>
            <a:normAutofit fontScale="85000" lnSpcReduction="10000"/>
          </a:bodyPr>
          <a:lstStyle/>
          <a:p>
            <a:r>
              <a:rPr lang="en-US" noProof="0" smtClean="0"/>
              <a:t>Removing/neglecting constraints on general HW can lead to extreme flexibility of a clean slate approach (not in the OF evolution track)</a:t>
            </a:r>
          </a:p>
          <a:p>
            <a:r>
              <a:rPr lang="en-US" noProof="0" smtClean="0"/>
              <a:t>POF proposal by Huawei [SON13]</a:t>
            </a:r>
          </a:p>
          <a:p>
            <a:r>
              <a:rPr lang="en-US" noProof="0"/>
              <a:t>POF makes the forwarding plane totally protocol-oblivious </a:t>
            </a:r>
          </a:p>
          <a:p>
            <a:r>
              <a:rPr lang="en-US" noProof="0"/>
              <a:t>The POF FE has no need to understand the packet format. </a:t>
            </a:r>
          </a:p>
          <a:p>
            <a:r>
              <a:rPr lang="en-US" noProof="0" smtClean="0"/>
              <a:t>POF FE execute instruction </a:t>
            </a:r>
            <a:r>
              <a:rPr lang="en-US" noProof="0"/>
              <a:t>of its </a:t>
            </a:r>
            <a:r>
              <a:rPr lang="en-US" noProof="0" smtClean="0"/>
              <a:t>controller to:</a:t>
            </a:r>
          </a:p>
          <a:p>
            <a:pPr lvl="1"/>
            <a:r>
              <a:rPr lang="en-US" noProof="0" smtClean="0"/>
              <a:t>extract </a:t>
            </a:r>
            <a:r>
              <a:rPr lang="en-US" noProof="0"/>
              <a:t>and assemble the search keys from the packet header, </a:t>
            </a:r>
            <a:endParaRPr lang="en-US" noProof="0" smtClean="0"/>
          </a:p>
          <a:p>
            <a:pPr lvl="1"/>
            <a:r>
              <a:rPr lang="en-US" noProof="0" smtClean="0"/>
              <a:t>conduct </a:t>
            </a:r>
            <a:r>
              <a:rPr lang="en-US" noProof="0"/>
              <a:t>the table lookups</a:t>
            </a:r>
            <a:r>
              <a:rPr lang="en-US" noProof="0" smtClean="0"/>
              <a:t>,</a:t>
            </a:r>
          </a:p>
          <a:p>
            <a:pPr lvl="1"/>
            <a:r>
              <a:rPr lang="en-US" noProof="0" smtClean="0"/>
              <a:t>execute </a:t>
            </a:r>
            <a:r>
              <a:rPr lang="en-US" noProof="0"/>
              <a:t>the </a:t>
            </a:r>
            <a:r>
              <a:rPr lang="en-US" noProof="0" smtClean="0"/>
              <a:t>associated </a:t>
            </a:r>
            <a:r>
              <a:rPr lang="en-US" noProof="0"/>
              <a:t>instructions (in the form of executable code written in FIS or compiled from FIS). </a:t>
            </a:r>
          </a:p>
        </p:txBody>
      </p:sp>
      <p:sp>
        <p:nvSpPr>
          <p:cNvPr id="2" name="Footer Placeholder 1"/>
          <p:cNvSpPr>
            <a:spLocks noGrp="1"/>
          </p:cNvSpPr>
          <p:nvPr>
            <p:ph type="ftr" sz="quarter" idx="11"/>
          </p:nvPr>
        </p:nvSpPr>
        <p:spPr/>
        <p:txBody>
          <a:bodyPr/>
          <a:lstStyle/>
          <a:p>
            <a:r>
              <a:rPr lang="en-US" smtClean="0"/>
              <a:t>G. Bianchi &amp; A. Capone - SDN tutorial</a:t>
            </a:r>
            <a:endParaRPr lang="en-US"/>
          </a:p>
        </p:txBody>
      </p:sp>
      <p:sp>
        <p:nvSpPr>
          <p:cNvPr id="3" name="Slide Number Placeholder 2"/>
          <p:cNvSpPr>
            <a:spLocks noGrp="1"/>
          </p:cNvSpPr>
          <p:nvPr>
            <p:ph type="sldNum" sz="quarter" idx="12"/>
          </p:nvPr>
        </p:nvSpPr>
        <p:spPr/>
        <p:txBody>
          <a:bodyPr/>
          <a:lstStyle/>
          <a:p>
            <a:fld id="{F575C757-2202-604A-8DCC-632154A48C4A}" type="slidenum">
              <a:rPr lang="en-US" smtClean="0"/>
              <a:t>40</a:t>
            </a:fld>
            <a:endParaRPr lang="en-US"/>
          </a:p>
        </p:txBody>
      </p:sp>
      <p:sp>
        <p:nvSpPr>
          <p:cNvPr id="4" name="Rectangle 3"/>
          <p:cNvSpPr/>
          <p:nvPr/>
        </p:nvSpPr>
        <p:spPr>
          <a:xfrm>
            <a:off x="293064" y="5751056"/>
            <a:ext cx="8850935" cy="584776"/>
          </a:xfrm>
          <a:prstGeom prst="rect">
            <a:avLst/>
          </a:prstGeom>
        </p:spPr>
        <p:txBody>
          <a:bodyPr wrap="square">
            <a:spAutoFit/>
          </a:bodyPr>
          <a:lstStyle/>
          <a:p>
            <a:r>
              <a:rPr lang="en-US" sz="2400" i="1" baseline="30000" dirty="0" smtClean="0"/>
              <a:t>[SON13] </a:t>
            </a:r>
            <a:r>
              <a:rPr lang="en-US" sz="2400" i="1" baseline="30000" dirty="0"/>
              <a:t>H. Song, “</a:t>
            </a:r>
            <a:r>
              <a:rPr lang="en-US" sz="2400" b="1" i="1" baseline="30000" dirty="0" smtClean="0"/>
              <a:t>Protocol-oblivious forwarding: Unleash the power of SDN through a future-proof forwarding plane</a:t>
            </a:r>
            <a:r>
              <a:rPr lang="en-US" sz="2400" i="1" baseline="30000" dirty="0" smtClean="0"/>
              <a:t>, </a:t>
            </a:r>
            <a:r>
              <a:rPr lang="en-US" sz="2400" i="1" baseline="30000" dirty="0" err="1"/>
              <a:t>HotSDN</a:t>
            </a:r>
            <a:r>
              <a:rPr lang="en-US" sz="2400" i="1" baseline="30000" dirty="0"/>
              <a:t> ’13. ACM, 2013, pp. 127–132</a:t>
            </a:r>
            <a:r>
              <a:rPr lang="en-US" sz="2400" i="1" baseline="30000" dirty="0" smtClean="0"/>
              <a:t>.</a:t>
            </a:r>
            <a:endParaRPr lang="en-US" sz="2400" i="1" dirty="0"/>
          </a:p>
        </p:txBody>
      </p:sp>
      <p:sp>
        <p:nvSpPr>
          <p:cNvPr id="13" name="Title 4"/>
          <p:cNvSpPr txBox="1">
            <a:spLocks/>
          </p:cNvSpPr>
          <p:nvPr/>
        </p:nvSpPr>
        <p:spPr>
          <a:xfrm>
            <a:off x="245546" y="225798"/>
            <a:ext cx="8686799" cy="653329"/>
          </a:xfrm>
          <a:prstGeom prst="rect">
            <a:avLst/>
          </a:prstGeom>
        </p:spPr>
        <p:txBody>
          <a:bodyPr vert="horz" lIns="91440" tIns="45720" rIns="91440" bIns="45720" rtlCol="0" anchor="ctr">
            <a:normAutofit fontScale="90000" lnSpcReduction="1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endParaRPr lang="en-US" dirty="0"/>
          </a:p>
        </p:txBody>
      </p:sp>
    </p:spTree>
    <p:extLst>
      <p:ext uri="{BB962C8B-B14F-4D97-AF65-F5344CB8AC3E}">
        <p14:creationId xmlns:p14="http://schemas.microsoft.com/office/powerpoint/2010/main" val="3519186137"/>
      </p:ext>
    </p:extLst>
  </p:cSld>
  <p:clrMapOvr>
    <a:masterClrMapping/>
  </p:clrMapOvr>
  <p:transition xmlns:p14="http://schemas.microsoft.com/office/powerpoint/2010/main" spd="slow">
    <p:pull/>
  </p:transition>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457200" y="274638"/>
            <a:ext cx="8229600" cy="604489"/>
          </a:xfrm>
        </p:spPr>
        <p:txBody>
          <a:bodyPr>
            <a:normAutofit fontScale="90000"/>
          </a:bodyPr>
          <a:lstStyle/>
          <a:p>
            <a:r>
              <a:rPr lang="en-US" noProof="0" smtClean="0"/>
              <a:t>Tiny programs in the packets</a:t>
            </a:r>
            <a:endParaRPr lang="en-US" noProof="0"/>
          </a:p>
        </p:txBody>
      </p:sp>
      <p:sp>
        <p:nvSpPr>
          <p:cNvPr id="11" name="Content Placeholder 10"/>
          <p:cNvSpPr>
            <a:spLocks noGrp="1"/>
          </p:cNvSpPr>
          <p:nvPr>
            <p:ph idx="1"/>
          </p:nvPr>
        </p:nvSpPr>
        <p:spPr>
          <a:xfrm>
            <a:off x="212983" y="1009367"/>
            <a:ext cx="8686801" cy="1090768"/>
          </a:xfrm>
        </p:spPr>
        <p:txBody>
          <a:bodyPr>
            <a:normAutofit lnSpcReduction="10000"/>
          </a:bodyPr>
          <a:lstStyle/>
          <a:p>
            <a:r>
              <a:rPr lang="en-US" noProof="0" smtClean="0"/>
              <a:t>Taking programmability to the extreme …</a:t>
            </a:r>
          </a:p>
          <a:p>
            <a:r>
              <a:rPr lang="en-US" noProof="0" smtClean="0"/>
              <a:t>Remember “active networks” …</a:t>
            </a:r>
          </a:p>
          <a:p>
            <a:endParaRPr lang="en-US" noProof="0"/>
          </a:p>
        </p:txBody>
      </p:sp>
      <p:sp>
        <p:nvSpPr>
          <p:cNvPr id="2" name="Footer Placeholder 1"/>
          <p:cNvSpPr>
            <a:spLocks noGrp="1"/>
          </p:cNvSpPr>
          <p:nvPr>
            <p:ph type="ftr" sz="quarter" idx="11"/>
          </p:nvPr>
        </p:nvSpPr>
        <p:spPr/>
        <p:txBody>
          <a:bodyPr/>
          <a:lstStyle/>
          <a:p>
            <a:r>
              <a:rPr lang="en-US" smtClean="0"/>
              <a:t>G. Bianchi &amp; A. Capone - SDN tutorial</a:t>
            </a:r>
            <a:endParaRPr lang="en-US"/>
          </a:p>
        </p:txBody>
      </p:sp>
      <p:sp>
        <p:nvSpPr>
          <p:cNvPr id="3" name="Slide Number Placeholder 2"/>
          <p:cNvSpPr>
            <a:spLocks noGrp="1"/>
          </p:cNvSpPr>
          <p:nvPr>
            <p:ph type="sldNum" sz="quarter" idx="12"/>
          </p:nvPr>
        </p:nvSpPr>
        <p:spPr/>
        <p:txBody>
          <a:bodyPr/>
          <a:lstStyle/>
          <a:p>
            <a:fld id="{F575C757-2202-604A-8DCC-632154A48C4A}" type="slidenum">
              <a:rPr lang="en-US" smtClean="0"/>
              <a:t>41</a:t>
            </a:fld>
            <a:endParaRPr lang="en-US"/>
          </a:p>
        </p:txBody>
      </p:sp>
      <p:sp>
        <p:nvSpPr>
          <p:cNvPr id="4" name="Rectangle 3"/>
          <p:cNvSpPr/>
          <p:nvPr/>
        </p:nvSpPr>
        <p:spPr>
          <a:xfrm>
            <a:off x="293064" y="5643487"/>
            <a:ext cx="8850935" cy="707886"/>
          </a:xfrm>
          <a:prstGeom prst="rect">
            <a:avLst/>
          </a:prstGeom>
        </p:spPr>
        <p:txBody>
          <a:bodyPr wrap="square">
            <a:spAutoFit/>
          </a:bodyPr>
          <a:lstStyle/>
          <a:p>
            <a:r>
              <a:rPr lang="en-US" sz="2400" i="1" baseline="30000" dirty="0" smtClean="0"/>
              <a:t>[JEY13</a:t>
            </a:r>
            <a:r>
              <a:rPr lang="en-US" sz="2400" i="1" baseline="30000" dirty="0"/>
              <a:t>] V. </a:t>
            </a:r>
            <a:r>
              <a:rPr lang="en-US" sz="2400" i="1" baseline="30000" dirty="0" err="1"/>
              <a:t>Jeyakumar</a:t>
            </a:r>
            <a:r>
              <a:rPr lang="en-US" sz="2400" i="1" baseline="30000" dirty="0"/>
              <a:t>, M. </a:t>
            </a:r>
            <a:r>
              <a:rPr lang="en-US" sz="2400" i="1" baseline="30000" dirty="0" err="1"/>
              <a:t>Alizadeh</a:t>
            </a:r>
            <a:r>
              <a:rPr lang="en-US" sz="2400" i="1" baseline="30000" dirty="0"/>
              <a:t>, C. Kim, </a:t>
            </a:r>
            <a:r>
              <a:rPr lang="en-US" sz="2400" i="1" baseline="30000" dirty="0" smtClean="0"/>
              <a:t>and</a:t>
            </a:r>
            <a:r>
              <a:rPr lang="en-US" sz="2400" i="1" dirty="0" smtClean="0"/>
              <a:t> </a:t>
            </a:r>
            <a:r>
              <a:rPr lang="en-US" sz="2400" i="1" baseline="30000" dirty="0" smtClean="0"/>
              <a:t>D</a:t>
            </a:r>
            <a:r>
              <a:rPr lang="en-US" sz="2400" i="1" baseline="30000" dirty="0"/>
              <a:t>. </a:t>
            </a:r>
            <a:r>
              <a:rPr lang="en-US" sz="2400" i="1" baseline="30000" dirty="0" err="1"/>
              <a:t>Mazieres</a:t>
            </a:r>
            <a:r>
              <a:rPr lang="en-US" sz="2400" i="1" baseline="30000" dirty="0"/>
              <a:t>, “</a:t>
            </a:r>
            <a:r>
              <a:rPr lang="en-US" sz="2400" b="1" i="1" baseline="30000" dirty="0"/>
              <a:t>Tiny packet programs for low-latency network control and monitoring</a:t>
            </a:r>
            <a:r>
              <a:rPr lang="en-US" sz="2400" i="1" baseline="30000" dirty="0"/>
              <a:t>,”</a:t>
            </a:r>
            <a:r>
              <a:rPr lang="en-US" sz="2400" i="1" baseline="30000" dirty="0" smtClean="0"/>
              <a:t>. </a:t>
            </a:r>
            <a:r>
              <a:rPr lang="en-US" sz="2400" i="1" baseline="30000" dirty="0" err="1" smtClean="0"/>
              <a:t>HotSDN</a:t>
            </a:r>
            <a:r>
              <a:rPr lang="en-US" sz="2400" i="1" baseline="30000" dirty="0" smtClean="0"/>
              <a:t> ’13</a:t>
            </a:r>
            <a:endParaRPr lang="en-US" sz="2400" i="1" dirty="0"/>
          </a:p>
        </p:txBody>
      </p:sp>
      <p:sp>
        <p:nvSpPr>
          <p:cNvPr id="13" name="Title 4"/>
          <p:cNvSpPr txBox="1">
            <a:spLocks/>
          </p:cNvSpPr>
          <p:nvPr/>
        </p:nvSpPr>
        <p:spPr>
          <a:xfrm>
            <a:off x="245546" y="225798"/>
            <a:ext cx="8686799" cy="653329"/>
          </a:xfrm>
          <a:prstGeom prst="rect">
            <a:avLst/>
          </a:prstGeom>
        </p:spPr>
        <p:txBody>
          <a:bodyPr vert="horz" lIns="91440" tIns="45720" rIns="91440" bIns="45720" rtlCol="0" anchor="ctr">
            <a:normAutofit fontScale="90000" lnSpcReduction="1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endParaRPr lang="en-US" dirty="0"/>
          </a:p>
        </p:txBody>
      </p:sp>
      <p:pic>
        <p:nvPicPr>
          <p:cNvPr id="5" name="Picture 4"/>
          <p:cNvPicPr>
            <a:picLocks noChangeAspect="1"/>
          </p:cNvPicPr>
          <p:nvPr/>
        </p:nvPicPr>
        <p:blipFill>
          <a:blip r:embed="rId2"/>
          <a:stretch>
            <a:fillRect/>
          </a:stretch>
        </p:blipFill>
        <p:spPr>
          <a:xfrm>
            <a:off x="2138786" y="2347249"/>
            <a:ext cx="4756322" cy="2940932"/>
          </a:xfrm>
          <a:prstGeom prst="rect">
            <a:avLst/>
          </a:prstGeom>
        </p:spPr>
      </p:pic>
    </p:spTree>
    <p:extLst>
      <p:ext uri="{BB962C8B-B14F-4D97-AF65-F5344CB8AC3E}">
        <p14:creationId xmlns:p14="http://schemas.microsoft.com/office/powerpoint/2010/main" val="3832790065"/>
      </p:ext>
    </p:extLst>
  </p:cSld>
  <p:clrMapOvr>
    <a:masterClrMapping/>
  </p:clrMapOvr>
  <p:transition xmlns:p14="http://schemas.microsoft.com/office/powerpoint/2010/main" spd="slow">
    <p:pull/>
  </p:transition>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343232" y="209518"/>
            <a:ext cx="8686800" cy="604489"/>
          </a:xfrm>
        </p:spPr>
        <p:txBody>
          <a:bodyPr>
            <a:normAutofit fontScale="90000"/>
          </a:bodyPr>
          <a:lstStyle/>
          <a:p>
            <a:r>
              <a:rPr lang="en-US" noProof="0" smtClean="0"/>
              <a:t>Deeply Programmable Networks (FLARE)</a:t>
            </a:r>
            <a:endParaRPr lang="en-US" noProof="0"/>
          </a:p>
        </p:txBody>
      </p:sp>
      <p:sp>
        <p:nvSpPr>
          <p:cNvPr id="11" name="Content Placeholder 10"/>
          <p:cNvSpPr>
            <a:spLocks noGrp="1"/>
          </p:cNvSpPr>
          <p:nvPr>
            <p:ph idx="1"/>
          </p:nvPr>
        </p:nvSpPr>
        <p:spPr>
          <a:xfrm>
            <a:off x="212983" y="1009367"/>
            <a:ext cx="8686801" cy="1628012"/>
          </a:xfrm>
        </p:spPr>
        <p:txBody>
          <a:bodyPr>
            <a:normAutofit fontScale="77500" lnSpcReduction="20000"/>
          </a:bodyPr>
          <a:lstStyle/>
          <a:p>
            <a:r>
              <a:rPr lang="en-US" noProof="0" smtClean="0"/>
              <a:t>Fully programmable control plane</a:t>
            </a:r>
          </a:p>
          <a:p>
            <a:r>
              <a:rPr lang="en-US" noProof="0" smtClean="0"/>
              <a:t>Fully programmable data plane</a:t>
            </a:r>
          </a:p>
          <a:p>
            <a:r>
              <a:rPr lang="en-US" noProof="0" smtClean="0"/>
              <a:t>Flexible and extensible API for both planes</a:t>
            </a:r>
          </a:p>
          <a:p>
            <a:r>
              <a:rPr lang="en-US" noProof="0" smtClean="0"/>
              <a:t>Experimental implementation </a:t>
            </a:r>
          </a:p>
          <a:p>
            <a:endParaRPr lang="en-US" noProof="0"/>
          </a:p>
        </p:txBody>
      </p:sp>
      <p:sp>
        <p:nvSpPr>
          <p:cNvPr id="2" name="Footer Placeholder 1"/>
          <p:cNvSpPr>
            <a:spLocks noGrp="1"/>
          </p:cNvSpPr>
          <p:nvPr>
            <p:ph type="ftr" sz="quarter" idx="11"/>
          </p:nvPr>
        </p:nvSpPr>
        <p:spPr/>
        <p:txBody>
          <a:bodyPr/>
          <a:lstStyle/>
          <a:p>
            <a:r>
              <a:rPr lang="en-US" smtClean="0"/>
              <a:t>G. Bianchi &amp; A. Capone - SDN tutorial</a:t>
            </a:r>
            <a:endParaRPr lang="en-US"/>
          </a:p>
        </p:txBody>
      </p:sp>
      <p:sp>
        <p:nvSpPr>
          <p:cNvPr id="3" name="Slide Number Placeholder 2"/>
          <p:cNvSpPr>
            <a:spLocks noGrp="1"/>
          </p:cNvSpPr>
          <p:nvPr>
            <p:ph type="sldNum" sz="quarter" idx="12"/>
          </p:nvPr>
        </p:nvSpPr>
        <p:spPr/>
        <p:txBody>
          <a:bodyPr/>
          <a:lstStyle/>
          <a:p>
            <a:fld id="{F575C757-2202-604A-8DCC-632154A48C4A}" type="slidenum">
              <a:rPr lang="en-US" smtClean="0"/>
              <a:t>42</a:t>
            </a:fld>
            <a:endParaRPr lang="en-US"/>
          </a:p>
        </p:txBody>
      </p:sp>
      <p:sp>
        <p:nvSpPr>
          <p:cNvPr id="13" name="Title 4"/>
          <p:cNvSpPr txBox="1">
            <a:spLocks/>
          </p:cNvSpPr>
          <p:nvPr/>
        </p:nvSpPr>
        <p:spPr>
          <a:xfrm>
            <a:off x="245546" y="225798"/>
            <a:ext cx="8686799" cy="653329"/>
          </a:xfrm>
          <a:prstGeom prst="rect">
            <a:avLst/>
          </a:prstGeom>
        </p:spPr>
        <p:txBody>
          <a:bodyPr vert="horz" lIns="91440" tIns="45720" rIns="91440" bIns="45720" rtlCol="0" anchor="ctr">
            <a:normAutofit fontScale="90000" lnSpcReduction="1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endParaRPr lang="en-US" dirty="0"/>
          </a:p>
        </p:txBody>
      </p:sp>
      <p:sp>
        <p:nvSpPr>
          <p:cNvPr id="10" name="Rectangle 9"/>
          <p:cNvSpPr/>
          <p:nvPr/>
        </p:nvSpPr>
        <p:spPr>
          <a:xfrm>
            <a:off x="293064" y="5982041"/>
            <a:ext cx="8850935" cy="338554"/>
          </a:xfrm>
          <a:prstGeom prst="rect">
            <a:avLst/>
          </a:prstGeom>
        </p:spPr>
        <p:txBody>
          <a:bodyPr wrap="square">
            <a:spAutoFit/>
          </a:bodyPr>
          <a:lstStyle/>
          <a:p>
            <a:r>
              <a:rPr lang="en-US" sz="2400" i="1" baseline="30000" dirty="0" smtClean="0"/>
              <a:t>Aki </a:t>
            </a:r>
            <a:r>
              <a:rPr lang="en-US" sz="2400" i="1" baseline="30000" dirty="0" err="1" smtClean="0"/>
              <a:t>Nakao</a:t>
            </a:r>
            <a:r>
              <a:rPr lang="en-US" sz="2400" i="1" baseline="30000" dirty="0" smtClean="0"/>
              <a:t>, FLARE Project, </a:t>
            </a:r>
            <a:r>
              <a:rPr lang="en-US" sz="2400" i="1" baseline="30000" dirty="0" err="1" smtClean="0"/>
              <a:t>NakaoLab</a:t>
            </a:r>
            <a:r>
              <a:rPr lang="en-US" sz="2400" i="1" baseline="30000" dirty="0" smtClean="0"/>
              <a:t>, The university of Tokyo.</a:t>
            </a:r>
            <a:endParaRPr lang="en-US" sz="2400" i="1" dirty="0"/>
          </a:p>
        </p:txBody>
      </p:sp>
      <p:pic>
        <p:nvPicPr>
          <p:cNvPr id="6" name="Picture 5"/>
          <p:cNvPicPr>
            <a:picLocks noChangeAspect="1"/>
          </p:cNvPicPr>
          <p:nvPr/>
        </p:nvPicPr>
        <p:blipFill>
          <a:blip r:embed="rId2"/>
          <a:stretch>
            <a:fillRect/>
          </a:stretch>
        </p:blipFill>
        <p:spPr>
          <a:xfrm>
            <a:off x="343232" y="2637378"/>
            <a:ext cx="8396834" cy="3151786"/>
          </a:xfrm>
          <a:prstGeom prst="rect">
            <a:avLst/>
          </a:prstGeom>
        </p:spPr>
      </p:pic>
    </p:spTree>
    <p:extLst>
      <p:ext uri="{BB962C8B-B14F-4D97-AF65-F5344CB8AC3E}">
        <p14:creationId xmlns:p14="http://schemas.microsoft.com/office/powerpoint/2010/main" val="3973263352"/>
      </p:ext>
    </p:extLst>
  </p:cSld>
  <p:clrMapOvr>
    <a:masterClrMapping/>
  </p:clrMapOvr>
  <p:transition xmlns:p14="http://schemas.microsoft.com/office/powerpoint/2010/main" spd="slow">
    <p:pull/>
  </p:transition>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 y="1873009"/>
            <a:ext cx="8925160" cy="2365780"/>
          </a:xfrm>
        </p:spPr>
        <p:txBody>
          <a:bodyPr>
            <a:normAutofit/>
          </a:bodyPr>
          <a:lstStyle/>
          <a:p>
            <a:pPr marL="514350" indent="-514350"/>
            <a:r>
              <a:rPr lang="en-US" b="1" i="1" noProof="0" dirty="0" smtClean="0"/>
              <a:t>Not too much not too little: </a:t>
            </a:r>
            <a:r>
              <a:rPr lang="en-US" noProof="0" dirty="0" err="1" smtClean="0"/>
              <a:t>OpenState</a:t>
            </a:r>
            <a:r>
              <a:rPr lang="en-US" noProof="0" dirty="0" smtClean="0"/>
              <a:t> </a:t>
            </a:r>
            <a:r>
              <a:rPr lang="en-US" noProof="0" dirty="0"/>
              <a:t>and </a:t>
            </a:r>
            <a:r>
              <a:rPr lang="en-US" noProof="0" dirty="0" err="1" smtClean="0"/>
              <a:t>stateful</a:t>
            </a:r>
            <a:r>
              <a:rPr lang="en-US" noProof="0" dirty="0" smtClean="0"/>
              <a:t> </a:t>
            </a:r>
            <a:r>
              <a:rPr lang="en-US" noProof="0" dirty="0"/>
              <a:t>data planes</a:t>
            </a:r>
          </a:p>
        </p:txBody>
      </p:sp>
      <p:sp>
        <p:nvSpPr>
          <p:cNvPr id="3" name="Subtitle 2"/>
          <p:cNvSpPr>
            <a:spLocks noGrp="1"/>
          </p:cNvSpPr>
          <p:nvPr>
            <p:ph type="subTitle" idx="1"/>
          </p:nvPr>
        </p:nvSpPr>
        <p:spPr>
          <a:xfrm>
            <a:off x="6728199" y="5543032"/>
            <a:ext cx="2196962" cy="675645"/>
          </a:xfrm>
        </p:spPr>
        <p:txBody>
          <a:bodyPr>
            <a:normAutofit fontScale="92500" lnSpcReduction="10000"/>
          </a:bodyPr>
          <a:lstStyle/>
          <a:p>
            <a:pPr algn="l"/>
            <a:r>
              <a:rPr lang="en-US" sz="2000" noProof="0"/>
              <a:t>Too </a:t>
            </a:r>
            <a:r>
              <a:rPr lang="en-US" sz="2000" b="1" noProof="0"/>
              <a:t>clever</a:t>
            </a:r>
            <a:r>
              <a:rPr lang="en-US" sz="2000" noProof="0"/>
              <a:t> is </a:t>
            </a:r>
            <a:r>
              <a:rPr lang="en-US" sz="2000" b="1" noProof="0"/>
              <a:t>dumb</a:t>
            </a:r>
            <a:r>
              <a:rPr lang="en-US" sz="2000" noProof="0"/>
              <a:t>.</a:t>
            </a:r>
          </a:p>
          <a:p>
            <a:pPr algn="l"/>
            <a:r>
              <a:rPr lang="en-US" sz="2000" noProof="0" smtClean="0"/>
              <a:t>[Ogden Nash]</a:t>
            </a:r>
            <a:endParaRPr lang="en-US" sz="2000" noProof="0"/>
          </a:p>
        </p:txBody>
      </p:sp>
      <p:sp>
        <p:nvSpPr>
          <p:cNvPr id="4" name="Footer Placeholder 3"/>
          <p:cNvSpPr>
            <a:spLocks noGrp="1"/>
          </p:cNvSpPr>
          <p:nvPr>
            <p:ph type="ftr" sz="quarter" idx="11"/>
          </p:nvPr>
        </p:nvSpPr>
        <p:spPr/>
        <p:txBody>
          <a:bodyPr/>
          <a:lstStyle/>
          <a:p>
            <a:r>
              <a:rPr lang="en-US" smtClean="0"/>
              <a:t>G. Bianchi &amp; A. Capone - SDN tutorial</a:t>
            </a:r>
            <a:endParaRPr lang="en-US"/>
          </a:p>
        </p:txBody>
      </p:sp>
      <p:sp>
        <p:nvSpPr>
          <p:cNvPr id="5" name="Slide Number Placeholder 4"/>
          <p:cNvSpPr>
            <a:spLocks noGrp="1"/>
          </p:cNvSpPr>
          <p:nvPr>
            <p:ph type="sldNum" sz="quarter" idx="12"/>
          </p:nvPr>
        </p:nvSpPr>
        <p:spPr/>
        <p:txBody>
          <a:bodyPr/>
          <a:lstStyle/>
          <a:p>
            <a:fld id="{F575C757-2202-604A-8DCC-632154A48C4A}" type="slidenum">
              <a:rPr lang="en-US" smtClean="0"/>
              <a:t>43</a:t>
            </a:fld>
            <a:endParaRPr lang="en-US"/>
          </a:p>
        </p:txBody>
      </p:sp>
    </p:spTree>
    <p:extLst>
      <p:ext uri="{BB962C8B-B14F-4D97-AF65-F5344CB8AC3E}">
        <p14:creationId xmlns:p14="http://schemas.microsoft.com/office/powerpoint/2010/main" val="2828286997"/>
      </p:ext>
    </p:extLst>
  </p:cSld>
  <p:clrMapOvr>
    <a:masterClrMapping/>
  </p:clrMapOvr>
  <p:transition xmlns:p14="http://schemas.microsoft.com/office/powerpoint/2010/main" spd="slow">
    <p:pull/>
  </p:transition>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noProof="0" dirty="0" smtClean="0"/>
              <a:t>Looking for the “right” abstraction</a:t>
            </a:r>
            <a:endParaRPr lang="en-US" noProof="0" dirty="0"/>
          </a:p>
        </p:txBody>
      </p:sp>
      <p:sp>
        <p:nvSpPr>
          <p:cNvPr id="3" name="Content Placeholder 2"/>
          <p:cNvSpPr>
            <a:spLocks noGrp="1"/>
          </p:cNvSpPr>
          <p:nvPr>
            <p:ph idx="1"/>
          </p:nvPr>
        </p:nvSpPr>
        <p:spPr>
          <a:xfrm>
            <a:off x="343230" y="1406107"/>
            <a:ext cx="7618339" cy="4812898"/>
          </a:xfrm>
        </p:spPr>
        <p:txBody>
          <a:bodyPr>
            <a:normAutofit fontScale="92500" lnSpcReduction="20000"/>
          </a:bodyPr>
          <a:lstStyle/>
          <a:p>
            <a:r>
              <a:rPr lang="en-US" noProof="0" dirty="0" smtClean="0"/>
              <a:t>Programmability and real world viability</a:t>
            </a:r>
          </a:p>
          <a:p>
            <a:pPr lvl="1"/>
            <a:r>
              <a:rPr lang="en-US" noProof="0" dirty="0" smtClean="0"/>
              <a:t>High levels of (deep) programmability in the data and control planes since ages</a:t>
            </a:r>
          </a:p>
          <a:p>
            <a:pPr lvl="2"/>
            <a:r>
              <a:rPr lang="en-US" noProof="0" dirty="0" smtClean="0"/>
              <a:t>Active Networks</a:t>
            </a:r>
          </a:p>
          <a:p>
            <a:pPr lvl="2"/>
            <a:r>
              <a:rPr lang="en-US" noProof="0" dirty="0" smtClean="0"/>
              <a:t>IETF </a:t>
            </a:r>
            <a:r>
              <a:rPr lang="en-US" noProof="0" dirty="0" err="1" smtClean="0"/>
              <a:t>ForCES</a:t>
            </a:r>
            <a:endParaRPr lang="en-US" noProof="0" dirty="0" smtClean="0"/>
          </a:p>
          <a:p>
            <a:r>
              <a:rPr lang="en-US" dirty="0" smtClean="0"/>
              <a:t>Keywords for success:</a:t>
            </a:r>
          </a:p>
          <a:p>
            <a:pPr lvl="1"/>
            <a:r>
              <a:rPr lang="en-US" noProof="0" dirty="0" smtClean="0"/>
              <a:t>Pragmatism</a:t>
            </a:r>
          </a:p>
          <a:p>
            <a:pPr lvl="1"/>
            <a:r>
              <a:rPr lang="en-US" dirty="0" smtClean="0"/>
              <a:t>Compromise</a:t>
            </a:r>
          </a:p>
          <a:p>
            <a:pPr lvl="1"/>
            <a:r>
              <a:rPr lang="en-US" dirty="0" smtClean="0"/>
              <a:t>“right” mix of programmability: right </a:t>
            </a:r>
            <a:r>
              <a:rPr lang="en-US" b="1" dirty="0" smtClean="0"/>
              <a:t>level of abstraction</a:t>
            </a:r>
          </a:p>
          <a:p>
            <a:pPr lvl="2"/>
            <a:r>
              <a:rPr lang="en-US" dirty="0" smtClean="0"/>
              <a:t>Many wonderful programmable platforms buried in the “lab world”</a:t>
            </a:r>
          </a:p>
        </p:txBody>
      </p:sp>
      <p:sp>
        <p:nvSpPr>
          <p:cNvPr id="4" name="Footer Placeholder 3"/>
          <p:cNvSpPr>
            <a:spLocks noGrp="1"/>
          </p:cNvSpPr>
          <p:nvPr>
            <p:ph type="ftr" sz="quarter" idx="11"/>
          </p:nvPr>
        </p:nvSpPr>
        <p:spPr/>
        <p:txBody>
          <a:bodyPr/>
          <a:lstStyle/>
          <a:p>
            <a:r>
              <a:rPr lang="en-US" smtClean="0"/>
              <a:t>G. Bianchi &amp; A. Capone - SDN tutorial</a:t>
            </a:r>
            <a:endParaRPr lang="en-US"/>
          </a:p>
        </p:txBody>
      </p:sp>
      <p:sp>
        <p:nvSpPr>
          <p:cNvPr id="5" name="Slide Number Placeholder 4"/>
          <p:cNvSpPr>
            <a:spLocks noGrp="1"/>
          </p:cNvSpPr>
          <p:nvPr>
            <p:ph type="sldNum" sz="quarter" idx="12"/>
          </p:nvPr>
        </p:nvSpPr>
        <p:spPr/>
        <p:txBody>
          <a:bodyPr/>
          <a:lstStyle/>
          <a:p>
            <a:fld id="{F575C757-2202-604A-8DCC-632154A48C4A}" type="slidenum">
              <a:rPr lang="en-US" smtClean="0"/>
              <a:t>44</a:t>
            </a:fld>
            <a:endParaRPr lang="en-US"/>
          </a:p>
        </p:txBody>
      </p:sp>
      <p:pic>
        <p:nvPicPr>
          <p:cNvPr id="6" name="Picture 5" descr="question-mark.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91714" y="2386157"/>
            <a:ext cx="1752286" cy="1752286"/>
          </a:xfrm>
          <a:prstGeom prst="rect">
            <a:avLst/>
          </a:prstGeom>
        </p:spPr>
      </p:pic>
    </p:spTree>
    <p:extLst>
      <p:ext uri="{BB962C8B-B14F-4D97-AF65-F5344CB8AC3E}">
        <p14:creationId xmlns:p14="http://schemas.microsoft.com/office/powerpoint/2010/main" val="604208635"/>
      </p:ext>
    </p:extLst>
  </p:cSld>
  <p:clrMapOvr>
    <a:masterClrMapping/>
  </p:clrMapOvr>
  <p:transition xmlns:p14="http://schemas.microsoft.com/office/powerpoint/2010/main" spd="slow">
    <p:pull/>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fade">
                                      <p:cBhvr>
                                        <p:cTn id="30" dur="500"/>
                                        <p:tgtEl>
                                          <p:spTgt spid="3">
                                            <p:txEl>
                                              <p:pRg st="7" end="7"/>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fade">
                                      <p:cBhvr>
                                        <p:cTn id="33"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piè di pagina 3"/>
          <p:cNvSpPr>
            <a:spLocks noGrp="1"/>
          </p:cNvSpPr>
          <p:nvPr>
            <p:ph type="ftr" sz="quarter" idx="11"/>
          </p:nvPr>
        </p:nvSpPr>
        <p:spPr/>
        <p:txBody>
          <a:bodyPr/>
          <a:lstStyle/>
          <a:p>
            <a:r>
              <a:rPr lang="en-US" smtClean="0"/>
              <a:t>G. Bianchi &amp; A. Capone - SDN tutorial</a:t>
            </a:r>
            <a:endParaRPr lang="en-US"/>
          </a:p>
        </p:txBody>
      </p:sp>
      <p:sp>
        <p:nvSpPr>
          <p:cNvPr id="5" name="Segnaposto numero diapositiva 4"/>
          <p:cNvSpPr>
            <a:spLocks noGrp="1"/>
          </p:cNvSpPr>
          <p:nvPr>
            <p:ph type="sldNum" sz="quarter" idx="12"/>
          </p:nvPr>
        </p:nvSpPr>
        <p:spPr/>
        <p:txBody>
          <a:bodyPr/>
          <a:lstStyle/>
          <a:p>
            <a:fld id="{F575C757-2202-604A-8DCC-632154A48C4A}" type="slidenum">
              <a:rPr lang="en-US" smtClean="0"/>
              <a:t>45</a:t>
            </a:fld>
            <a:endParaRPr lang="en-US"/>
          </a:p>
        </p:txBody>
      </p:sp>
      <p:sp>
        <p:nvSpPr>
          <p:cNvPr id="6" name="Titolo 1"/>
          <p:cNvSpPr>
            <a:spLocks noGrp="1"/>
          </p:cNvSpPr>
          <p:nvPr>
            <p:ph type="title"/>
          </p:nvPr>
        </p:nvSpPr>
        <p:spPr>
          <a:xfrm>
            <a:off x="116732" y="225425"/>
            <a:ext cx="8852170" cy="649288"/>
          </a:xfrm>
        </p:spPr>
        <p:txBody>
          <a:bodyPr>
            <a:normAutofit fontScale="90000"/>
          </a:bodyPr>
          <a:lstStyle/>
          <a:p>
            <a:r>
              <a:rPr lang="it-IT" sz="4000" dirty="0" err="1" smtClean="0"/>
              <a:t>Remember</a:t>
            </a:r>
            <a:r>
              <a:rPr lang="it-IT" sz="4000" dirty="0" smtClean="0"/>
              <a:t>: OF </a:t>
            </a:r>
            <a:r>
              <a:rPr lang="it-IT" sz="4000" b="1" u="sng" dirty="0" err="1" smtClean="0"/>
              <a:t>meant</a:t>
            </a:r>
            <a:r>
              <a:rPr lang="it-IT" sz="4000" b="1" u="sng" dirty="0" smtClean="0"/>
              <a:t> to be</a:t>
            </a:r>
            <a:r>
              <a:rPr lang="it-IT" sz="4000" dirty="0" smtClean="0"/>
              <a:t> a compromise</a:t>
            </a:r>
            <a:r>
              <a:rPr lang="it-IT" dirty="0" smtClean="0"/>
              <a:t/>
            </a:r>
            <a:br>
              <a:rPr lang="it-IT" dirty="0" smtClean="0"/>
            </a:br>
            <a:r>
              <a:rPr lang="it-IT" sz="2000" dirty="0" smtClean="0"/>
              <a:t>[</a:t>
            </a:r>
            <a:r>
              <a:rPr lang="it-IT" sz="2000" dirty="0" err="1" smtClean="0"/>
              <a:t>original</a:t>
            </a:r>
            <a:r>
              <a:rPr lang="it-IT" sz="2000" dirty="0" smtClean="0"/>
              <a:t> </a:t>
            </a:r>
            <a:r>
              <a:rPr lang="it-IT" sz="2000" dirty="0" err="1" smtClean="0"/>
              <a:t>quotes</a:t>
            </a:r>
            <a:r>
              <a:rPr lang="it-IT" sz="2000" dirty="0" smtClean="0"/>
              <a:t>: from OF 2008 </a:t>
            </a:r>
            <a:r>
              <a:rPr lang="it-IT" sz="2000" dirty="0" err="1" smtClean="0"/>
              <a:t>paper</a:t>
            </a:r>
            <a:r>
              <a:rPr lang="it-IT" sz="2000" dirty="0" smtClean="0"/>
              <a:t>]</a:t>
            </a:r>
            <a:endParaRPr lang="it-IT" dirty="0"/>
          </a:p>
        </p:txBody>
      </p:sp>
      <p:sp>
        <p:nvSpPr>
          <p:cNvPr id="7" name="Segnaposto contenuto 2"/>
          <p:cNvSpPr>
            <a:spLocks noGrp="1"/>
          </p:cNvSpPr>
          <p:nvPr>
            <p:ph idx="1"/>
          </p:nvPr>
        </p:nvSpPr>
        <p:spPr>
          <a:xfrm>
            <a:off x="685800" y="1125538"/>
            <a:ext cx="7696200" cy="4970462"/>
          </a:xfrm>
        </p:spPr>
        <p:txBody>
          <a:bodyPr/>
          <a:lstStyle/>
          <a:p>
            <a:r>
              <a:rPr lang="en-US" sz="2400" dirty="0">
                <a:latin typeface="Aharoni" pitchFamily="2" charset="-79"/>
                <a:cs typeface="Aharoni" pitchFamily="2" charset="-79"/>
              </a:rPr>
              <a:t>Best approach: </a:t>
            </a:r>
            <a:r>
              <a:rPr lang="en-US" sz="2400" b="0" dirty="0" smtClean="0">
                <a:latin typeface="Calibri Light" pitchFamily="34" charset="0"/>
              </a:rPr>
              <a:t>“persuade commercial name-brand </a:t>
            </a:r>
            <a:r>
              <a:rPr lang="en-US" sz="2400" b="0" dirty="0">
                <a:latin typeface="Calibri Light" pitchFamily="34" charset="0"/>
              </a:rPr>
              <a:t>equipment vendors to provide </a:t>
            </a:r>
            <a:r>
              <a:rPr lang="en-US" sz="2400" b="0" dirty="0" smtClean="0">
                <a:latin typeface="Calibri Light" pitchFamily="34" charset="0"/>
              </a:rPr>
              <a:t>an open, programmable</a:t>
            </a:r>
            <a:r>
              <a:rPr lang="en-US" sz="2400" b="0" dirty="0">
                <a:latin typeface="Calibri Light" pitchFamily="34" charset="0"/>
              </a:rPr>
              <a:t>, virtualized </a:t>
            </a:r>
            <a:r>
              <a:rPr lang="en-US" sz="2400" b="0" dirty="0" smtClean="0">
                <a:latin typeface="Calibri Light" pitchFamily="34" charset="0"/>
              </a:rPr>
              <a:t>platform </a:t>
            </a:r>
            <a:r>
              <a:rPr lang="en-US" sz="2400" b="0" dirty="0">
                <a:latin typeface="Calibri Light" pitchFamily="34" charset="0"/>
              </a:rPr>
              <a:t>on their </a:t>
            </a:r>
            <a:r>
              <a:rPr lang="en-US" sz="2400" b="0" dirty="0" smtClean="0">
                <a:latin typeface="Calibri Light" pitchFamily="34" charset="0"/>
              </a:rPr>
              <a:t>switches and routers”</a:t>
            </a:r>
          </a:p>
          <a:p>
            <a:pPr lvl="1"/>
            <a:r>
              <a:rPr lang="en-US" sz="2400" dirty="0" smtClean="0">
                <a:solidFill>
                  <a:srgbClr val="FF0000"/>
                </a:solidFill>
                <a:latin typeface="Calibri Light" pitchFamily="34" charset="0"/>
              </a:rPr>
              <a:t>Plainly speaking: </a:t>
            </a:r>
            <a:r>
              <a:rPr lang="en-US" sz="2400" b="1" i="1" dirty="0" smtClean="0">
                <a:solidFill>
                  <a:srgbClr val="FF0000"/>
                </a:solidFill>
                <a:latin typeface="Calibri Light" pitchFamily="34" charset="0"/>
              </a:rPr>
              <a:t>open the box!! No way…</a:t>
            </a:r>
          </a:p>
          <a:p>
            <a:endParaRPr lang="en-US" sz="2400" b="0" dirty="0" smtClean="0">
              <a:latin typeface="Calibri Light" pitchFamily="34" charset="0"/>
            </a:endParaRPr>
          </a:p>
          <a:p>
            <a:r>
              <a:rPr lang="en-US" sz="2400" dirty="0" smtClean="0">
                <a:latin typeface="Aharoni" pitchFamily="2" charset="-79"/>
                <a:cs typeface="Aharoni" pitchFamily="2" charset="-79"/>
              </a:rPr>
              <a:t>Viable </a:t>
            </a:r>
            <a:r>
              <a:rPr lang="en-US" sz="2400" dirty="0">
                <a:latin typeface="Aharoni" pitchFamily="2" charset="-79"/>
                <a:cs typeface="Aharoni" pitchFamily="2" charset="-79"/>
              </a:rPr>
              <a:t>approach: </a:t>
            </a:r>
            <a:r>
              <a:rPr lang="en-US" sz="2400" b="0" dirty="0" smtClean="0">
                <a:latin typeface="Calibri Light" pitchFamily="34" charset="0"/>
              </a:rPr>
              <a:t>“</a:t>
            </a:r>
            <a:r>
              <a:rPr lang="en-US" sz="2400" b="0" u="sng" dirty="0" smtClean="0">
                <a:latin typeface="Calibri Light" pitchFamily="34" charset="0"/>
              </a:rPr>
              <a:t>compromise</a:t>
            </a:r>
            <a:r>
              <a:rPr lang="en-US" sz="2400" b="0" dirty="0" smtClean="0">
                <a:latin typeface="Calibri Light" pitchFamily="34" charset="0"/>
              </a:rPr>
              <a:t> </a:t>
            </a:r>
            <a:r>
              <a:rPr lang="en-US" sz="2400" b="0" dirty="0">
                <a:latin typeface="Calibri Light" pitchFamily="34" charset="0"/>
              </a:rPr>
              <a:t>on generality and </a:t>
            </a:r>
            <a:r>
              <a:rPr lang="en-US" sz="2400" b="0" dirty="0" smtClean="0">
                <a:latin typeface="Calibri Light" pitchFamily="34" charset="0"/>
              </a:rPr>
              <a:t>seek </a:t>
            </a:r>
            <a:r>
              <a:rPr lang="en-US" sz="2400" b="0" dirty="0">
                <a:latin typeface="Calibri Light" pitchFamily="34" charset="0"/>
              </a:rPr>
              <a:t>a degree of switch ﬂexibility that </a:t>
            </a:r>
            <a:r>
              <a:rPr lang="en-US" sz="2400" b="0" dirty="0" smtClean="0">
                <a:latin typeface="Calibri Light" pitchFamily="34" charset="0"/>
              </a:rPr>
              <a:t>is</a:t>
            </a:r>
          </a:p>
          <a:p>
            <a:pPr lvl="1"/>
            <a:r>
              <a:rPr lang="en-US" sz="2400" dirty="0" smtClean="0">
                <a:latin typeface="Calibri Light" pitchFamily="34" charset="0"/>
              </a:rPr>
              <a:t>High performance and low cost</a:t>
            </a:r>
          </a:p>
          <a:p>
            <a:pPr lvl="1"/>
            <a:r>
              <a:rPr lang="en-US" sz="2400" b="0" dirty="0" smtClean="0">
                <a:latin typeface="Calibri Light" pitchFamily="34" charset="0"/>
              </a:rPr>
              <a:t>Capable </a:t>
            </a:r>
            <a:r>
              <a:rPr lang="en-US" sz="2400" b="0" dirty="0">
                <a:latin typeface="Calibri Light" pitchFamily="34" charset="0"/>
              </a:rPr>
              <a:t>of supporting a broad range of </a:t>
            </a:r>
            <a:r>
              <a:rPr lang="en-US" sz="2400" b="0" dirty="0" smtClean="0">
                <a:latin typeface="Calibri Light" pitchFamily="34" charset="0"/>
              </a:rPr>
              <a:t>research</a:t>
            </a:r>
          </a:p>
          <a:p>
            <a:pPr lvl="1"/>
            <a:r>
              <a:rPr lang="en-US" sz="2400" b="1" dirty="0">
                <a:solidFill>
                  <a:srgbClr val="FF0000"/>
                </a:solidFill>
                <a:latin typeface="Aharoni" pitchFamily="2" charset="-79"/>
                <a:ea typeface="+mn-ea"/>
                <a:cs typeface="Aharoni" pitchFamily="2" charset="-79"/>
              </a:rPr>
              <a:t>Consistent with vendors’ need for closed platforms.</a:t>
            </a:r>
          </a:p>
        </p:txBody>
      </p:sp>
    </p:spTree>
    <p:extLst>
      <p:ext uri="{BB962C8B-B14F-4D97-AF65-F5344CB8AC3E}">
        <p14:creationId xmlns:p14="http://schemas.microsoft.com/office/powerpoint/2010/main" val="2443643488"/>
      </p:ext>
    </p:extLst>
  </p:cSld>
  <p:clrMapOvr>
    <a:masterClrMapping/>
  </p:clrMapOvr>
  <p:transition xmlns:p14="http://schemas.microsoft.com/office/powerpoint/2010/main" spd="slow">
    <p:pull/>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fade">
                                      <p:cBhvr>
                                        <p:cTn id="12" dur="5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xEl>
                                              <p:pRg st="3" end="3"/>
                                            </p:txEl>
                                          </p:spTgt>
                                        </p:tgtEl>
                                        <p:attrNameLst>
                                          <p:attrName>style.visibility</p:attrName>
                                        </p:attrNameLst>
                                      </p:cBhvr>
                                      <p:to>
                                        <p:strVal val="visible"/>
                                      </p:to>
                                    </p:set>
                                    <p:animEffect transition="in" filter="fade">
                                      <p:cBhvr>
                                        <p:cTn id="17" dur="500"/>
                                        <p:tgtEl>
                                          <p:spTgt spid="7">
                                            <p:txEl>
                                              <p:pRg st="3" end="3"/>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7">
                                            <p:txEl>
                                              <p:pRg st="4" end="4"/>
                                            </p:txEl>
                                          </p:spTgt>
                                        </p:tgtEl>
                                        <p:attrNameLst>
                                          <p:attrName>style.visibility</p:attrName>
                                        </p:attrNameLst>
                                      </p:cBhvr>
                                      <p:to>
                                        <p:strVal val="visible"/>
                                      </p:to>
                                    </p:set>
                                    <p:animEffect transition="in" filter="fade">
                                      <p:cBhvr>
                                        <p:cTn id="20" dur="500"/>
                                        <p:tgtEl>
                                          <p:spTgt spid="7">
                                            <p:txEl>
                                              <p:pRg st="4" end="4"/>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7">
                                            <p:txEl>
                                              <p:pRg st="5" end="5"/>
                                            </p:txEl>
                                          </p:spTgt>
                                        </p:tgtEl>
                                        <p:attrNameLst>
                                          <p:attrName>style.visibility</p:attrName>
                                        </p:attrNameLst>
                                      </p:cBhvr>
                                      <p:to>
                                        <p:strVal val="visible"/>
                                      </p:to>
                                    </p:set>
                                    <p:animEffect transition="in" filter="fade">
                                      <p:cBhvr>
                                        <p:cTn id="23" dur="500"/>
                                        <p:tgtEl>
                                          <p:spTgt spid="7">
                                            <p:txEl>
                                              <p:pRg st="5" end="5"/>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7">
                                            <p:txEl>
                                              <p:pRg st="6" end="6"/>
                                            </p:txEl>
                                          </p:spTgt>
                                        </p:tgtEl>
                                        <p:attrNameLst>
                                          <p:attrName>style.visibility</p:attrName>
                                        </p:attrNameLst>
                                      </p:cBhvr>
                                      <p:to>
                                        <p:strVal val="visible"/>
                                      </p:to>
                                    </p:set>
                                    <p:animEffect transition="in" filter="fade">
                                      <p:cBhvr>
                                        <p:cTn id="28" dur="500"/>
                                        <p:tgtEl>
                                          <p:spTgt spid="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143508" y="225425"/>
            <a:ext cx="8856984" cy="649288"/>
          </a:xfrm>
        </p:spPr>
        <p:txBody>
          <a:bodyPr>
            <a:normAutofit fontScale="90000"/>
          </a:bodyPr>
          <a:lstStyle/>
          <a:p>
            <a:r>
              <a:rPr lang="en-US" dirty="0" smtClean="0"/>
              <a:t>OF </a:t>
            </a:r>
            <a:r>
              <a:rPr lang="en-US" b="1" u="sng" dirty="0" smtClean="0"/>
              <a:t>forces</a:t>
            </a:r>
            <a:r>
              <a:rPr lang="en-US" dirty="0" smtClean="0"/>
              <a:t> separation </a:t>
            </a:r>
            <a:r>
              <a:rPr lang="en-US" dirty="0"/>
              <a:t>of data and control</a:t>
            </a:r>
            <a:endParaRPr lang="en-US" noProof="0" dirty="0"/>
          </a:p>
        </p:txBody>
      </p:sp>
      <p:sp>
        <p:nvSpPr>
          <p:cNvPr id="5" name="Cloud 4"/>
          <p:cNvSpPr>
            <a:spLocks noChangeArrowheads="1"/>
          </p:cNvSpPr>
          <p:nvPr/>
        </p:nvSpPr>
        <p:spPr bwMode="auto">
          <a:xfrm>
            <a:off x="579748" y="3794720"/>
            <a:ext cx="6372225" cy="2514600"/>
          </a:xfrm>
          <a:custGeom>
            <a:avLst/>
            <a:gdLst>
              <a:gd name="T0" fmla="*/ 6366915 w 43200"/>
              <a:gd name="T1" fmla="*/ 1257300 h 43200"/>
              <a:gd name="T2" fmla="*/ 3186113 w 43200"/>
              <a:gd name="T3" fmla="*/ 2511922 h 43200"/>
              <a:gd name="T4" fmla="*/ 19766 w 43200"/>
              <a:gd name="T5" fmla="*/ 1257300 h 43200"/>
              <a:gd name="T6" fmla="*/ 3186113 w 43200"/>
              <a:gd name="T7" fmla="*/ 143775 h 43200"/>
              <a:gd name="T8" fmla="*/ 0 60000 65536"/>
              <a:gd name="T9" fmla="*/ 1 60000 65536"/>
              <a:gd name="T10" fmla="*/ 2 60000 65536"/>
              <a:gd name="T11" fmla="*/ 3 60000 65536"/>
              <a:gd name="T12" fmla="*/ 5954 w 43200"/>
              <a:gd name="T13" fmla="*/ 6524 h 43200"/>
              <a:gd name="T14" fmla="*/ 34174 w 43200"/>
              <a:gd name="T15" fmla="*/ 34674 h 43200"/>
            </a:gdLst>
            <a:ahLst/>
            <a:cxnLst>
              <a:cxn ang="T8">
                <a:pos x="T0" y="T1"/>
              </a:cxn>
              <a:cxn ang="T9">
                <a:pos x="T2" y="T3"/>
              </a:cxn>
              <a:cxn ang="T10">
                <a:pos x="T4" y="T5"/>
              </a:cxn>
              <a:cxn ang="T11">
                <a:pos x="T6" y="T7"/>
              </a:cxn>
            </a:cxnLst>
            <a:rect l="T12" t="T13" r="T14" b="T15"/>
            <a:pathLst>
              <a:path w="43200" h="43200">
                <a:moveTo>
                  <a:pt x="3900" y="14370"/>
                </a:moveTo>
                <a:lnTo>
                  <a:pt x="3899" y="14370"/>
                </a:lnTo>
                <a:cubicBezTo>
                  <a:pt x="3858" y="13959"/>
                  <a:pt x="3838" y="13545"/>
                  <a:pt x="3838" y="13131"/>
                </a:cubicBezTo>
                <a:cubicBezTo>
                  <a:pt x="3838" y="8055"/>
                  <a:pt x="6861" y="3941"/>
                  <a:pt x="10591" y="3941"/>
                </a:cubicBezTo>
                <a:cubicBezTo>
                  <a:pt x="11791" y="3940"/>
                  <a:pt x="12969" y="4376"/>
                  <a:pt x="14005" y="5201"/>
                </a:cubicBezTo>
                <a:lnTo>
                  <a:pt x="14005" y="5202"/>
                </a:lnTo>
                <a:cubicBezTo>
                  <a:pt x="14930" y="2828"/>
                  <a:pt x="16742" y="1343"/>
                  <a:pt x="18715" y="1344"/>
                </a:cubicBezTo>
                <a:cubicBezTo>
                  <a:pt x="20114" y="1344"/>
                  <a:pt x="21458" y="2093"/>
                  <a:pt x="22456" y="3431"/>
                </a:cubicBezTo>
                <a:lnTo>
                  <a:pt x="22456" y="3432"/>
                </a:lnTo>
                <a:cubicBezTo>
                  <a:pt x="23194" y="1415"/>
                  <a:pt x="24707" y="140"/>
                  <a:pt x="26362" y="141"/>
                </a:cubicBezTo>
                <a:cubicBezTo>
                  <a:pt x="27723" y="141"/>
                  <a:pt x="29007" y="1006"/>
                  <a:pt x="29832" y="2481"/>
                </a:cubicBezTo>
                <a:lnTo>
                  <a:pt x="29832" y="2480"/>
                </a:lnTo>
                <a:cubicBezTo>
                  <a:pt x="30755" y="1002"/>
                  <a:pt x="32110" y="149"/>
                  <a:pt x="33538" y="150"/>
                </a:cubicBezTo>
                <a:cubicBezTo>
                  <a:pt x="35888" y="150"/>
                  <a:pt x="37901" y="2435"/>
                  <a:pt x="38318" y="5575"/>
                </a:cubicBezTo>
                <a:lnTo>
                  <a:pt x="38317" y="5576"/>
                </a:lnTo>
                <a:cubicBezTo>
                  <a:pt x="40639" y="6438"/>
                  <a:pt x="42250" y="9313"/>
                  <a:pt x="42250" y="12594"/>
                </a:cubicBezTo>
                <a:cubicBezTo>
                  <a:pt x="42250" y="13579"/>
                  <a:pt x="42103" y="14554"/>
                  <a:pt x="41818" y="15460"/>
                </a:cubicBezTo>
                <a:lnTo>
                  <a:pt x="41818" y="15459"/>
                </a:lnTo>
                <a:cubicBezTo>
                  <a:pt x="42727" y="17070"/>
                  <a:pt x="43220" y="19044"/>
                  <a:pt x="43220" y="21076"/>
                </a:cubicBezTo>
                <a:cubicBezTo>
                  <a:pt x="43220" y="25663"/>
                  <a:pt x="40741" y="29553"/>
                  <a:pt x="37404" y="30203"/>
                </a:cubicBezTo>
                <a:lnTo>
                  <a:pt x="37403" y="30202"/>
                </a:lnTo>
                <a:cubicBezTo>
                  <a:pt x="37378" y="34523"/>
                  <a:pt x="34795" y="38006"/>
                  <a:pt x="31619" y="38007"/>
                </a:cubicBezTo>
                <a:cubicBezTo>
                  <a:pt x="30535" y="38007"/>
                  <a:pt x="29474" y="37593"/>
                  <a:pt x="28555" y="36813"/>
                </a:cubicBezTo>
                <a:lnTo>
                  <a:pt x="28556" y="36813"/>
                </a:lnTo>
                <a:cubicBezTo>
                  <a:pt x="27694" y="40699"/>
                  <a:pt x="25069" y="43357"/>
                  <a:pt x="22094" y="43358"/>
                </a:cubicBezTo>
                <a:cubicBezTo>
                  <a:pt x="19839" y="43358"/>
                  <a:pt x="17733" y="41821"/>
                  <a:pt x="16480" y="39263"/>
                </a:cubicBezTo>
                <a:lnTo>
                  <a:pt x="16480" y="39264"/>
                </a:lnTo>
                <a:cubicBezTo>
                  <a:pt x="15279" y="40250"/>
                  <a:pt x="13904" y="40770"/>
                  <a:pt x="12503" y="40771"/>
                </a:cubicBezTo>
                <a:cubicBezTo>
                  <a:pt x="9735" y="40771"/>
                  <a:pt x="7180" y="38748"/>
                  <a:pt x="5804" y="35469"/>
                </a:cubicBezTo>
                <a:lnTo>
                  <a:pt x="5803" y="35469"/>
                </a:lnTo>
                <a:cubicBezTo>
                  <a:pt x="5635" y="35496"/>
                  <a:pt x="5465" y="35509"/>
                  <a:pt x="5296" y="35510"/>
                </a:cubicBezTo>
                <a:cubicBezTo>
                  <a:pt x="2888" y="35510"/>
                  <a:pt x="936" y="32860"/>
                  <a:pt x="936" y="29592"/>
                </a:cubicBezTo>
                <a:cubicBezTo>
                  <a:pt x="935" y="28090"/>
                  <a:pt x="1356" y="26644"/>
                  <a:pt x="2112" y="25547"/>
                </a:cubicBezTo>
                <a:lnTo>
                  <a:pt x="2113" y="25547"/>
                </a:lnTo>
                <a:cubicBezTo>
                  <a:pt x="781" y="24481"/>
                  <a:pt x="-36" y="22528"/>
                  <a:pt x="-36" y="20418"/>
                </a:cubicBezTo>
                <a:cubicBezTo>
                  <a:pt x="-37" y="17370"/>
                  <a:pt x="1647" y="14817"/>
                  <a:pt x="3863" y="14504"/>
                </a:cubicBezTo>
                <a:close/>
              </a:path>
              <a:path w="43200" h="43200" fill="none">
                <a:moveTo>
                  <a:pt x="4693" y="26177"/>
                </a:moveTo>
                <a:lnTo>
                  <a:pt x="4693" y="26177"/>
                </a:lnTo>
                <a:cubicBezTo>
                  <a:pt x="4580" y="26189"/>
                  <a:pt x="4468" y="26194"/>
                  <a:pt x="4356" y="26195"/>
                </a:cubicBezTo>
                <a:cubicBezTo>
                  <a:pt x="3584" y="26195"/>
                  <a:pt x="2826" y="25913"/>
                  <a:pt x="2160" y="25379"/>
                </a:cubicBezTo>
                <a:moveTo>
                  <a:pt x="6928" y="34899"/>
                </a:moveTo>
                <a:lnTo>
                  <a:pt x="6927" y="34898"/>
                </a:lnTo>
                <a:cubicBezTo>
                  <a:pt x="6572" y="35091"/>
                  <a:pt x="6200" y="35219"/>
                  <a:pt x="5820" y="35280"/>
                </a:cubicBezTo>
                <a:moveTo>
                  <a:pt x="16478" y="39090"/>
                </a:moveTo>
                <a:lnTo>
                  <a:pt x="16477" y="39090"/>
                </a:lnTo>
                <a:cubicBezTo>
                  <a:pt x="16210" y="38544"/>
                  <a:pt x="15986" y="37960"/>
                  <a:pt x="15809" y="37350"/>
                </a:cubicBezTo>
                <a:moveTo>
                  <a:pt x="28827" y="34751"/>
                </a:moveTo>
                <a:lnTo>
                  <a:pt x="28826" y="34750"/>
                </a:lnTo>
                <a:cubicBezTo>
                  <a:pt x="28787" y="35398"/>
                  <a:pt x="28698" y="36038"/>
                  <a:pt x="28560" y="36660"/>
                </a:cubicBezTo>
                <a:moveTo>
                  <a:pt x="34129" y="22954"/>
                </a:moveTo>
                <a:lnTo>
                  <a:pt x="34128" y="22954"/>
                </a:lnTo>
                <a:cubicBezTo>
                  <a:pt x="36118" y="24271"/>
                  <a:pt x="37381" y="27017"/>
                  <a:pt x="37381" y="30027"/>
                </a:cubicBezTo>
                <a:cubicBezTo>
                  <a:pt x="37381" y="30048"/>
                  <a:pt x="37380" y="30069"/>
                  <a:pt x="37380" y="30090"/>
                </a:cubicBezTo>
                <a:moveTo>
                  <a:pt x="41798" y="15354"/>
                </a:moveTo>
                <a:lnTo>
                  <a:pt x="41798" y="15354"/>
                </a:lnTo>
                <a:cubicBezTo>
                  <a:pt x="41473" y="16386"/>
                  <a:pt x="40978" y="17302"/>
                  <a:pt x="40350" y="18030"/>
                </a:cubicBezTo>
                <a:moveTo>
                  <a:pt x="38324" y="5426"/>
                </a:moveTo>
                <a:lnTo>
                  <a:pt x="38324" y="5425"/>
                </a:lnTo>
                <a:cubicBezTo>
                  <a:pt x="38375" y="5811"/>
                  <a:pt x="38401" y="6202"/>
                  <a:pt x="38401" y="6595"/>
                </a:cubicBezTo>
                <a:cubicBezTo>
                  <a:pt x="38401" y="6626"/>
                  <a:pt x="38400" y="6658"/>
                  <a:pt x="38400" y="6690"/>
                </a:cubicBezTo>
                <a:moveTo>
                  <a:pt x="29078" y="3952"/>
                </a:moveTo>
                <a:lnTo>
                  <a:pt x="29078" y="3952"/>
                </a:lnTo>
                <a:cubicBezTo>
                  <a:pt x="29266" y="3369"/>
                  <a:pt x="29516" y="2826"/>
                  <a:pt x="29820" y="2340"/>
                </a:cubicBezTo>
                <a:moveTo>
                  <a:pt x="22141" y="4720"/>
                </a:moveTo>
                <a:lnTo>
                  <a:pt x="22140" y="4719"/>
                </a:lnTo>
                <a:cubicBezTo>
                  <a:pt x="22217" y="4238"/>
                  <a:pt x="22338" y="3771"/>
                  <a:pt x="22500" y="3330"/>
                </a:cubicBezTo>
                <a:moveTo>
                  <a:pt x="14000" y="5192"/>
                </a:moveTo>
                <a:lnTo>
                  <a:pt x="14000" y="5191"/>
                </a:lnTo>
                <a:cubicBezTo>
                  <a:pt x="14471" y="5568"/>
                  <a:pt x="14908" y="6020"/>
                  <a:pt x="15299" y="6540"/>
                </a:cubicBezTo>
                <a:moveTo>
                  <a:pt x="4127" y="15789"/>
                </a:moveTo>
                <a:lnTo>
                  <a:pt x="4127" y="15788"/>
                </a:lnTo>
                <a:cubicBezTo>
                  <a:pt x="4024" y="15324"/>
                  <a:pt x="3948" y="14850"/>
                  <a:pt x="3900" y="14369"/>
                </a:cubicBezTo>
              </a:path>
            </a:pathLst>
          </a:custGeom>
          <a:noFill/>
          <a:ln w="9525">
            <a:solidFill>
              <a:srgbClr val="4A7EBB"/>
            </a:solidFill>
            <a:miter lim="800000"/>
            <a:headEnd/>
            <a:tailEnd/>
          </a:ln>
          <a:effectLst>
            <a:outerShdw blurRad="40000" dist="23000" dir="5400000" rotWithShape="0">
              <a:srgbClr val="808080">
                <a:alpha val="34999"/>
              </a:srgbClr>
            </a:outerShdw>
          </a:effectLst>
          <a:extLst>
            <a:ext uri="{909E8E84-426E-40dd-AFC4-6F175D3DCCD1}">
              <a14:hiddenFill xmlns:a14="http://schemas.microsoft.com/office/drawing/2010/main">
                <a:solidFill>
                  <a:srgbClr val="FFFFFF"/>
                </a:solidFill>
              </a14:hiddenFill>
            </a:ext>
          </a:extLst>
        </p:spPr>
        <p:txBody>
          <a:bodyPr anchor="ctr"/>
          <a:lstStyle/>
          <a:p>
            <a:pPr>
              <a:defRPr/>
            </a:pPr>
            <a:endParaRPr lang="en-US">
              <a:solidFill>
                <a:schemeClr val="lt1"/>
              </a:solidFill>
              <a:latin typeface="+mn-lt"/>
              <a:ea typeface="+mn-ea"/>
            </a:endParaRPr>
          </a:p>
        </p:txBody>
      </p:sp>
      <p:pic>
        <p:nvPicPr>
          <p:cNvPr id="6" name="Picture 4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08548" y="3858220"/>
            <a:ext cx="977900" cy="417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4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46748" y="5382220"/>
            <a:ext cx="977900" cy="417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4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61348" y="4391620"/>
            <a:ext cx="977900" cy="417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9" name="Straight Connector 8"/>
          <p:cNvCxnSpPr>
            <a:cxnSpLocks noChangeShapeType="1"/>
          </p:cNvCxnSpPr>
          <p:nvPr/>
        </p:nvCxnSpPr>
        <p:spPr bwMode="auto">
          <a:xfrm flipV="1">
            <a:off x="1481448" y="4163020"/>
            <a:ext cx="1003300" cy="666750"/>
          </a:xfrm>
          <a:prstGeom prst="line">
            <a:avLst/>
          </a:prstGeom>
          <a:noFill/>
          <a:ln w="25400">
            <a:solidFill>
              <a:schemeClr val="accent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10" name="Straight Connector 10"/>
          <p:cNvCxnSpPr>
            <a:cxnSpLocks noChangeShapeType="1"/>
          </p:cNvCxnSpPr>
          <p:nvPr/>
        </p:nvCxnSpPr>
        <p:spPr bwMode="auto">
          <a:xfrm>
            <a:off x="1481448" y="4829770"/>
            <a:ext cx="1765300" cy="762000"/>
          </a:xfrm>
          <a:prstGeom prst="line">
            <a:avLst/>
          </a:prstGeom>
          <a:noFill/>
          <a:ln w="25400">
            <a:solidFill>
              <a:schemeClr val="accent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11" name="Straight Connector 13"/>
          <p:cNvCxnSpPr>
            <a:cxnSpLocks noChangeShapeType="1"/>
          </p:cNvCxnSpPr>
          <p:nvPr/>
        </p:nvCxnSpPr>
        <p:spPr bwMode="auto">
          <a:xfrm>
            <a:off x="3170548" y="4315420"/>
            <a:ext cx="304800" cy="1066800"/>
          </a:xfrm>
          <a:prstGeom prst="line">
            <a:avLst/>
          </a:prstGeom>
          <a:noFill/>
          <a:ln w="25400">
            <a:solidFill>
              <a:schemeClr val="accent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12" name="Straight Connector 15"/>
          <p:cNvCxnSpPr>
            <a:cxnSpLocks noChangeShapeType="1"/>
          </p:cNvCxnSpPr>
          <p:nvPr/>
        </p:nvCxnSpPr>
        <p:spPr bwMode="auto">
          <a:xfrm>
            <a:off x="3386448" y="4067770"/>
            <a:ext cx="2451100" cy="400050"/>
          </a:xfrm>
          <a:prstGeom prst="line">
            <a:avLst/>
          </a:prstGeom>
          <a:noFill/>
          <a:ln w="25400">
            <a:solidFill>
              <a:schemeClr val="accent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13" name="Straight Connector 26"/>
          <p:cNvCxnSpPr>
            <a:cxnSpLocks noChangeShapeType="1"/>
          </p:cNvCxnSpPr>
          <p:nvPr/>
        </p:nvCxnSpPr>
        <p:spPr bwMode="auto">
          <a:xfrm flipV="1">
            <a:off x="4224648" y="4772620"/>
            <a:ext cx="1612900" cy="819150"/>
          </a:xfrm>
          <a:prstGeom prst="line">
            <a:avLst/>
          </a:prstGeom>
          <a:noFill/>
          <a:ln w="25400">
            <a:solidFill>
              <a:schemeClr val="accent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pic>
        <p:nvPicPr>
          <p:cNvPr id="14" name="Picture 4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3548" y="4696420"/>
            <a:ext cx="977900" cy="417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Freeform 1"/>
          <p:cNvSpPr>
            <a:spLocks noChangeArrowheads="1"/>
          </p:cNvSpPr>
          <p:nvPr/>
        </p:nvSpPr>
        <p:spPr bwMode="auto">
          <a:xfrm flipH="1">
            <a:off x="992499" y="1953295"/>
            <a:ext cx="271276" cy="2743125"/>
          </a:xfrm>
          <a:custGeom>
            <a:avLst/>
            <a:gdLst>
              <a:gd name="T0" fmla="*/ 76969 w 448322"/>
              <a:gd name="T1" fmla="*/ 0 h 1784864"/>
              <a:gd name="T2" fmla="*/ 23383 w 448322"/>
              <a:gd name="T3" fmla="*/ 914878 h 1784864"/>
              <a:gd name="T4" fmla="*/ 411881 w 448322"/>
              <a:gd name="T5" fmla="*/ 2074813 h 1784864"/>
              <a:gd name="T6" fmla="*/ 411881 w 448322"/>
              <a:gd name="T7" fmla="*/ 2058477 h 1784864"/>
              <a:gd name="T8" fmla="*/ 0 60000 65536"/>
              <a:gd name="T9" fmla="*/ 0 60000 65536"/>
              <a:gd name="T10" fmla="*/ 0 60000 65536"/>
              <a:gd name="T11" fmla="*/ 0 60000 65536"/>
              <a:gd name="T12" fmla="*/ 0 w 448322"/>
              <a:gd name="T13" fmla="*/ 0 h 1784864"/>
              <a:gd name="T14" fmla="*/ 448322 w 448322"/>
              <a:gd name="T15" fmla="*/ 1784864 h 1784864"/>
            </a:gdLst>
            <a:ahLst/>
            <a:cxnLst>
              <a:cxn ang="T8">
                <a:pos x="T0" y="T1"/>
              </a:cxn>
              <a:cxn ang="T9">
                <a:pos x="T2" y="T3"/>
              </a:cxn>
              <a:cxn ang="T10">
                <a:pos x="T4" y="T5"/>
              </a:cxn>
              <a:cxn ang="T11">
                <a:pos x="T6" y="T7"/>
              </a:cxn>
            </a:cxnLst>
            <a:rect l="T12" t="T13" r="T14" b="T15"/>
            <a:pathLst>
              <a:path w="448322" h="1784864">
                <a:moveTo>
                  <a:pt x="76808" y="0"/>
                </a:moveTo>
                <a:cubicBezTo>
                  <a:pt x="22220" y="232833"/>
                  <a:pt x="-32368" y="465666"/>
                  <a:pt x="23334" y="748631"/>
                </a:cubicBezTo>
                <a:cubicBezTo>
                  <a:pt x="79036" y="1031596"/>
                  <a:pt x="346404" y="1541824"/>
                  <a:pt x="411018" y="1697789"/>
                </a:cubicBezTo>
                <a:cubicBezTo>
                  <a:pt x="475632" y="1853754"/>
                  <a:pt x="443325" y="1769087"/>
                  <a:pt x="411018" y="1684421"/>
                </a:cubicBezTo>
              </a:path>
            </a:pathLst>
          </a:custGeom>
          <a:noFill/>
          <a:ln w="25400">
            <a:solidFill>
              <a:schemeClr val="accent2"/>
            </a:solidFill>
            <a:prstDash val="dash"/>
            <a:miter lim="800000"/>
            <a:headEnd/>
            <a:tailEnd/>
          </a:ln>
          <a:effectLst>
            <a:outerShdw blurRad="40000" dist="20000" dir="5400000" rotWithShape="0">
              <a:srgbClr val="808080">
                <a:alpha val="37999"/>
              </a:srgbClr>
            </a:outerShdw>
          </a:effectLst>
          <a:extLst>
            <a:ext uri="{909E8E84-426E-40dd-AFC4-6F175D3DCCD1}">
              <a14:hiddenFill xmlns:a14="http://schemas.microsoft.com/office/drawing/2010/main">
                <a:solidFill>
                  <a:srgbClr val="FFFFFF"/>
                </a:solidFill>
              </a14:hiddenFill>
            </a:ext>
          </a:extLst>
        </p:spPr>
        <p:txBody>
          <a:bodyPr anchor="ctr"/>
          <a:lstStyle/>
          <a:p>
            <a:pPr>
              <a:defRPr/>
            </a:pPr>
            <a:endParaRPr lang="en-US">
              <a:latin typeface="+mn-lt"/>
              <a:ea typeface="+mn-ea"/>
            </a:endParaRPr>
          </a:p>
        </p:txBody>
      </p:sp>
      <p:sp>
        <p:nvSpPr>
          <p:cNvPr id="16" name="Freeform 2"/>
          <p:cNvSpPr>
            <a:spLocks noChangeArrowheads="1"/>
          </p:cNvSpPr>
          <p:nvPr/>
        </p:nvSpPr>
        <p:spPr bwMode="auto">
          <a:xfrm>
            <a:off x="2009899" y="2380333"/>
            <a:ext cx="1376549" cy="3100895"/>
          </a:xfrm>
          <a:custGeom>
            <a:avLst/>
            <a:gdLst>
              <a:gd name="T0" fmla="*/ 0 w 2112210"/>
              <a:gd name="T1" fmla="*/ 0 h 2446421"/>
              <a:gd name="T2" fmla="*/ 454346 w 2112210"/>
              <a:gd name="T3" fmla="*/ 935758 h 2446421"/>
              <a:gd name="T4" fmla="*/ 1122503 w 2112210"/>
              <a:gd name="T5" fmla="*/ 1737835 h 2446421"/>
              <a:gd name="T6" fmla="*/ 2111375 w 2112210"/>
              <a:gd name="T7" fmla="*/ 2446337 h 2446421"/>
              <a:gd name="T8" fmla="*/ 0 60000 65536"/>
              <a:gd name="T9" fmla="*/ 0 60000 65536"/>
              <a:gd name="T10" fmla="*/ 0 60000 65536"/>
              <a:gd name="T11" fmla="*/ 0 60000 65536"/>
              <a:gd name="T12" fmla="*/ 0 w 2112210"/>
              <a:gd name="T13" fmla="*/ 0 h 2446421"/>
              <a:gd name="T14" fmla="*/ 2112210 w 2112210"/>
              <a:gd name="T15" fmla="*/ 2446421 h 2446421"/>
            </a:gdLst>
            <a:ahLst/>
            <a:cxnLst>
              <a:cxn ang="T8">
                <a:pos x="T0" y="T1"/>
              </a:cxn>
              <a:cxn ang="T9">
                <a:pos x="T2" y="T3"/>
              </a:cxn>
              <a:cxn ang="T10">
                <a:pos x="T4" y="T5"/>
              </a:cxn>
              <a:cxn ang="T11">
                <a:pos x="T6" y="T7"/>
              </a:cxn>
            </a:cxnLst>
            <a:rect l="T12" t="T13" r="T14" b="T15"/>
            <a:pathLst>
              <a:path w="2112210" h="2446421">
                <a:moveTo>
                  <a:pt x="0" y="0"/>
                </a:moveTo>
                <a:cubicBezTo>
                  <a:pt x="133684" y="323070"/>
                  <a:pt x="267368" y="646141"/>
                  <a:pt x="454526" y="935790"/>
                </a:cubicBezTo>
                <a:cubicBezTo>
                  <a:pt x="641684" y="1225439"/>
                  <a:pt x="846666" y="1486123"/>
                  <a:pt x="1122947" y="1737895"/>
                </a:cubicBezTo>
                <a:cubicBezTo>
                  <a:pt x="1399228" y="1989667"/>
                  <a:pt x="1755719" y="2218044"/>
                  <a:pt x="2112210" y="2446421"/>
                </a:cubicBezTo>
              </a:path>
            </a:pathLst>
          </a:custGeom>
          <a:noFill/>
          <a:ln w="25400">
            <a:solidFill>
              <a:schemeClr val="accent2"/>
            </a:solidFill>
            <a:prstDash val="dash"/>
            <a:miter lim="800000"/>
            <a:headEnd/>
            <a:tailEnd/>
          </a:ln>
          <a:effectLst>
            <a:outerShdw blurRad="40000" dist="20000" dir="5400000" rotWithShape="0">
              <a:srgbClr val="808080">
                <a:alpha val="37999"/>
              </a:srgbClr>
            </a:outerShdw>
          </a:effectLst>
          <a:extLst>
            <a:ext uri="{909E8E84-426E-40dd-AFC4-6F175D3DCCD1}">
              <a14:hiddenFill xmlns:a14="http://schemas.microsoft.com/office/drawing/2010/main">
                <a:solidFill>
                  <a:srgbClr val="FFFFFF"/>
                </a:solidFill>
              </a14:hiddenFill>
            </a:ext>
          </a:extLst>
        </p:spPr>
        <p:txBody>
          <a:bodyPr anchor="ctr"/>
          <a:lstStyle/>
          <a:p>
            <a:pPr>
              <a:defRPr/>
            </a:pPr>
            <a:endParaRPr lang="en-US">
              <a:latin typeface="+mn-lt"/>
              <a:ea typeface="+mn-ea"/>
            </a:endParaRPr>
          </a:p>
        </p:txBody>
      </p:sp>
      <p:sp>
        <p:nvSpPr>
          <p:cNvPr id="17" name="Freeform 5"/>
          <p:cNvSpPr>
            <a:spLocks noChangeArrowheads="1"/>
          </p:cNvSpPr>
          <p:nvPr/>
        </p:nvSpPr>
        <p:spPr bwMode="auto">
          <a:xfrm>
            <a:off x="2010093" y="2045302"/>
            <a:ext cx="762000" cy="1784418"/>
          </a:xfrm>
          <a:custGeom>
            <a:avLst/>
            <a:gdLst>
              <a:gd name="T0" fmla="*/ 0 w 1163053"/>
              <a:gd name="T1" fmla="*/ 0 h 1283369"/>
              <a:gd name="T2" fmla="*/ 735724 w 1163053"/>
              <a:gd name="T3" fmla="*/ 586184 h 1283369"/>
              <a:gd name="T4" fmla="*/ 1524000 w 1163053"/>
              <a:gd name="T5" fmla="*/ 1339850 h 1283369"/>
              <a:gd name="T6" fmla="*/ 0 60000 65536"/>
              <a:gd name="T7" fmla="*/ 0 60000 65536"/>
              <a:gd name="T8" fmla="*/ 0 60000 65536"/>
              <a:gd name="T9" fmla="*/ 0 w 1163053"/>
              <a:gd name="T10" fmla="*/ 0 h 1283369"/>
              <a:gd name="T11" fmla="*/ 1163053 w 1163053"/>
              <a:gd name="T12" fmla="*/ 1283369 h 1283369"/>
            </a:gdLst>
            <a:ahLst/>
            <a:cxnLst>
              <a:cxn ang="T6">
                <a:pos x="T0" y="T1"/>
              </a:cxn>
              <a:cxn ang="T7">
                <a:pos x="T2" y="T3"/>
              </a:cxn>
              <a:cxn ang="T8">
                <a:pos x="T4" y="T5"/>
              </a:cxn>
            </a:cxnLst>
            <a:rect l="T9" t="T10" r="T11" b="T12"/>
            <a:pathLst>
              <a:path w="1163053" h="1283369">
                <a:moveTo>
                  <a:pt x="0" y="0"/>
                </a:moveTo>
                <a:cubicBezTo>
                  <a:pt x="183816" y="173789"/>
                  <a:pt x="367632" y="347579"/>
                  <a:pt x="561474" y="561474"/>
                </a:cubicBezTo>
                <a:cubicBezTo>
                  <a:pt x="755316" y="775369"/>
                  <a:pt x="959184" y="1029369"/>
                  <a:pt x="1163053" y="1283369"/>
                </a:cubicBezTo>
              </a:path>
            </a:pathLst>
          </a:custGeom>
          <a:noFill/>
          <a:ln w="25400">
            <a:solidFill>
              <a:schemeClr val="accent2"/>
            </a:solidFill>
            <a:prstDash val="dash"/>
            <a:miter lim="800000"/>
            <a:headEnd/>
            <a:tailEnd/>
          </a:ln>
          <a:effectLst>
            <a:outerShdw blurRad="40000" dist="20000" dir="5400000" rotWithShape="0">
              <a:srgbClr val="808080">
                <a:alpha val="37999"/>
              </a:srgbClr>
            </a:outerShdw>
          </a:effectLst>
          <a:extLst>
            <a:ext uri="{909E8E84-426E-40dd-AFC4-6F175D3DCCD1}">
              <a14:hiddenFill xmlns:a14="http://schemas.microsoft.com/office/drawing/2010/main">
                <a:solidFill>
                  <a:srgbClr val="FFFFFF"/>
                </a:solidFill>
              </a14:hiddenFill>
            </a:ext>
          </a:extLst>
        </p:spPr>
        <p:txBody>
          <a:bodyPr anchor="ctr"/>
          <a:lstStyle/>
          <a:p>
            <a:pPr>
              <a:defRPr/>
            </a:pPr>
            <a:endParaRPr lang="en-US">
              <a:latin typeface="+mn-lt"/>
              <a:ea typeface="+mn-ea"/>
            </a:endParaRPr>
          </a:p>
        </p:txBody>
      </p:sp>
      <p:sp>
        <p:nvSpPr>
          <p:cNvPr id="18" name="Freeform 6"/>
          <p:cNvSpPr>
            <a:spLocks noChangeArrowheads="1"/>
          </p:cNvSpPr>
          <p:nvPr/>
        </p:nvSpPr>
        <p:spPr bwMode="auto">
          <a:xfrm>
            <a:off x="2143249" y="1792958"/>
            <a:ext cx="4012927" cy="2598662"/>
          </a:xfrm>
          <a:custGeom>
            <a:avLst/>
            <a:gdLst>
              <a:gd name="T0" fmla="*/ 0 w 4572000"/>
              <a:gd name="T1" fmla="*/ 0 h 1965158"/>
              <a:gd name="T2" fmla="*/ 2325437 w 4572000"/>
              <a:gd name="T3" fmla="*/ 734342 h 1965158"/>
              <a:gd name="T4" fmla="*/ 3695784 w 4572000"/>
              <a:gd name="T5" fmla="*/ 1288563 h 1965158"/>
              <a:gd name="T6" fmla="*/ 4733925 w 4572000"/>
              <a:gd name="T7" fmla="*/ 2036762 h 1965158"/>
              <a:gd name="T8" fmla="*/ 0 60000 65536"/>
              <a:gd name="T9" fmla="*/ 0 60000 65536"/>
              <a:gd name="T10" fmla="*/ 0 60000 65536"/>
              <a:gd name="T11" fmla="*/ 0 60000 65536"/>
              <a:gd name="T12" fmla="*/ 0 w 4572000"/>
              <a:gd name="T13" fmla="*/ 0 h 1965158"/>
              <a:gd name="T14" fmla="*/ 4572000 w 4572000"/>
              <a:gd name="T15" fmla="*/ 1965158 h 1965158"/>
            </a:gdLst>
            <a:ahLst/>
            <a:cxnLst>
              <a:cxn ang="T8">
                <a:pos x="T0" y="T1"/>
              </a:cxn>
              <a:cxn ang="T9">
                <a:pos x="T2" y="T3"/>
              </a:cxn>
              <a:cxn ang="T10">
                <a:pos x="T4" y="T5"/>
              </a:cxn>
              <a:cxn ang="T11">
                <a:pos x="T6" y="T7"/>
              </a:cxn>
            </a:cxnLst>
            <a:rect l="T12" t="T13" r="T14" b="T15"/>
            <a:pathLst>
              <a:path w="4572000" h="1965158">
                <a:moveTo>
                  <a:pt x="0" y="0"/>
                </a:moveTo>
                <a:cubicBezTo>
                  <a:pt x="825500" y="250658"/>
                  <a:pt x="1651000" y="501316"/>
                  <a:pt x="2245895" y="708526"/>
                </a:cubicBezTo>
                <a:cubicBezTo>
                  <a:pt x="2840790" y="915737"/>
                  <a:pt x="3181685" y="1033824"/>
                  <a:pt x="3569369" y="1243263"/>
                </a:cubicBezTo>
                <a:cubicBezTo>
                  <a:pt x="3957053" y="1452702"/>
                  <a:pt x="4264526" y="1708930"/>
                  <a:pt x="4572000" y="1965158"/>
                </a:cubicBezTo>
              </a:path>
            </a:pathLst>
          </a:custGeom>
          <a:noFill/>
          <a:ln w="25400">
            <a:solidFill>
              <a:schemeClr val="accent2"/>
            </a:solidFill>
            <a:prstDash val="dash"/>
            <a:miter lim="800000"/>
            <a:headEnd/>
            <a:tailEnd/>
          </a:ln>
          <a:effectLst>
            <a:outerShdw blurRad="40000" dist="20000" dir="5400000" rotWithShape="0">
              <a:srgbClr val="808080">
                <a:alpha val="37999"/>
              </a:srgbClr>
            </a:outerShdw>
          </a:effectLst>
          <a:extLst>
            <a:ext uri="{909E8E84-426E-40dd-AFC4-6F175D3DCCD1}">
              <a14:hiddenFill xmlns:a14="http://schemas.microsoft.com/office/drawing/2010/main">
                <a:solidFill>
                  <a:srgbClr val="FFFFFF"/>
                </a:solidFill>
              </a14:hiddenFill>
            </a:ext>
          </a:extLst>
        </p:spPr>
        <p:txBody>
          <a:bodyPr anchor="ctr"/>
          <a:lstStyle/>
          <a:p>
            <a:pPr>
              <a:defRPr/>
            </a:pPr>
            <a:endParaRPr lang="en-US">
              <a:latin typeface="+mn-lt"/>
              <a:ea typeface="+mn-ea"/>
            </a:endParaRPr>
          </a:p>
        </p:txBody>
      </p:sp>
      <p:sp>
        <p:nvSpPr>
          <p:cNvPr id="20" name="TextBox 25"/>
          <p:cNvSpPr txBox="1">
            <a:spLocks noChangeArrowheads="1"/>
          </p:cNvSpPr>
          <p:nvPr/>
        </p:nvSpPr>
        <p:spPr bwMode="auto">
          <a:xfrm>
            <a:off x="2241785" y="1327138"/>
            <a:ext cx="36623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b="1">
                <a:solidFill>
                  <a:schemeClr val="tx1"/>
                </a:solidFill>
                <a:latin typeface="Helvetica" pitchFamily="1" charset="0"/>
                <a:ea typeface="ＭＳ Ｐゴシック" pitchFamily="34" charset="-128"/>
              </a:defRPr>
            </a:lvl1pPr>
            <a:lvl2pPr marL="37931725" indent="-37474525" eaLnBrk="0" hangingPunct="0">
              <a:defRPr sz="2000" b="1">
                <a:solidFill>
                  <a:schemeClr val="tx1"/>
                </a:solidFill>
                <a:latin typeface="Helvetica" pitchFamily="1" charset="0"/>
                <a:ea typeface="ＭＳ Ｐゴシック" pitchFamily="34" charset="-128"/>
              </a:defRPr>
            </a:lvl2pPr>
            <a:lvl3pPr eaLnBrk="0" hangingPunct="0">
              <a:defRPr sz="2000" b="1">
                <a:solidFill>
                  <a:schemeClr val="tx1"/>
                </a:solidFill>
                <a:latin typeface="Helvetica" pitchFamily="1" charset="0"/>
                <a:ea typeface="ＭＳ Ｐゴシック" pitchFamily="34" charset="-128"/>
              </a:defRPr>
            </a:lvl3pPr>
            <a:lvl4pPr eaLnBrk="0" hangingPunct="0">
              <a:defRPr sz="2000" b="1">
                <a:solidFill>
                  <a:schemeClr val="tx1"/>
                </a:solidFill>
                <a:latin typeface="Helvetica" pitchFamily="1" charset="0"/>
                <a:ea typeface="ＭＳ Ｐゴシック" pitchFamily="34" charset="-128"/>
              </a:defRPr>
            </a:lvl4pPr>
            <a:lvl5pPr eaLnBrk="0" hangingPunct="0">
              <a:defRPr sz="2000" b="1">
                <a:solidFill>
                  <a:schemeClr val="tx1"/>
                </a:solidFill>
                <a:latin typeface="Helvetica" pitchFamily="1" charset="0"/>
                <a:ea typeface="ＭＳ Ｐゴシック" pitchFamily="34" charset="-128"/>
              </a:defRPr>
            </a:lvl5pPr>
            <a:lvl6pPr marL="457200" eaLnBrk="0" fontAlgn="base" hangingPunct="0">
              <a:spcBef>
                <a:spcPct val="0"/>
              </a:spcBef>
              <a:spcAft>
                <a:spcPct val="0"/>
              </a:spcAft>
              <a:defRPr sz="2000" b="1">
                <a:solidFill>
                  <a:schemeClr val="tx1"/>
                </a:solidFill>
                <a:latin typeface="Helvetica" pitchFamily="1" charset="0"/>
                <a:ea typeface="ＭＳ Ｐゴシック" pitchFamily="34" charset="-128"/>
              </a:defRPr>
            </a:lvl6pPr>
            <a:lvl7pPr marL="914400" eaLnBrk="0" fontAlgn="base" hangingPunct="0">
              <a:spcBef>
                <a:spcPct val="0"/>
              </a:spcBef>
              <a:spcAft>
                <a:spcPct val="0"/>
              </a:spcAft>
              <a:defRPr sz="2000" b="1">
                <a:solidFill>
                  <a:schemeClr val="tx1"/>
                </a:solidFill>
                <a:latin typeface="Helvetica" pitchFamily="1" charset="0"/>
                <a:ea typeface="ＭＳ Ｐゴシック" pitchFamily="34" charset="-128"/>
              </a:defRPr>
            </a:lvl7pPr>
            <a:lvl8pPr marL="1371600" eaLnBrk="0" fontAlgn="base" hangingPunct="0">
              <a:spcBef>
                <a:spcPct val="0"/>
              </a:spcBef>
              <a:spcAft>
                <a:spcPct val="0"/>
              </a:spcAft>
              <a:defRPr sz="2000" b="1">
                <a:solidFill>
                  <a:schemeClr val="tx1"/>
                </a:solidFill>
                <a:latin typeface="Helvetica" pitchFamily="1" charset="0"/>
                <a:ea typeface="ＭＳ Ｐゴシック" pitchFamily="34" charset="-128"/>
              </a:defRPr>
            </a:lvl8pPr>
            <a:lvl9pPr marL="1828800" eaLnBrk="0" fontAlgn="base" hangingPunct="0">
              <a:spcBef>
                <a:spcPct val="0"/>
              </a:spcBef>
              <a:spcAft>
                <a:spcPct val="0"/>
              </a:spcAft>
              <a:defRPr sz="2000" b="1">
                <a:solidFill>
                  <a:schemeClr val="tx1"/>
                </a:solidFill>
                <a:latin typeface="Helvetica" pitchFamily="1" charset="0"/>
                <a:ea typeface="ＭＳ Ｐゴシック" pitchFamily="34" charset="-128"/>
              </a:defRPr>
            </a:lvl9pPr>
          </a:lstStyle>
          <a:p>
            <a:pPr eaLnBrk="1" hangingPunct="1"/>
            <a:r>
              <a:rPr lang="en-US" altLang="it-IT" dirty="0">
                <a:solidFill>
                  <a:srgbClr val="FF0000"/>
                </a:solidFill>
              </a:rPr>
              <a:t>Logically-centralized control</a:t>
            </a:r>
          </a:p>
        </p:txBody>
      </p:sp>
      <p:sp>
        <p:nvSpPr>
          <p:cNvPr id="22" name="Rounded Rectangle 21"/>
          <p:cNvSpPr>
            <a:spLocks noChangeArrowheads="1"/>
          </p:cNvSpPr>
          <p:nvPr/>
        </p:nvSpPr>
        <p:spPr bwMode="auto">
          <a:xfrm>
            <a:off x="1238374" y="1440644"/>
            <a:ext cx="990600" cy="990600"/>
          </a:xfrm>
          <a:prstGeom prst="roundRect">
            <a:avLst>
              <a:gd name="adj" fmla="val 16667"/>
            </a:avLst>
          </a:prstGeom>
          <a:solidFill>
            <a:srgbClr val="FF0000"/>
          </a:solidFill>
          <a:ln w="38100">
            <a:solidFill>
              <a:srgbClr val="FF0000"/>
            </a:solidFill>
            <a:round/>
            <a:headEnd/>
            <a:tailEnd/>
          </a:ln>
        </p:spPr>
        <p:txBody>
          <a:bodyPr wrap="none" anchor="ctr"/>
          <a:lstStyle>
            <a:lvl1pPr eaLnBrk="0" hangingPunct="0">
              <a:defRPr sz="2000" b="1">
                <a:solidFill>
                  <a:schemeClr val="tx1"/>
                </a:solidFill>
                <a:latin typeface="Helvetica" pitchFamily="1" charset="0"/>
                <a:ea typeface="ＭＳ Ｐゴシック" pitchFamily="34" charset="-128"/>
              </a:defRPr>
            </a:lvl1pPr>
            <a:lvl2pPr marL="37931725" indent="-37474525" eaLnBrk="0" hangingPunct="0">
              <a:defRPr sz="2000" b="1">
                <a:solidFill>
                  <a:schemeClr val="tx1"/>
                </a:solidFill>
                <a:latin typeface="Helvetica" pitchFamily="1" charset="0"/>
                <a:ea typeface="ＭＳ Ｐゴシック" pitchFamily="34" charset="-128"/>
              </a:defRPr>
            </a:lvl2pPr>
            <a:lvl3pPr eaLnBrk="0" hangingPunct="0">
              <a:defRPr sz="2000" b="1">
                <a:solidFill>
                  <a:schemeClr val="tx1"/>
                </a:solidFill>
                <a:latin typeface="Helvetica" pitchFamily="1" charset="0"/>
                <a:ea typeface="ＭＳ Ｐゴシック" pitchFamily="34" charset="-128"/>
              </a:defRPr>
            </a:lvl3pPr>
            <a:lvl4pPr eaLnBrk="0" hangingPunct="0">
              <a:defRPr sz="2000" b="1">
                <a:solidFill>
                  <a:schemeClr val="tx1"/>
                </a:solidFill>
                <a:latin typeface="Helvetica" pitchFamily="1" charset="0"/>
                <a:ea typeface="ＭＳ Ｐゴシック" pitchFamily="34" charset="-128"/>
              </a:defRPr>
            </a:lvl4pPr>
            <a:lvl5pPr eaLnBrk="0" hangingPunct="0">
              <a:defRPr sz="2000" b="1">
                <a:solidFill>
                  <a:schemeClr val="tx1"/>
                </a:solidFill>
                <a:latin typeface="Helvetica" pitchFamily="1" charset="0"/>
                <a:ea typeface="ＭＳ Ｐゴシック" pitchFamily="34" charset="-128"/>
              </a:defRPr>
            </a:lvl5pPr>
            <a:lvl6pPr marL="457200" eaLnBrk="0" fontAlgn="base" hangingPunct="0">
              <a:spcBef>
                <a:spcPct val="0"/>
              </a:spcBef>
              <a:spcAft>
                <a:spcPct val="0"/>
              </a:spcAft>
              <a:defRPr sz="2000" b="1">
                <a:solidFill>
                  <a:schemeClr val="tx1"/>
                </a:solidFill>
                <a:latin typeface="Helvetica" pitchFamily="1" charset="0"/>
                <a:ea typeface="ＭＳ Ｐゴシック" pitchFamily="34" charset="-128"/>
              </a:defRPr>
            </a:lvl6pPr>
            <a:lvl7pPr marL="914400" eaLnBrk="0" fontAlgn="base" hangingPunct="0">
              <a:spcBef>
                <a:spcPct val="0"/>
              </a:spcBef>
              <a:spcAft>
                <a:spcPct val="0"/>
              </a:spcAft>
              <a:defRPr sz="2000" b="1">
                <a:solidFill>
                  <a:schemeClr val="tx1"/>
                </a:solidFill>
                <a:latin typeface="Helvetica" pitchFamily="1" charset="0"/>
                <a:ea typeface="ＭＳ Ｐゴシック" pitchFamily="34" charset="-128"/>
              </a:defRPr>
            </a:lvl7pPr>
            <a:lvl8pPr marL="1371600" eaLnBrk="0" fontAlgn="base" hangingPunct="0">
              <a:spcBef>
                <a:spcPct val="0"/>
              </a:spcBef>
              <a:spcAft>
                <a:spcPct val="0"/>
              </a:spcAft>
              <a:defRPr sz="2000" b="1">
                <a:solidFill>
                  <a:schemeClr val="tx1"/>
                </a:solidFill>
                <a:latin typeface="Helvetica" pitchFamily="1" charset="0"/>
                <a:ea typeface="ＭＳ Ｐゴシック" pitchFamily="34" charset="-128"/>
              </a:defRPr>
            </a:lvl8pPr>
            <a:lvl9pPr marL="1828800" eaLnBrk="0" fontAlgn="base" hangingPunct="0">
              <a:spcBef>
                <a:spcPct val="0"/>
              </a:spcBef>
              <a:spcAft>
                <a:spcPct val="0"/>
              </a:spcAft>
              <a:defRPr sz="2000" b="1">
                <a:solidFill>
                  <a:schemeClr val="tx1"/>
                </a:solidFill>
                <a:latin typeface="Helvetica" pitchFamily="1" charset="0"/>
                <a:ea typeface="ＭＳ Ｐゴシック" pitchFamily="34" charset="-128"/>
              </a:defRPr>
            </a:lvl9pPr>
          </a:lstStyle>
          <a:p>
            <a:pPr eaLnBrk="1" hangingPunct="1"/>
            <a:endParaRPr lang="it-IT" altLang="it-IT"/>
          </a:p>
        </p:txBody>
      </p:sp>
      <p:grpSp>
        <p:nvGrpSpPr>
          <p:cNvPr id="19" name="Gruppo 18"/>
          <p:cNvGrpSpPr/>
          <p:nvPr/>
        </p:nvGrpSpPr>
        <p:grpSpPr>
          <a:xfrm>
            <a:off x="1820950" y="3509900"/>
            <a:ext cx="2268252" cy="1090476"/>
            <a:chOff x="2555776" y="3537012"/>
            <a:chExt cx="2268252" cy="1090476"/>
          </a:xfrm>
        </p:grpSpPr>
        <p:sp>
          <p:nvSpPr>
            <p:cNvPr id="3" name="Ovale 2"/>
            <p:cNvSpPr/>
            <p:nvPr/>
          </p:nvSpPr>
          <p:spPr bwMode="auto">
            <a:xfrm>
              <a:off x="2555776" y="3537012"/>
              <a:ext cx="2268252" cy="1090476"/>
            </a:xfrm>
            <a:prstGeom prst="ellipse">
              <a:avLst/>
            </a:prstGeom>
            <a:noFill/>
            <a:ln w="38100" cap="flat" cmpd="sng" algn="ctr">
              <a:solidFill>
                <a:srgbClr val="FF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it-IT" sz="1800" b="0" i="0" u="none" strike="noStrike" cap="none" normalizeH="0" baseline="0" smtClean="0">
                <a:ln>
                  <a:noFill/>
                </a:ln>
                <a:solidFill>
                  <a:schemeClr val="tx1"/>
                </a:solidFill>
                <a:effectLst/>
                <a:latin typeface="Arial Narrow" pitchFamily="34" charset="0"/>
              </a:endParaRPr>
            </a:p>
          </p:txBody>
        </p:sp>
        <p:sp>
          <p:nvSpPr>
            <p:cNvPr id="4" name="CasellaDiTesto 3"/>
            <p:cNvSpPr txBox="1"/>
            <p:nvPr/>
          </p:nvSpPr>
          <p:spPr>
            <a:xfrm>
              <a:off x="3455876" y="3537012"/>
              <a:ext cx="813043" cy="369332"/>
            </a:xfrm>
            <a:prstGeom prst="rect">
              <a:avLst/>
            </a:prstGeom>
            <a:noFill/>
          </p:spPr>
          <p:txBody>
            <a:bodyPr wrap="none" rtlCol="0">
              <a:spAutoFit/>
            </a:bodyPr>
            <a:lstStyle/>
            <a:p>
              <a:r>
                <a:rPr lang="it-IT" b="1" dirty="0" smtClean="0"/>
                <a:t>DUMB!</a:t>
              </a:r>
              <a:endParaRPr lang="it-IT" b="1" dirty="0"/>
            </a:p>
          </p:txBody>
        </p:sp>
      </p:grpSp>
      <p:grpSp>
        <p:nvGrpSpPr>
          <p:cNvPr id="21" name="Gruppo 20"/>
          <p:cNvGrpSpPr/>
          <p:nvPr/>
        </p:nvGrpSpPr>
        <p:grpSpPr>
          <a:xfrm>
            <a:off x="199576" y="1160748"/>
            <a:ext cx="2788248" cy="1414512"/>
            <a:chOff x="199576" y="1762460"/>
            <a:chExt cx="2788248" cy="1414512"/>
          </a:xfrm>
        </p:grpSpPr>
        <p:sp>
          <p:nvSpPr>
            <p:cNvPr id="32" name="Ovale 31"/>
            <p:cNvSpPr/>
            <p:nvPr/>
          </p:nvSpPr>
          <p:spPr bwMode="auto">
            <a:xfrm>
              <a:off x="199576" y="1762460"/>
              <a:ext cx="2788248" cy="1414512"/>
            </a:xfrm>
            <a:prstGeom prst="ellipse">
              <a:avLst/>
            </a:prstGeom>
            <a:noFill/>
            <a:ln w="38100" cap="flat" cmpd="sng" algn="ctr">
              <a:solidFill>
                <a:srgbClr val="3333CC"/>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it-IT" sz="1800" b="0" i="0" u="none" strike="noStrike" cap="none" normalizeH="0" baseline="0" smtClean="0">
                <a:ln>
                  <a:noFill/>
                </a:ln>
                <a:solidFill>
                  <a:schemeClr val="tx1"/>
                </a:solidFill>
                <a:effectLst/>
                <a:latin typeface="Arial Narrow" pitchFamily="34" charset="0"/>
              </a:endParaRPr>
            </a:p>
          </p:txBody>
        </p:sp>
        <p:sp>
          <p:nvSpPr>
            <p:cNvPr id="37" name="CasellaDiTesto 36"/>
            <p:cNvSpPr txBox="1"/>
            <p:nvPr/>
          </p:nvSpPr>
          <p:spPr>
            <a:xfrm>
              <a:off x="342038" y="2264192"/>
              <a:ext cx="918841" cy="369332"/>
            </a:xfrm>
            <a:prstGeom prst="rect">
              <a:avLst/>
            </a:prstGeom>
            <a:noFill/>
          </p:spPr>
          <p:txBody>
            <a:bodyPr wrap="none" rtlCol="0">
              <a:spAutoFit/>
            </a:bodyPr>
            <a:lstStyle/>
            <a:p>
              <a:r>
                <a:rPr lang="it-IT" b="1" dirty="0" smtClean="0"/>
                <a:t>SMART!</a:t>
              </a:r>
              <a:endParaRPr lang="it-IT" b="1" dirty="0"/>
            </a:p>
          </p:txBody>
        </p:sp>
      </p:grpSp>
      <p:sp>
        <p:nvSpPr>
          <p:cNvPr id="38" name="TextBox 16"/>
          <p:cNvSpPr txBox="1">
            <a:spLocks noChangeArrowheads="1"/>
          </p:cNvSpPr>
          <p:nvPr/>
        </p:nvSpPr>
        <p:spPr bwMode="auto">
          <a:xfrm>
            <a:off x="6336196" y="1232756"/>
            <a:ext cx="2825750" cy="132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b="1">
                <a:solidFill>
                  <a:schemeClr val="tx1"/>
                </a:solidFill>
                <a:latin typeface="Helvetica" pitchFamily="1" charset="0"/>
                <a:ea typeface="ＭＳ Ｐゴシック" pitchFamily="34" charset="-128"/>
              </a:defRPr>
            </a:lvl1pPr>
            <a:lvl2pPr marL="37931725" indent="-37474525" eaLnBrk="0" hangingPunct="0">
              <a:defRPr sz="2000" b="1">
                <a:solidFill>
                  <a:schemeClr val="tx1"/>
                </a:solidFill>
                <a:latin typeface="Helvetica" pitchFamily="1" charset="0"/>
                <a:ea typeface="ＭＳ Ｐゴシック" pitchFamily="34" charset="-128"/>
              </a:defRPr>
            </a:lvl2pPr>
            <a:lvl3pPr eaLnBrk="0" hangingPunct="0">
              <a:defRPr sz="2000" b="1">
                <a:solidFill>
                  <a:schemeClr val="tx1"/>
                </a:solidFill>
                <a:latin typeface="Helvetica" pitchFamily="1" charset="0"/>
                <a:ea typeface="ＭＳ Ｐゴシック" pitchFamily="34" charset="-128"/>
              </a:defRPr>
            </a:lvl3pPr>
            <a:lvl4pPr eaLnBrk="0" hangingPunct="0">
              <a:defRPr sz="2000" b="1">
                <a:solidFill>
                  <a:schemeClr val="tx1"/>
                </a:solidFill>
                <a:latin typeface="Helvetica" pitchFamily="1" charset="0"/>
                <a:ea typeface="ＭＳ Ｐゴシック" pitchFamily="34" charset="-128"/>
              </a:defRPr>
            </a:lvl4pPr>
            <a:lvl5pPr eaLnBrk="0" hangingPunct="0">
              <a:defRPr sz="2000" b="1">
                <a:solidFill>
                  <a:schemeClr val="tx1"/>
                </a:solidFill>
                <a:latin typeface="Helvetica" pitchFamily="1" charset="0"/>
                <a:ea typeface="ＭＳ Ｐゴシック" pitchFamily="34" charset="-128"/>
              </a:defRPr>
            </a:lvl5pPr>
            <a:lvl6pPr marL="457200" eaLnBrk="0" fontAlgn="base" hangingPunct="0">
              <a:spcBef>
                <a:spcPct val="0"/>
              </a:spcBef>
              <a:spcAft>
                <a:spcPct val="0"/>
              </a:spcAft>
              <a:defRPr sz="2000" b="1">
                <a:solidFill>
                  <a:schemeClr val="tx1"/>
                </a:solidFill>
                <a:latin typeface="Helvetica" pitchFamily="1" charset="0"/>
                <a:ea typeface="ＭＳ Ｐゴシック" pitchFamily="34" charset="-128"/>
              </a:defRPr>
            </a:lvl6pPr>
            <a:lvl7pPr marL="914400" eaLnBrk="0" fontAlgn="base" hangingPunct="0">
              <a:spcBef>
                <a:spcPct val="0"/>
              </a:spcBef>
              <a:spcAft>
                <a:spcPct val="0"/>
              </a:spcAft>
              <a:defRPr sz="2000" b="1">
                <a:solidFill>
                  <a:schemeClr val="tx1"/>
                </a:solidFill>
                <a:latin typeface="Helvetica" pitchFamily="1" charset="0"/>
                <a:ea typeface="ＭＳ Ｐゴシック" pitchFamily="34" charset="-128"/>
              </a:defRPr>
            </a:lvl7pPr>
            <a:lvl8pPr marL="1371600" eaLnBrk="0" fontAlgn="base" hangingPunct="0">
              <a:spcBef>
                <a:spcPct val="0"/>
              </a:spcBef>
              <a:spcAft>
                <a:spcPct val="0"/>
              </a:spcAft>
              <a:defRPr sz="2000" b="1">
                <a:solidFill>
                  <a:schemeClr val="tx1"/>
                </a:solidFill>
                <a:latin typeface="Helvetica" pitchFamily="1" charset="0"/>
                <a:ea typeface="ＭＳ Ｐゴシック" pitchFamily="34" charset="-128"/>
              </a:defRPr>
            </a:lvl8pPr>
            <a:lvl9pPr marL="1828800" eaLnBrk="0" fontAlgn="base" hangingPunct="0">
              <a:spcBef>
                <a:spcPct val="0"/>
              </a:spcBef>
              <a:spcAft>
                <a:spcPct val="0"/>
              </a:spcAft>
              <a:defRPr sz="2000" b="1">
                <a:solidFill>
                  <a:schemeClr val="tx1"/>
                </a:solidFill>
                <a:latin typeface="Helvetica" pitchFamily="1" charset="0"/>
                <a:ea typeface="ＭＳ Ｐゴシック" pitchFamily="34" charset="-128"/>
              </a:defRPr>
            </a:lvl9pPr>
          </a:lstStyle>
          <a:p>
            <a:pPr eaLnBrk="1" hangingPunct="1"/>
            <a:r>
              <a:rPr lang="en-US" altLang="it-IT" u="sng" dirty="0">
                <a:solidFill>
                  <a:srgbClr val="FF0000"/>
                </a:solidFill>
              </a:rPr>
              <a:t>Events from switches</a:t>
            </a:r>
          </a:p>
          <a:p>
            <a:pPr eaLnBrk="1" hangingPunct="1"/>
            <a:r>
              <a:rPr lang="en-US" altLang="it-IT" dirty="0"/>
              <a:t>Topology changes,</a:t>
            </a:r>
          </a:p>
          <a:p>
            <a:pPr eaLnBrk="1" hangingPunct="1"/>
            <a:r>
              <a:rPr lang="en-US" altLang="it-IT" dirty="0"/>
              <a:t>Traffic statistics,</a:t>
            </a:r>
          </a:p>
          <a:p>
            <a:pPr eaLnBrk="1" hangingPunct="1"/>
            <a:r>
              <a:rPr lang="en-US" altLang="it-IT" dirty="0"/>
              <a:t>Arriving packets</a:t>
            </a:r>
          </a:p>
        </p:txBody>
      </p:sp>
      <p:cxnSp>
        <p:nvCxnSpPr>
          <p:cNvPr id="42" name="Curved Connector 15"/>
          <p:cNvCxnSpPr>
            <a:cxnSpLocks noChangeShapeType="1"/>
          </p:cNvCxnSpPr>
          <p:nvPr/>
        </p:nvCxnSpPr>
        <p:spPr bwMode="auto">
          <a:xfrm rot="10800000">
            <a:off x="3127570" y="1727188"/>
            <a:ext cx="3140185" cy="2677622"/>
          </a:xfrm>
          <a:prstGeom prst="curvedConnector3">
            <a:avLst>
              <a:gd name="adj1" fmla="val -17719"/>
            </a:avLst>
          </a:prstGeom>
          <a:noFill/>
          <a:ln w="38100">
            <a:solidFill>
              <a:srgbClr val="FF0000"/>
            </a:solidFill>
            <a:round/>
            <a:headEnd/>
            <a:tailEnd type="arrow" w="med" len="med"/>
          </a:ln>
          <a:extLst>
            <a:ext uri="{909E8E84-426E-40dd-AFC4-6F175D3DCCD1}">
              <a14:hiddenFill xmlns:a14="http://schemas.microsoft.com/office/drawing/2010/main">
                <a:noFill/>
              </a14:hiddenFill>
            </a:ext>
          </a:extLst>
        </p:spPr>
      </p:cxnSp>
      <p:cxnSp>
        <p:nvCxnSpPr>
          <p:cNvPr id="43" name="Curved Connector 19"/>
          <p:cNvCxnSpPr>
            <a:cxnSpLocks noChangeShapeType="1"/>
            <a:endCxn id="22" idx="2"/>
          </p:cNvCxnSpPr>
          <p:nvPr/>
        </p:nvCxnSpPr>
        <p:spPr bwMode="auto">
          <a:xfrm rot="10800000">
            <a:off x="1733674" y="2431245"/>
            <a:ext cx="4278486" cy="1973567"/>
          </a:xfrm>
          <a:prstGeom prst="curvedConnector2">
            <a:avLst/>
          </a:prstGeom>
          <a:noFill/>
          <a:ln w="38100">
            <a:solidFill>
              <a:srgbClr val="FF0000"/>
            </a:solidFill>
            <a:round/>
            <a:headEnd type="arrow" w="med" len="med"/>
            <a:tailEnd/>
          </a:ln>
          <a:extLst>
            <a:ext uri="{909E8E84-426E-40dd-AFC4-6F175D3DCCD1}">
              <a14:hiddenFill xmlns:a14="http://schemas.microsoft.com/office/drawing/2010/main">
                <a:noFill/>
              </a14:hiddenFill>
            </a:ext>
          </a:extLst>
        </p:spPr>
      </p:cxnSp>
      <p:sp>
        <p:nvSpPr>
          <p:cNvPr id="44" name="TextBox 20"/>
          <p:cNvSpPr txBox="1">
            <a:spLocks noChangeArrowheads="1"/>
          </p:cNvSpPr>
          <p:nvPr/>
        </p:nvSpPr>
        <p:spPr bwMode="auto">
          <a:xfrm>
            <a:off x="3419872" y="2384884"/>
            <a:ext cx="3049587" cy="132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b="1">
                <a:solidFill>
                  <a:schemeClr val="tx1"/>
                </a:solidFill>
                <a:latin typeface="Helvetica" pitchFamily="1" charset="0"/>
                <a:ea typeface="ＭＳ Ｐゴシック" pitchFamily="34" charset="-128"/>
              </a:defRPr>
            </a:lvl1pPr>
            <a:lvl2pPr marL="37931725" indent="-37474525" eaLnBrk="0" hangingPunct="0">
              <a:defRPr sz="2000" b="1">
                <a:solidFill>
                  <a:schemeClr val="tx1"/>
                </a:solidFill>
                <a:latin typeface="Helvetica" pitchFamily="1" charset="0"/>
                <a:ea typeface="ＭＳ Ｐゴシック" pitchFamily="34" charset="-128"/>
              </a:defRPr>
            </a:lvl2pPr>
            <a:lvl3pPr eaLnBrk="0" hangingPunct="0">
              <a:defRPr sz="2000" b="1">
                <a:solidFill>
                  <a:schemeClr val="tx1"/>
                </a:solidFill>
                <a:latin typeface="Helvetica" pitchFamily="1" charset="0"/>
                <a:ea typeface="ＭＳ Ｐゴシック" pitchFamily="34" charset="-128"/>
              </a:defRPr>
            </a:lvl3pPr>
            <a:lvl4pPr eaLnBrk="0" hangingPunct="0">
              <a:defRPr sz="2000" b="1">
                <a:solidFill>
                  <a:schemeClr val="tx1"/>
                </a:solidFill>
                <a:latin typeface="Helvetica" pitchFamily="1" charset="0"/>
                <a:ea typeface="ＭＳ Ｐゴシック" pitchFamily="34" charset="-128"/>
              </a:defRPr>
            </a:lvl4pPr>
            <a:lvl5pPr eaLnBrk="0" hangingPunct="0">
              <a:defRPr sz="2000" b="1">
                <a:solidFill>
                  <a:schemeClr val="tx1"/>
                </a:solidFill>
                <a:latin typeface="Helvetica" pitchFamily="1" charset="0"/>
                <a:ea typeface="ＭＳ Ｐゴシック" pitchFamily="34" charset="-128"/>
              </a:defRPr>
            </a:lvl5pPr>
            <a:lvl6pPr marL="457200" eaLnBrk="0" fontAlgn="base" hangingPunct="0">
              <a:spcBef>
                <a:spcPct val="0"/>
              </a:spcBef>
              <a:spcAft>
                <a:spcPct val="0"/>
              </a:spcAft>
              <a:defRPr sz="2000" b="1">
                <a:solidFill>
                  <a:schemeClr val="tx1"/>
                </a:solidFill>
                <a:latin typeface="Helvetica" pitchFamily="1" charset="0"/>
                <a:ea typeface="ＭＳ Ｐゴシック" pitchFamily="34" charset="-128"/>
              </a:defRPr>
            </a:lvl6pPr>
            <a:lvl7pPr marL="914400" eaLnBrk="0" fontAlgn="base" hangingPunct="0">
              <a:spcBef>
                <a:spcPct val="0"/>
              </a:spcBef>
              <a:spcAft>
                <a:spcPct val="0"/>
              </a:spcAft>
              <a:defRPr sz="2000" b="1">
                <a:solidFill>
                  <a:schemeClr val="tx1"/>
                </a:solidFill>
                <a:latin typeface="Helvetica" pitchFamily="1" charset="0"/>
                <a:ea typeface="ＭＳ Ｐゴシック" pitchFamily="34" charset="-128"/>
              </a:defRPr>
            </a:lvl7pPr>
            <a:lvl8pPr marL="1371600" eaLnBrk="0" fontAlgn="base" hangingPunct="0">
              <a:spcBef>
                <a:spcPct val="0"/>
              </a:spcBef>
              <a:spcAft>
                <a:spcPct val="0"/>
              </a:spcAft>
              <a:defRPr sz="2000" b="1">
                <a:solidFill>
                  <a:schemeClr val="tx1"/>
                </a:solidFill>
                <a:latin typeface="Helvetica" pitchFamily="1" charset="0"/>
                <a:ea typeface="ＭＳ Ｐゴシック" pitchFamily="34" charset="-128"/>
              </a:defRPr>
            </a:lvl8pPr>
            <a:lvl9pPr marL="1828800" eaLnBrk="0" fontAlgn="base" hangingPunct="0">
              <a:spcBef>
                <a:spcPct val="0"/>
              </a:spcBef>
              <a:spcAft>
                <a:spcPct val="0"/>
              </a:spcAft>
              <a:defRPr sz="2000" b="1">
                <a:solidFill>
                  <a:schemeClr val="tx1"/>
                </a:solidFill>
                <a:latin typeface="Helvetica" pitchFamily="1" charset="0"/>
                <a:ea typeface="ＭＳ Ｐゴシック" pitchFamily="34" charset="-128"/>
              </a:defRPr>
            </a:lvl9pPr>
          </a:lstStyle>
          <a:p>
            <a:pPr eaLnBrk="1" hangingPunct="1"/>
            <a:r>
              <a:rPr lang="en-US" altLang="it-IT" u="sng" dirty="0">
                <a:solidFill>
                  <a:srgbClr val="FF0000"/>
                </a:solidFill>
              </a:rPr>
              <a:t>Commands to switches</a:t>
            </a:r>
          </a:p>
          <a:p>
            <a:pPr eaLnBrk="1" hangingPunct="1"/>
            <a:r>
              <a:rPr lang="en-US" altLang="it-IT" dirty="0"/>
              <a:t>(Un)install rules,</a:t>
            </a:r>
          </a:p>
          <a:p>
            <a:pPr eaLnBrk="1" hangingPunct="1"/>
            <a:r>
              <a:rPr lang="en-US" altLang="it-IT" dirty="0"/>
              <a:t>Query statistics,</a:t>
            </a:r>
          </a:p>
          <a:p>
            <a:pPr eaLnBrk="1" hangingPunct="1"/>
            <a:r>
              <a:rPr lang="en-US" altLang="it-IT" dirty="0"/>
              <a:t>Send packets</a:t>
            </a:r>
          </a:p>
        </p:txBody>
      </p:sp>
      <p:sp>
        <p:nvSpPr>
          <p:cNvPr id="23" name="Footer Placeholder 22"/>
          <p:cNvSpPr>
            <a:spLocks noGrp="1"/>
          </p:cNvSpPr>
          <p:nvPr>
            <p:ph type="ftr" sz="quarter" idx="11"/>
          </p:nvPr>
        </p:nvSpPr>
        <p:spPr/>
        <p:txBody>
          <a:bodyPr/>
          <a:lstStyle/>
          <a:p>
            <a:r>
              <a:rPr lang="en-US" smtClean="0"/>
              <a:t>G. Bianchi &amp; A. Capone - SDN tutorial</a:t>
            </a:r>
            <a:endParaRPr lang="en-US"/>
          </a:p>
        </p:txBody>
      </p:sp>
      <p:sp>
        <p:nvSpPr>
          <p:cNvPr id="24" name="Slide Number Placeholder 23"/>
          <p:cNvSpPr>
            <a:spLocks noGrp="1"/>
          </p:cNvSpPr>
          <p:nvPr>
            <p:ph type="sldNum" sz="quarter" idx="12"/>
          </p:nvPr>
        </p:nvSpPr>
        <p:spPr/>
        <p:txBody>
          <a:bodyPr/>
          <a:lstStyle/>
          <a:p>
            <a:fld id="{F575C757-2202-604A-8DCC-632154A48C4A}" type="slidenum">
              <a:rPr lang="en-US" smtClean="0"/>
              <a:t>46</a:t>
            </a:fld>
            <a:endParaRPr lang="en-US"/>
          </a:p>
        </p:txBody>
      </p:sp>
    </p:spTree>
    <p:extLst>
      <p:ext uri="{BB962C8B-B14F-4D97-AF65-F5344CB8AC3E}">
        <p14:creationId xmlns:p14="http://schemas.microsoft.com/office/powerpoint/2010/main" val="3588905815"/>
      </p:ext>
    </p:extLst>
  </p:cSld>
  <p:clrMapOvr>
    <a:masterClrMapping/>
  </p:clrMapOvr>
  <p:transition xmlns:p14="http://schemas.microsoft.com/office/powerpoint/2010/main" spd="slow">
    <p:pull/>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fade">
                                      <p:cBhvr>
                                        <p:cTn id="16" dur="500"/>
                                        <p:tgtEl>
                                          <p:spTgt spid="1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fade">
                                      <p:cBhvr>
                                        <p:cTn id="19" dur="500"/>
                                        <p:tgtEl>
                                          <p:spTgt spid="2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500"/>
                                        <p:tgtEl>
                                          <p:spTgt spid="19"/>
                                        </p:tgtEl>
                                      </p:cBhvr>
                                    </p:animEffect>
                                  </p:childTnLst>
                                  <p:subTnLst>
                                    <p:set>
                                      <p:cBhvr override="childStyle">
                                        <p:cTn dur="1" fill="hold" display="0" masterRel="nextClick" afterEffect="1"/>
                                        <p:tgtEl>
                                          <p:spTgt spid="19"/>
                                        </p:tgtEl>
                                        <p:attrNameLst>
                                          <p:attrName>style.visibility</p:attrName>
                                        </p:attrNameLst>
                                      </p:cBhvr>
                                      <p:to>
                                        <p:strVal val="hidden"/>
                                      </p:to>
                                    </p:set>
                                  </p:sub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1"/>
                                        </p:tgtEl>
                                        <p:attrNameLst>
                                          <p:attrName>style.visibility</p:attrName>
                                        </p:attrNameLst>
                                      </p:cBhvr>
                                      <p:to>
                                        <p:strVal val="visible"/>
                                      </p:to>
                                    </p:set>
                                    <p:animEffect transition="in" filter="fade">
                                      <p:cBhvr>
                                        <p:cTn id="32" dur="500"/>
                                        <p:tgtEl>
                                          <p:spTgt spid="21"/>
                                        </p:tgtEl>
                                      </p:cBhvr>
                                    </p:animEffect>
                                  </p:childTnLst>
                                  <p:subTnLst>
                                    <p:set>
                                      <p:cBhvr override="childStyle">
                                        <p:cTn dur="1" fill="hold" display="0" masterRel="nextClick" afterEffect="1"/>
                                        <p:tgtEl>
                                          <p:spTgt spid="21"/>
                                        </p:tgtEl>
                                        <p:attrNameLst>
                                          <p:attrName>style.visibility</p:attrName>
                                        </p:attrNameLst>
                                      </p:cBhvr>
                                      <p:to>
                                        <p:strVal val="hidden"/>
                                      </p:to>
                                    </p:set>
                                  </p:sub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8"/>
                                        </p:tgtEl>
                                        <p:attrNameLst>
                                          <p:attrName>style.visibility</p:attrName>
                                        </p:attrNameLst>
                                      </p:cBhvr>
                                      <p:to>
                                        <p:strVal val="visible"/>
                                      </p:to>
                                    </p:set>
                                    <p:animEffect transition="in" filter="fade">
                                      <p:cBhvr>
                                        <p:cTn id="37" dur="500"/>
                                        <p:tgtEl>
                                          <p:spTgt spid="38"/>
                                        </p:tgtEl>
                                      </p:cBhvr>
                                    </p:animEffect>
                                  </p:childTnLst>
                                </p:cTn>
                              </p:par>
                              <p:par>
                                <p:cTn id="38" presetID="10" presetClass="entr" presetSubtype="0" fill="hold" nodeType="withEffect">
                                  <p:stCondLst>
                                    <p:cond delay="0"/>
                                  </p:stCondLst>
                                  <p:childTnLst>
                                    <p:set>
                                      <p:cBhvr>
                                        <p:cTn id="39" dur="1" fill="hold">
                                          <p:stCondLst>
                                            <p:cond delay="0"/>
                                          </p:stCondLst>
                                        </p:cTn>
                                        <p:tgtEl>
                                          <p:spTgt spid="42"/>
                                        </p:tgtEl>
                                        <p:attrNameLst>
                                          <p:attrName>style.visibility</p:attrName>
                                        </p:attrNameLst>
                                      </p:cBhvr>
                                      <p:to>
                                        <p:strVal val="visible"/>
                                      </p:to>
                                    </p:set>
                                    <p:animEffect transition="in" filter="fade">
                                      <p:cBhvr>
                                        <p:cTn id="40" dur="500"/>
                                        <p:tgtEl>
                                          <p:spTgt spid="42"/>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43"/>
                                        </p:tgtEl>
                                        <p:attrNameLst>
                                          <p:attrName>style.visibility</p:attrName>
                                        </p:attrNameLst>
                                      </p:cBhvr>
                                      <p:to>
                                        <p:strVal val="visible"/>
                                      </p:to>
                                    </p:set>
                                    <p:animEffect transition="in" filter="fade">
                                      <p:cBhvr>
                                        <p:cTn id="45" dur="500"/>
                                        <p:tgtEl>
                                          <p:spTgt spid="43"/>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44"/>
                                        </p:tgtEl>
                                        <p:attrNameLst>
                                          <p:attrName>style.visibility</p:attrName>
                                        </p:attrNameLst>
                                      </p:cBhvr>
                                      <p:to>
                                        <p:strVal val="visible"/>
                                      </p:to>
                                    </p:set>
                                    <p:animEffect transition="in" filter="fade">
                                      <p:cBhvr>
                                        <p:cTn id="48"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P spid="18" grpId="0" animBg="1"/>
      <p:bldP spid="20" grpId="0"/>
      <p:bldP spid="22" grpId="0" animBg="1"/>
      <p:bldP spid="38" grpId="0"/>
      <p:bldP spid="44"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en-US" noProof="0" dirty="0" smtClean="0"/>
              <a:t>Centralized Control: pros and cons</a:t>
            </a:r>
            <a:endParaRPr lang="en-US" noProof="0" dirty="0"/>
          </a:p>
        </p:txBody>
      </p:sp>
      <p:sp>
        <p:nvSpPr>
          <p:cNvPr id="3" name="Segnaposto contenuto 2"/>
          <p:cNvSpPr>
            <a:spLocks noGrp="1"/>
          </p:cNvSpPr>
          <p:nvPr>
            <p:ph idx="1"/>
          </p:nvPr>
        </p:nvSpPr>
        <p:spPr>
          <a:xfrm>
            <a:off x="199235" y="1560860"/>
            <a:ext cx="6444716" cy="4680520"/>
          </a:xfrm>
        </p:spPr>
        <p:txBody>
          <a:bodyPr>
            <a:normAutofit fontScale="92500" lnSpcReduction="10000"/>
          </a:bodyPr>
          <a:lstStyle/>
          <a:p>
            <a:r>
              <a:rPr lang="en-US" noProof="0" smtClean="0"/>
              <a:t>PROS:</a:t>
            </a:r>
          </a:p>
          <a:p>
            <a:pPr lvl="1"/>
            <a:r>
              <a:rPr lang="en-US" noProof="0" smtClean="0"/>
              <a:t>Central view of the network as a whole</a:t>
            </a:r>
          </a:p>
          <a:p>
            <a:pPr lvl="2"/>
            <a:r>
              <a:rPr lang="en-US" noProof="0" smtClean="0"/>
              <a:t>Network states, etc</a:t>
            </a:r>
          </a:p>
          <a:p>
            <a:pPr lvl="1"/>
            <a:r>
              <a:rPr lang="en-US" noProof="0" smtClean="0"/>
              <a:t>One-click network config/deploy</a:t>
            </a:r>
          </a:p>
          <a:p>
            <a:pPr lvl="2"/>
            <a:r>
              <a:rPr lang="en-US" b="1" noProof="0" smtClean="0"/>
              <a:t>Platform agnosting </a:t>
            </a:r>
            <a:r>
              <a:rPr lang="en-US" noProof="0" smtClean="0"/>
              <a:t>switch API is key - e.g. OpenFlow forwarding abstraction</a:t>
            </a:r>
          </a:p>
          <a:p>
            <a:r>
              <a:rPr lang="en-US" noProof="0" smtClean="0"/>
              <a:t>CONS:</a:t>
            </a:r>
          </a:p>
          <a:p>
            <a:pPr lvl="1"/>
            <a:r>
              <a:rPr lang="en-US" noProof="0" smtClean="0"/>
              <a:t>Control latency!!!</a:t>
            </a:r>
          </a:p>
          <a:p>
            <a:pPr lvl="2"/>
            <a:r>
              <a:rPr lang="en-US" noProof="0" smtClean="0"/>
              <a:t>O(second)</a:t>
            </a:r>
            <a:br>
              <a:rPr lang="en-US" noProof="0" smtClean="0"/>
            </a:br>
            <a:r>
              <a:rPr lang="en-US" noProof="0" smtClean="0"/>
              <a:t>1s = 300M packets lost @ 100 gbps</a:t>
            </a:r>
          </a:p>
          <a:p>
            <a:pPr lvl="1"/>
            <a:r>
              <a:rPr lang="en-US" noProof="0" smtClean="0"/>
              <a:t>Signalling overhead</a:t>
            </a:r>
            <a:endParaRPr lang="en-US" noProof="0"/>
          </a:p>
        </p:txBody>
      </p:sp>
      <p:sp>
        <p:nvSpPr>
          <p:cNvPr id="4" name="Rettangolo arrotondato 3"/>
          <p:cNvSpPr/>
          <p:nvPr/>
        </p:nvSpPr>
        <p:spPr bwMode="auto">
          <a:xfrm>
            <a:off x="6427927" y="1236823"/>
            <a:ext cx="2627784" cy="1547073"/>
          </a:xfrm>
          <a:prstGeom prst="roundRect">
            <a:avLst/>
          </a:prstGeom>
          <a:solidFill>
            <a:srgbClr val="92D050"/>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it-IT" sz="2000" b="1" dirty="0" smtClean="0"/>
              <a:t>Great </a:t>
            </a:r>
            <a:r>
              <a:rPr kumimoji="0" lang="it-IT" sz="2000" b="1" i="0" u="none" strike="noStrike" cap="none" normalizeH="0" baseline="0" dirty="0" smtClean="0">
                <a:ln>
                  <a:noFill/>
                </a:ln>
                <a:solidFill>
                  <a:schemeClr val="tx1"/>
                </a:solidFill>
                <a:effectLst/>
              </a:rPr>
              <a:t>idea for network-wide </a:t>
            </a:r>
            <a:r>
              <a:rPr kumimoji="0" lang="it-IT" sz="2000" b="1" i="0" u="none" strike="noStrike" cap="none" normalizeH="0" baseline="0" dirty="0" err="1" smtClean="0">
                <a:ln>
                  <a:noFill/>
                </a:ln>
                <a:solidFill>
                  <a:schemeClr val="tx1"/>
                </a:solidFill>
                <a:effectLst/>
              </a:rPr>
              <a:t>states</a:t>
            </a:r>
            <a:r>
              <a:rPr kumimoji="0" lang="it-IT" sz="2000" b="1" i="0" u="none" strike="noStrike" cap="none" normalizeH="0" baseline="0" dirty="0" smtClean="0">
                <a:ln>
                  <a:noFill/>
                </a:ln>
                <a:solidFill>
                  <a:schemeClr val="tx1"/>
                </a:solidFill>
                <a:effectLst/>
              </a:rPr>
              <a:t> and «big </a:t>
            </a:r>
            <a:r>
              <a:rPr kumimoji="0" lang="it-IT" sz="2000" b="1" i="0" u="none" strike="noStrike" cap="none" normalizeH="0" baseline="0" dirty="0" err="1" smtClean="0">
                <a:ln>
                  <a:noFill/>
                </a:ln>
                <a:solidFill>
                  <a:schemeClr val="tx1"/>
                </a:solidFill>
                <a:effectLst/>
              </a:rPr>
              <a:t>picture</a:t>
            </a:r>
            <a:r>
              <a:rPr kumimoji="0" lang="it-IT" sz="2000" b="1" i="0" u="none" strike="noStrike" cap="none" normalizeH="0" baseline="0" dirty="0" smtClean="0">
                <a:ln>
                  <a:noFill/>
                </a:ln>
                <a:solidFill>
                  <a:schemeClr val="tx1"/>
                </a:solidFill>
                <a:effectLst/>
              </a:rPr>
              <a:t>» </a:t>
            </a:r>
            <a:r>
              <a:rPr kumimoji="0" lang="it-IT" sz="2000" b="1" i="0" u="none" strike="noStrike" cap="none" normalizeH="0" baseline="0" dirty="0" err="1" smtClean="0">
                <a:ln>
                  <a:noFill/>
                </a:ln>
                <a:solidFill>
                  <a:schemeClr val="tx1"/>
                </a:solidFill>
                <a:effectLst/>
              </a:rPr>
              <a:t>decisions</a:t>
            </a:r>
            <a:endParaRPr kumimoji="0" lang="it-IT" sz="2000" b="1" i="0" u="none" strike="noStrike" cap="none" normalizeH="0" baseline="0" dirty="0" smtClean="0">
              <a:ln>
                <a:noFill/>
              </a:ln>
              <a:solidFill>
                <a:schemeClr val="tx1"/>
              </a:solidFill>
              <a:effectLst/>
            </a:endParaRPr>
          </a:p>
        </p:txBody>
      </p:sp>
      <p:sp>
        <p:nvSpPr>
          <p:cNvPr id="5" name="Rettangolo arrotondato 4"/>
          <p:cNvSpPr/>
          <p:nvPr/>
        </p:nvSpPr>
        <p:spPr bwMode="auto">
          <a:xfrm>
            <a:off x="6427927" y="2930418"/>
            <a:ext cx="2637539" cy="1790813"/>
          </a:xfrm>
          <a:prstGeom prst="roundRect">
            <a:avLst/>
          </a:prstGeom>
          <a:solidFill>
            <a:srgbClr val="FFC000"/>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it-IT" sz="2000" b="1" dirty="0" err="1" smtClean="0"/>
              <a:t>Poor</a:t>
            </a:r>
            <a:r>
              <a:rPr lang="it-IT" sz="2000" b="1" dirty="0" smtClean="0"/>
              <a:t> idea for </a:t>
            </a:r>
            <a:r>
              <a:rPr lang="it-IT" sz="2000" b="1" dirty="0" err="1" smtClean="0"/>
              <a:t>local</a:t>
            </a:r>
            <a:r>
              <a:rPr lang="it-IT" sz="2000" b="1" dirty="0" smtClean="0"/>
              <a:t> </a:t>
            </a:r>
            <a:r>
              <a:rPr lang="it-IT" sz="2000" b="1" dirty="0" err="1" smtClean="0"/>
              <a:t>states</a:t>
            </a:r>
            <a:r>
              <a:rPr lang="it-IT" sz="2000" b="1" dirty="0" smtClean="0"/>
              <a:t>/</a:t>
            </a:r>
            <a:r>
              <a:rPr lang="it-IT" sz="2000" b="1" dirty="0" err="1" smtClean="0"/>
              <a:t>decision</a:t>
            </a:r>
            <a:r>
              <a:rPr lang="it-IT" sz="2000" b="1" dirty="0" smtClean="0"/>
              <a:t>, (way!) </a:t>
            </a:r>
            <a:r>
              <a:rPr lang="it-IT" sz="2000" b="1" dirty="0" err="1" smtClean="0"/>
              <a:t>better</a:t>
            </a:r>
            <a:r>
              <a:rPr lang="it-IT" sz="2000" b="1" dirty="0" smtClean="0"/>
              <a:t> </a:t>
            </a:r>
            <a:r>
              <a:rPr lang="it-IT" sz="2000" b="1" dirty="0" err="1" smtClean="0"/>
              <a:t>handled</a:t>
            </a:r>
            <a:r>
              <a:rPr lang="it-IT" sz="2000" b="1" dirty="0" smtClean="0"/>
              <a:t> </a:t>
            </a:r>
            <a:r>
              <a:rPr lang="it-IT" sz="2000" b="1" dirty="0" err="1" smtClean="0"/>
              <a:t>locally</a:t>
            </a:r>
            <a:endParaRPr lang="it-IT" sz="2000" b="1" dirty="0" smtClean="0"/>
          </a:p>
          <a:p>
            <a:pPr marL="0" marR="0" indent="0" algn="ctr" defTabSz="914400" rtl="0" eaLnBrk="1" fontAlgn="base" latinLnBrk="0" hangingPunct="1">
              <a:lnSpc>
                <a:spcPct val="100000"/>
              </a:lnSpc>
              <a:spcBef>
                <a:spcPct val="0"/>
              </a:spcBef>
              <a:spcAft>
                <a:spcPct val="0"/>
              </a:spcAft>
              <a:buClrTx/>
              <a:buSzTx/>
              <a:buFontTx/>
              <a:buNone/>
              <a:tabLst/>
            </a:pPr>
            <a:r>
              <a:rPr kumimoji="0" lang="it-IT" b="1" i="0" u="none" strike="noStrike" cap="none" normalizeH="0" baseline="0" dirty="0" smtClean="0">
                <a:ln>
                  <a:noFill/>
                </a:ln>
                <a:solidFill>
                  <a:schemeClr val="tx1"/>
                </a:solidFill>
                <a:effectLst/>
                <a:latin typeface="Arial Narrow" pitchFamily="34" charset="0"/>
              </a:rPr>
              <a:t>(</a:t>
            </a:r>
            <a:r>
              <a:rPr kumimoji="0" lang="it-IT" b="1" i="0" u="none" strike="noStrike" cap="none" normalizeH="0" baseline="0" dirty="0" err="1" smtClean="0">
                <a:ln>
                  <a:noFill/>
                </a:ln>
                <a:solidFill>
                  <a:schemeClr val="tx1"/>
                </a:solidFill>
                <a:effectLst/>
                <a:latin typeface="Arial Narrow" pitchFamily="34" charset="0"/>
              </a:rPr>
              <a:t>less</a:t>
            </a:r>
            <a:r>
              <a:rPr kumimoji="0" lang="it-IT" b="1" i="0" u="none" strike="noStrike" cap="none" normalizeH="0" baseline="0" dirty="0" smtClean="0">
                <a:ln>
                  <a:noFill/>
                </a:ln>
                <a:solidFill>
                  <a:schemeClr val="tx1"/>
                </a:solidFill>
                <a:effectLst/>
                <a:latin typeface="Arial Narrow" pitchFamily="34" charset="0"/>
              </a:rPr>
              <a:t> delay,</a:t>
            </a:r>
            <a:r>
              <a:rPr kumimoji="0" lang="it-IT" b="1" i="0" u="none" strike="noStrike" cap="none" normalizeH="0" dirty="0" smtClean="0">
                <a:ln>
                  <a:noFill/>
                </a:ln>
                <a:solidFill>
                  <a:schemeClr val="tx1"/>
                </a:solidFill>
                <a:effectLst/>
                <a:latin typeface="Arial Narrow" pitchFamily="34" charset="0"/>
              </a:rPr>
              <a:t> </a:t>
            </a:r>
            <a:r>
              <a:rPr kumimoji="0" lang="it-IT" b="1" i="0" u="none" strike="noStrike" cap="none" normalizeH="0" dirty="0" err="1" smtClean="0">
                <a:ln>
                  <a:noFill/>
                </a:ln>
                <a:solidFill>
                  <a:schemeClr val="tx1"/>
                </a:solidFill>
                <a:effectLst/>
                <a:latin typeface="Arial Narrow" pitchFamily="34" charset="0"/>
              </a:rPr>
              <a:t>less</a:t>
            </a:r>
            <a:r>
              <a:rPr kumimoji="0" lang="it-IT" b="1" i="0" u="none" strike="noStrike" cap="none" normalizeH="0" dirty="0" smtClean="0">
                <a:ln>
                  <a:noFill/>
                </a:ln>
                <a:solidFill>
                  <a:schemeClr val="tx1"/>
                </a:solidFill>
                <a:effectLst/>
                <a:latin typeface="Arial Narrow" pitchFamily="34" charset="0"/>
              </a:rPr>
              <a:t> </a:t>
            </a:r>
            <a:r>
              <a:rPr kumimoji="0" lang="it-IT" b="1" i="0" u="none" strike="noStrike" cap="none" normalizeH="0" dirty="0" err="1" smtClean="0">
                <a:ln>
                  <a:noFill/>
                </a:ln>
                <a:solidFill>
                  <a:schemeClr val="tx1"/>
                </a:solidFill>
                <a:effectLst/>
                <a:latin typeface="Arial Narrow" pitchFamily="34" charset="0"/>
              </a:rPr>
              <a:t>load</a:t>
            </a:r>
            <a:r>
              <a:rPr kumimoji="0" lang="it-IT" b="1" i="0" u="none" strike="noStrike" cap="none" normalizeH="0" dirty="0" smtClean="0">
                <a:ln>
                  <a:noFill/>
                </a:ln>
                <a:solidFill>
                  <a:schemeClr val="tx1"/>
                </a:solidFill>
                <a:effectLst/>
                <a:latin typeface="Arial Narrow" pitchFamily="34" charset="0"/>
              </a:rPr>
              <a:t>)</a:t>
            </a:r>
            <a:endParaRPr kumimoji="0" lang="it-IT" b="1" i="0" u="none" strike="noStrike" cap="none" normalizeH="0" baseline="0" dirty="0" smtClean="0">
              <a:ln>
                <a:noFill/>
              </a:ln>
              <a:solidFill>
                <a:schemeClr val="tx1"/>
              </a:solidFill>
              <a:effectLst/>
              <a:latin typeface="Arial Narrow" pitchFamily="34" charset="0"/>
            </a:endParaRPr>
          </a:p>
        </p:txBody>
      </p:sp>
      <p:cxnSp>
        <p:nvCxnSpPr>
          <p:cNvPr id="7" name="Connettore 1 6"/>
          <p:cNvCxnSpPr/>
          <p:nvPr/>
        </p:nvCxnSpPr>
        <p:spPr bwMode="auto">
          <a:xfrm>
            <a:off x="1063331" y="2460960"/>
            <a:ext cx="4824536" cy="0"/>
          </a:xfrm>
          <a:prstGeom prst="line">
            <a:avLst/>
          </a:prstGeom>
          <a:solidFill>
            <a:srgbClr val="FFFF99">
              <a:alpha val="50000"/>
            </a:srgbClr>
          </a:solidFill>
          <a:ln w="38100" cap="flat" cmpd="sng" algn="ctr">
            <a:solidFill>
              <a:srgbClr val="FF0000"/>
            </a:solidFill>
            <a:prstDash val="solid"/>
            <a:round/>
            <a:headEnd type="none" w="sm" len="sm"/>
            <a:tailEnd type="none" w="sm" len="sm"/>
          </a:ln>
          <a:effectLst/>
        </p:spPr>
      </p:cxnSp>
      <p:cxnSp>
        <p:nvCxnSpPr>
          <p:cNvPr id="8" name="Connettore 1 7"/>
          <p:cNvCxnSpPr>
            <a:endCxn id="4" idx="1"/>
          </p:cNvCxnSpPr>
          <p:nvPr/>
        </p:nvCxnSpPr>
        <p:spPr bwMode="auto">
          <a:xfrm flipV="1">
            <a:off x="5887867" y="2010360"/>
            <a:ext cx="540060" cy="450600"/>
          </a:xfrm>
          <a:prstGeom prst="line">
            <a:avLst/>
          </a:prstGeom>
          <a:solidFill>
            <a:srgbClr val="FFFF99">
              <a:alpha val="50000"/>
            </a:srgbClr>
          </a:solidFill>
          <a:ln w="38100" cap="flat" cmpd="sng" algn="ctr">
            <a:solidFill>
              <a:srgbClr val="FF0000"/>
            </a:solidFill>
            <a:prstDash val="solid"/>
            <a:round/>
            <a:headEnd type="none" w="sm" len="sm"/>
            <a:tailEnd type="stealth" w="lg" len="lg"/>
          </a:ln>
          <a:effectLst/>
        </p:spPr>
      </p:cxnSp>
      <p:cxnSp>
        <p:nvCxnSpPr>
          <p:cNvPr id="11" name="Connettore 1 10"/>
          <p:cNvCxnSpPr>
            <a:endCxn id="5" idx="1"/>
          </p:cNvCxnSpPr>
          <p:nvPr/>
        </p:nvCxnSpPr>
        <p:spPr bwMode="auto">
          <a:xfrm>
            <a:off x="5879483" y="2424956"/>
            <a:ext cx="548444" cy="1400869"/>
          </a:xfrm>
          <a:prstGeom prst="line">
            <a:avLst/>
          </a:prstGeom>
          <a:solidFill>
            <a:srgbClr val="FFFF99">
              <a:alpha val="50000"/>
            </a:srgbClr>
          </a:solidFill>
          <a:ln w="38100" cap="flat" cmpd="sng" algn="ctr">
            <a:solidFill>
              <a:srgbClr val="FF0000"/>
            </a:solidFill>
            <a:prstDash val="solid"/>
            <a:round/>
            <a:headEnd type="none" w="sm" len="sm"/>
            <a:tailEnd type="stealth" w="lg" len="lg"/>
          </a:ln>
          <a:effectLst/>
        </p:spPr>
      </p:cxnSp>
      <p:sp>
        <p:nvSpPr>
          <p:cNvPr id="6" name="Footer Placeholder 5"/>
          <p:cNvSpPr>
            <a:spLocks noGrp="1"/>
          </p:cNvSpPr>
          <p:nvPr>
            <p:ph type="ftr" sz="quarter" idx="11"/>
          </p:nvPr>
        </p:nvSpPr>
        <p:spPr/>
        <p:txBody>
          <a:bodyPr/>
          <a:lstStyle/>
          <a:p>
            <a:r>
              <a:rPr lang="en-US" smtClean="0"/>
              <a:t>G. Bianchi &amp; A. Capone - SDN tutorial</a:t>
            </a:r>
            <a:endParaRPr lang="en-US"/>
          </a:p>
        </p:txBody>
      </p:sp>
      <p:sp>
        <p:nvSpPr>
          <p:cNvPr id="9" name="Slide Number Placeholder 8"/>
          <p:cNvSpPr>
            <a:spLocks noGrp="1"/>
          </p:cNvSpPr>
          <p:nvPr>
            <p:ph type="sldNum" sz="quarter" idx="12"/>
          </p:nvPr>
        </p:nvSpPr>
        <p:spPr/>
        <p:txBody>
          <a:bodyPr/>
          <a:lstStyle/>
          <a:p>
            <a:fld id="{F575C757-2202-604A-8DCC-632154A48C4A}" type="slidenum">
              <a:rPr lang="en-US" smtClean="0"/>
              <a:t>47</a:t>
            </a:fld>
            <a:endParaRPr lang="en-US"/>
          </a:p>
        </p:txBody>
      </p:sp>
    </p:spTree>
    <p:extLst>
      <p:ext uri="{BB962C8B-B14F-4D97-AF65-F5344CB8AC3E}">
        <p14:creationId xmlns:p14="http://schemas.microsoft.com/office/powerpoint/2010/main" val="147794711"/>
      </p:ext>
    </p:extLst>
  </p:cSld>
  <p:clrMapOvr>
    <a:masterClrMapping/>
  </p:clrMapOvr>
  <p:transition xmlns:p14="http://schemas.microsoft.com/office/powerpoint/2010/main" spd="slow">
    <p:pull/>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500"/>
                                        <p:tgtEl>
                                          <p:spTgt spid="3">
                                            <p:txEl>
                                              <p:pRg st="6" end="6"/>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fade">
                                      <p:cBhvr>
                                        <p:cTn id="34" dur="500"/>
                                        <p:tgtEl>
                                          <p:spTgt spid="3">
                                            <p:txEl>
                                              <p:pRg st="7" end="7"/>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fade">
                                      <p:cBhvr>
                                        <p:cTn id="37" dur="500"/>
                                        <p:tgtEl>
                                          <p:spTgt spid="3">
                                            <p:txEl>
                                              <p:pRg st="8" end="8"/>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4"/>
                                        </p:tgtEl>
                                        <p:attrNameLst>
                                          <p:attrName>style.visibility</p:attrName>
                                        </p:attrNameLst>
                                      </p:cBhvr>
                                      <p:to>
                                        <p:strVal val="visible"/>
                                      </p:to>
                                    </p:set>
                                    <p:animEffect transition="in" filter="fade">
                                      <p:cBhvr>
                                        <p:cTn id="42" dur="500"/>
                                        <p:tgtEl>
                                          <p:spTgt spid="4"/>
                                        </p:tgtEl>
                                      </p:cBhvr>
                                    </p:animEffect>
                                  </p:childTnLst>
                                </p:cTn>
                              </p:par>
                              <p:par>
                                <p:cTn id="43" presetID="10" presetClass="entr" presetSubtype="0" fill="hold" nodeType="withEffect">
                                  <p:stCondLst>
                                    <p:cond delay="0"/>
                                  </p:stCondLst>
                                  <p:childTnLst>
                                    <p:set>
                                      <p:cBhvr>
                                        <p:cTn id="44" dur="1" fill="hold">
                                          <p:stCondLst>
                                            <p:cond delay="0"/>
                                          </p:stCondLst>
                                        </p:cTn>
                                        <p:tgtEl>
                                          <p:spTgt spid="7"/>
                                        </p:tgtEl>
                                        <p:attrNameLst>
                                          <p:attrName>style.visibility</p:attrName>
                                        </p:attrNameLst>
                                      </p:cBhvr>
                                      <p:to>
                                        <p:strVal val="visible"/>
                                      </p:to>
                                    </p:set>
                                    <p:animEffect transition="in" filter="fade">
                                      <p:cBhvr>
                                        <p:cTn id="45" dur="500"/>
                                        <p:tgtEl>
                                          <p:spTgt spid="7"/>
                                        </p:tgtEl>
                                      </p:cBhvr>
                                    </p:animEffect>
                                  </p:childTnLst>
                                </p:cTn>
                              </p:par>
                              <p:par>
                                <p:cTn id="46" presetID="10" presetClass="entr" presetSubtype="0" fill="hold" nodeType="withEffect">
                                  <p:stCondLst>
                                    <p:cond delay="0"/>
                                  </p:stCondLst>
                                  <p:childTnLst>
                                    <p:set>
                                      <p:cBhvr>
                                        <p:cTn id="47" dur="1" fill="hold">
                                          <p:stCondLst>
                                            <p:cond delay="0"/>
                                          </p:stCondLst>
                                        </p:cTn>
                                        <p:tgtEl>
                                          <p:spTgt spid="8"/>
                                        </p:tgtEl>
                                        <p:attrNameLst>
                                          <p:attrName>style.visibility</p:attrName>
                                        </p:attrNameLst>
                                      </p:cBhvr>
                                      <p:to>
                                        <p:strVal val="visible"/>
                                      </p:to>
                                    </p:set>
                                    <p:animEffect transition="in" filter="fade">
                                      <p:cBhvr>
                                        <p:cTn id="48" dur="500"/>
                                        <p:tgtEl>
                                          <p:spTgt spid="8"/>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5"/>
                                        </p:tgtEl>
                                        <p:attrNameLst>
                                          <p:attrName>style.visibility</p:attrName>
                                        </p:attrNameLst>
                                      </p:cBhvr>
                                      <p:to>
                                        <p:strVal val="visible"/>
                                      </p:to>
                                    </p:set>
                                    <p:animEffect transition="in" filter="fade">
                                      <p:cBhvr>
                                        <p:cTn id="53" dur="500"/>
                                        <p:tgtEl>
                                          <p:spTgt spid="5"/>
                                        </p:tgtEl>
                                      </p:cBhvr>
                                    </p:animEffect>
                                  </p:childTnLst>
                                </p:cTn>
                              </p:par>
                              <p:par>
                                <p:cTn id="54" presetID="10" presetClass="entr" presetSubtype="0" fill="hold" nodeType="withEffect">
                                  <p:stCondLst>
                                    <p:cond delay="0"/>
                                  </p:stCondLst>
                                  <p:childTnLst>
                                    <p:set>
                                      <p:cBhvr>
                                        <p:cTn id="55" dur="1" fill="hold">
                                          <p:stCondLst>
                                            <p:cond delay="0"/>
                                          </p:stCondLst>
                                        </p:cTn>
                                        <p:tgtEl>
                                          <p:spTgt spid="11"/>
                                        </p:tgtEl>
                                        <p:attrNameLst>
                                          <p:attrName>style.visibility</p:attrName>
                                        </p:attrNameLst>
                                      </p:cBhvr>
                                      <p:to>
                                        <p:strVal val="visible"/>
                                      </p:to>
                                    </p:set>
                                    <p:animEffect transition="in" filter="fade">
                                      <p:cBhvr>
                                        <p:cTn id="5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animBg="1"/>
      <p:bldP spid="5"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smtClean="0"/>
              <a:t>Distributed controllers</a:t>
            </a:r>
            <a:br>
              <a:rPr lang="en-US" noProof="0" smtClean="0"/>
            </a:br>
            <a:r>
              <a:rPr lang="en-US" sz="2400" noProof="0" smtClean="0"/>
              <a:t>the «common» way to address such cons</a:t>
            </a:r>
            <a:endParaRPr lang="en-US" noProof="0"/>
          </a:p>
        </p:txBody>
      </p:sp>
      <p:pic>
        <p:nvPicPr>
          <p:cNvPr id="4" name="Picture 4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2684" y="4271627"/>
            <a:ext cx="977900" cy="417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31108" y="5382220"/>
            <a:ext cx="977900" cy="417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4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63988" y="4391620"/>
            <a:ext cx="977900" cy="417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4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2504" y="4696420"/>
            <a:ext cx="977900" cy="417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4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0556" y="3983595"/>
            <a:ext cx="977900" cy="417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4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8756" y="5061012"/>
            <a:ext cx="977900" cy="417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4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68104" y="4689140"/>
            <a:ext cx="977900" cy="417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ounded Rectangle 21"/>
          <p:cNvSpPr>
            <a:spLocks noChangeArrowheads="1"/>
          </p:cNvSpPr>
          <p:nvPr/>
        </p:nvSpPr>
        <p:spPr bwMode="auto">
          <a:xfrm>
            <a:off x="1143513" y="3176972"/>
            <a:ext cx="495300" cy="442404"/>
          </a:xfrm>
          <a:prstGeom prst="roundRect">
            <a:avLst>
              <a:gd name="adj" fmla="val 16667"/>
            </a:avLst>
          </a:prstGeom>
          <a:solidFill>
            <a:srgbClr val="FF0000"/>
          </a:solidFill>
          <a:ln w="38100">
            <a:solidFill>
              <a:srgbClr val="FF0000"/>
            </a:solidFill>
            <a:round/>
            <a:headEnd/>
            <a:tailEnd/>
          </a:ln>
        </p:spPr>
        <p:txBody>
          <a:bodyPr wrap="none" anchor="ctr"/>
          <a:lstStyle>
            <a:lvl1pPr eaLnBrk="0" hangingPunct="0">
              <a:defRPr sz="2000" b="1">
                <a:solidFill>
                  <a:schemeClr val="tx1"/>
                </a:solidFill>
                <a:latin typeface="Helvetica" pitchFamily="1" charset="0"/>
                <a:ea typeface="ＭＳ Ｐゴシック" pitchFamily="34" charset="-128"/>
              </a:defRPr>
            </a:lvl1pPr>
            <a:lvl2pPr marL="37931725" indent="-37474525" eaLnBrk="0" hangingPunct="0">
              <a:defRPr sz="2000" b="1">
                <a:solidFill>
                  <a:schemeClr val="tx1"/>
                </a:solidFill>
                <a:latin typeface="Helvetica" pitchFamily="1" charset="0"/>
                <a:ea typeface="ＭＳ Ｐゴシック" pitchFamily="34" charset="-128"/>
              </a:defRPr>
            </a:lvl2pPr>
            <a:lvl3pPr eaLnBrk="0" hangingPunct="0">
              <a:defRPr sz="2000" b="1">
                <a:solidFill>
                  <a:schemeClr val="tx1"/>
                </a:solidFill>
                <a:latin typeface="Helvetica" pitchFamily="1" charset="0"/>
                <a:ea typeface="ＭＳ Ｐゴシック" pitchFamily="34" charset="-128"/>
              </a:defRPr>
            </a:lvl3pPr>
            <a:lvl4pPr eaLnBrk="0" hangingPunct="0">
              <a:defRPr sz="2000" b="1">
                <a:solidFill>
                  <a:schemeClr val="tx1"/>
                </a:solidFill>
                <a:latin typeface="Helvetica" pitchFamily="1" charset="0"/>
                <a:ea typeface="ＭＳ Ｐゴシック" pitchFamily="34" charset="-128"/>
              </a:defRPr>
            </a:lvl4pPr>
            <a:lvl5pPr eaLnBrk="0" hangingPunct="0">
              <a:defRPr sz="2000" b="1">
                <a:solidFill>
                  <a:schemeClr val="tx1"/>
                </a:solidFill>
                <a:latin typeface="Helvetica" pitchFamily="1" charset="0"/>
                <a:ea typeface="ＭＳ Ｐゴシック" pitchFamily="34" charset="-128"/>
              </a:defRPr>
            </a:lvl5pPr>
            <a:lvl6pPr marL="457200" eaLnBrk="0" fontAlgn="base" hangingPunct="0">
              <a:spcBef>
                <a:spcPct val="0"/>
              </a:spcBef>
              <a:spcAft>
                <a:spcPct val="0"/>
              </a:spcAft>
              <a:defRPr sz="2000" b="1">
                <a:solidFill>
                  <a:schemeClr val="tx1"/>
                </a:solidFill>
                <a:latin typeface="Helvetica" pitchFamily="1" charset="0"/>
                <a:ea typeface="ＭＳ Ｐゴシック" pitchFamily="34" charset="-128"/>
              </a:defRPr>
            </a:lvl6pPr>
            <a:lvl7pPr marL="914400" eaLnBrk="0" fontAlgn="base" hangingPunct="0">
              <a:spcBef>
                <a:spcPct val="0"/>
              </a:spcBef>
              <a:spcAft>
                <a:spcPct val="0"/>
              </a:spcAft>
              <a:defRPr sz="2000" b="1">
                <a:solidFill>
                  <a:schemeClr val="tx1"/>
                </a:solidFill>
                <a:latin typeface="Helvetica" pitchFamily="1" charset="0"/>
                <a:ea typeface="ＭＳ Ｐゴシック" pitchFamily="34" charset="-128"/>
              </a:defRPr>
            </a:lvl7pPr>
            <a:lvl8pPr marL="1371600" eaLnBrk="0" fontAlgn="base" hangingPunct="0">
              <a:spcBef>
                <a:spcPct val="0"/>
              </a:spcBef>
              <a:spcAft>
                <a:spcPct val="0"/>
              </a:spcAft>
              <a:defRPr sz="2000" b="1">
                <a:solidFill>
                  <a:schemeClr val="tx1"/>
                </a:solidFill>
                <a:latin typeface="Helvetica" pitchFamily="1" charset="0"/>
                <a:ea typeface="ＭＳ Ｐゴシック" pitchFamily="34" charset="-128"/>
              </a:defRPr>
            </a:lvl8pPr>
            <a:lvl9pPr marL="1828800" eaLnBrk="0" fontAlgn="base" hangingPunct="0">
              <a:spcBef>
                <a:spcPct val="0"/>
              </a:spcBef>
              <a:spcAft>
                <a:spcPct val="0"/>
              </a:spcAft>
              <a:defRPr sz="2000" b="1">
                <a:solidFill>
                  <a:schemeClr val="tx1"/>
                </a:solidFill>
                <a:latin typeface="Helvetica" pitchFamily="1" charset="0"/>
                <a:ea typeface="ＭＳ Ｐゴシック" pitchFamily="34" charset="-128"/>
              </a:defRPr>
            </a:lvl9pPr>
          </a:lstStyle>
          <a:p>
            <a:pPr eaLnBrk="1" hangingPunct="1"/>
            <a:endParaRPr lang="it-IT" altLang="it-IT"/>
          </a:p>
        </p:txBody>
      </p:sp>
      <p:sp>
        <p:nvSpPr>
          <p:cNvPr id="12" name="Rounded Rectangle 21"/>
          <p:cNvSpPr>
            <a:spLocks noChangeArrowheads="1"/>
          </p:cNvSpPr>
          <p:nvPr/>
        </p:nvSpPr>
        <p:spPr bwMode="auto">
          <a:xfrm>
            <a:off x="3385616" y="3717032"/>
            <a:ext cx="495300" cy="442404"/>
          </a:xfrm>
          <a:prstGeom prst="roundRect">
            <a:avLst>
              <a:gd name="adj" fmla="val 16667"/>
            </a:avLst>
          </a:prstGeom>
          <a:solidFill>
            <a:srgbClr val="FF0000"/>
          </a:solidFill>
          <a:ln w="38100">
            <a:solidFill>
              <a:srgbClr val="FF0000"/>
            </a:solidFill>
            <a:round/>
            <a:headEnd/>
            <a:tailEnd/>
          </a:ln>
        </p:spPr>
        <p:txBody>
          <a:bodyPr wrap="none" anchor="ctr"/>
          <a:lstStyle>
            <a:lvl1pPr eaLnBrk="0" hangingPunct="0">
              <a:defRPr sz="2000" b="1">
                <a:solidFill>
                  <a:schemeClr val="tx1"/>
                </a:solidFill>
                <a:latin typeface="Helvetica" pitchFamily="1" charset="0"/>
                <a:ea typeface="ＭＳ Ｐゴシック" pitchFamily="34" charset="-128"/>
              </a:defRPr>
            </a:lvl1pPr>
            <a:lvl2pPr marL="37931725" indent="-37474525" eaLnBrk="0" hangingPunct="0">
              <a:defRPr sz="2000" b="1">
                <a:solidFill>
                  <a:schemeClr val="tx1"/>
                </a:solidFill>
                <a:latin typeface="Helvetica" pitchFamily="1" charset="0"/>
                <a:ea typeface="ＭＳ Ｐゴシック" pitchFamily="34" charset="-128"/>
              </a:defRPr>
            </a:lvl2pPr>
            <a:lvl3pPr eaLnBrk="0" hangingPunct="0">
              <a:defRPr sz="2000" b="1">
                <a:solidFill>
                  <a:schemeClr val="tx1"/>
                </a:solidFill>
                <a:latin typeface="Helvetica" pitchFamily="1" charset="0"/>
                <a:ea typeface="ＭＳ Ｐゴシック" pitchFamily="34" charset="-128"/>
              </a:defRPr>
            </a:lvl3pPr>
            <a:lvl4pPr eaLnBrk="0" hangingPunct="0">
              <a:defRPr sz="2000" b="1">
                <a:solidFill>
                  <a:schemeClr val="tx1"/>
                </a:solidFill>
                <a:latin typeface="Helvetica" pitchFamily="1" charset="0"/>
                <a:ea typeface="ＭＳ Ｐゴシック" pitchFamily="34" charset="-128"/>
              </a:defRPr>
            </a:lvl4pPr>
            <a:lvl5pPr eaLnBrk="0" hangingPunct="0">
              <a:defRPr sz="2000" b="1">
                <a:solidFill>
                  <a:schemeClr val="tx1"/>
                </a:solidFill>
                <a:latin typeface="Helvetica" pitchFamily="1" charset="0"/>
                <a:ea typeface="ＭＳ Ｐゴシック" pitchFamily="34" charset="-128"/>
              </a:defRPr>
            </a:lvl5pPr>
            <a:lvl6pPr marL="457200" eaLnBrk="0" fontAlgn="base" hangingPunct="0">
              <a:spcBef>
                <a:spcPct val="0"/>
              </a:spcBef>
              <a:spcAft>
                <a:spcPct val="0"/>
              </a:spcAft>
              <a:defRPr sz="2000" b="1">
                <a:solidFill>
                  <a:schemeClr val="tx1"/>
                </a:solidFill>
                <a:latin typeface="Helvetica" pitchFamily="1" charset="0"/>
                <a:ea typeface="ＭＳ Ｐゴシック" pitchFamily="34" charset="-128"/>
              </a:defRPr>
            </a:lvl6pPr>
            <a:lvl7pPr marL="914400" eaLnBrk="0" fontAlgn="base" hangingPunct="0">
              <a:spcBef>
                <a:spcPct val="0"/>
              </a:spcBef>
              <a:spcAft>
                <a:spcPct val="0"/>
              </a:spcAft>
              <a:defRPr sz="2000" b="1">
                <a:solidFill>
                  <a:schemeClr val="tx1"/>
                </a:solidFill>
                <a:latin typeface="Helvetica" pitchFamily="1" charset="0"/>
                <a:ea typeface="ＭＳ Ｐゴシック" pitchFamily="34" charset="-128"/>
              </a:defRPr>
            </a:lvl7pPr>
            <a:lvl8pPr marL="1371600" eaLnBrk="0" fontAlgn="base" hangingPunct="0">
              <a:spcBef>
                <a:spcPct val="0"/>
              </a:spcBef>
              <a:spcAft>
                <a:spcPct val="0"/>
              </a:spcAft>
              <a:defRPr sz="2000" b="1">
                <a:solidFill>
                  <a:schemeClr val="tx1"/>
                </a:solidFill>
                <a:latin typeface="Helvetica" pitchFamily="1" charset="0"/>
                <a:ea typeface="ＭＳ Ｐゴシック" pitchFamily="34" charset="-128"/>
              </a:defRPr>
            </a:lvl8pPr>
            <a:lvl9pPr marL="1828800" eaLnBrk="0" fontAlgn="base" hangingPunct="0">
              <a:spcBef>
                <a:spcPct val="0"/>
              </a:spcBef>
              <a:spcAft>
                <a:spcPct val="0"/>
              </a:spcAft>
              <a:defRPr sz="2000" b="1">
                <a:solidFill>
                  <a:schemeClr val="tx1"/>
                </a:solidFill>
                <a:latin typeface="Helvetica" pitchFamily="1" charset="0"/>
                <a:ea typeface="ＭＳ Ｐゴシック" pitchFamily="34" charset="-128"/>
              </a:defRPr>
            </a:lvl9pPr>
          </a:lstStyle>
          <a:p>
            <a:pPr eaLnBrk="1" hangingPunct="1"/>
            <a:endParaRPr lang="it-IT" altLang="it-IT"/>
          </a:p>
        </p:txBody>
      </p:sp>
      <p:sp>
        <p:nvSpPr>
          <p:cNvPr id="13" name="Rounded Rectangle 21"/>
          <p:cNvSpPr>
            <a:spLocks noChangeArrowheads="1"/>
          </p:cNvSpPr>
          <p:nvPr/>
        </p:nvSpPr>
        <p:spPr bwMode="auto">
          <a:xfrm>
            <a:off x="4471528" y="3778684"/>
            <a:ext cx="495300" cy="442404"/>
          </a:xfrm>
          <a:prstGeom prst="roundRect">
            <a:avLst>
              <a:gd name="adj" fmla="val 16667"/>
            </a:avLst>
          </a:prstGeom>
          <a:solidFill>
            <a:srgbClr val="FF0000"/>
          </a:solidFill>
          <a:ln w="38100">
            <a:solidFill>
              <a:srgbClr val="FF0000"/>
            </a:solidFill>
            <a:round/>
            <a:headEnd/>
            <a:tailEnd/>
          </a:ln>
        </p:spPr>
        <p:txBody>
          <a:bodyPr wrap="none" anchor="ctr"/>
          <a:lstStyle>
            <a:lvl1pPr eaLnBrk="0" hangingPunct="0">
              <a:defRPr sz="2000" b="1">
                <a:solidFill>
                  <a:schemeClr val="tx1"/>
                </a:solidFill>
                <a:latin typeface="Helvetica" pitchFamily="1" charset="0"/>
                <a:ea typeface="ＭＳ Ｐゴシック" pitchFamily="34" charset="-128"/>
              </a:defRPr>
            </a:lvl1pPr>
            <a:lvl2pPr marL="37931725" indent="-37474525" eaLnBrk="0" hangingPunct="0">
              <a:defRPr sz="2000" b="1">
                <a:solidFill>
                  <a:schemeClr val="tx1"/>
                </a:solidFill>
                <a:latin typeface="Helvetica" pitchFamily="1" charset="0"/>
                <a:ea typeface="ＭＳ Ｐゴシック" pitchFamily="34" charset="-128"/>
              </a:defRPr>
            </a:lvl2pPr>
            <a:lvl3pPr eaLnBrk="0" hangingPunct="0">
              <a:defRPr sz="2000" b="1">
                <a:solidFill>
                  <a:schemeClr val="tx1"/>
                </a:solidFill>
                <a:latin typeface="Helvetica" pitchFamily="1" charset="0"/>
                <a:ea typeface="ＭＳ Ｐゴシック" pitchFamily="34" charset="-128"/>
              </a:defRPr>
            </a:lvl3pPr>
            <a:lvl4pPr eaLnBrk="0" hangingPunct="0">
              <a:defRPr sz="2000" b="1">
                <a:solidFill>
                  <a:schemeClr val="tx1"/>
                </a:solidFill>
                <a:latin typeface="Helvetica" pitchFamily="1" charset="0"/>
                <a:ea typeface="ＭＳ Ｐゴシック" pitchFamily="34" charset="-128"/>
              </a:defRPr>
            </a:lvl4pPr>
            <a:lvl5pPr eaLnBrk="0" hangingPunct="0">
              <a:defRPr sz="2000" b="1">
                <a:solidFill>
                  <a:schemeClr val="tx1"/>
                </a:solidFill>
                <a:latin typeface="Helvetica" pitchFamily="1" charset="0"/>
                <a:ea typeface="ＭＳ Ｐゴシック" pitchFamily="34" charset="-128"/>
              </a:defRPr>
            </a:lvl5pPr>
            <a:lvl6pPr marL="457200" eaLnBrk="0" fontAlgn="base" hangingPunct="0">
              <a:spcBef>
                <a:spcPct val="0"/>
              </a:spcBef>
              <a:spcAft>
                <a:spcPct val="0"/>
              </a:spcAft>
              <a:defRPr sz="2000" b="1">
                <a:solidFill>
                  <a:schemeClr val="tx1"/>
                </a:solidFill>
                <a:latin typeface="Helvetica" pitchFamily="1" charset="0"/>
                <a:ea typeface="ＭＳ Ｐゴシック" pitchFamily="34" charset="-128"/>
              </a:defRPr>
            </a:lvl6pPr>
            <a:lvl7pPr marL="914400" eaLnBrk="0" fontAlgn="base" hangingPunct="0">
              <a:spcBef>
                <a:spcPct val="0"/>
              </a:spcBef>
              <a:spcAft>
                <a:spcPct val="0"/>
              </a:spcAft>
              <a:defRPr sz="2000" b="1">
                <a:solidFill>
                  <a:schemeClr val="tx1"/>
                </a:solidFill>
                <a:latin typeface="Helvetica" pitchFamily="1" charset="0"/>
                <a:ea typeface="ＭＳ Ｐゴシック" pitchFamily="34" charset="-128"/>
              </a:defRPr>
            </a:lvl7pPr>
            <a:lvl8pPr marL="1371600" eaLnBrk="0" fontAlgn="base" hangingPunct="0">
              <a:spcBef>
                <a:spcPct val="0"/>
              </a:spcBef>
              <a:spcAft>
                <a:spcPct val="0"/>
              </a:spcAft>
              <a:defRPr sz="2000" b="1">
                <a:solidFill>
                  <a:schemeClr val="tx1"/>
                </a:solidFill>
                <a:latin typeface="Helvetica" pitchFamily="1" charset="0"/>
                <a:ea typeface="ＭＳ Ｐゴシック" pitchFamily="34" charset="-128"/>
              </a:defRPr>
            </a:lvl8pPr>
            <a:lvl9pPr marL="1828800" eaLnBrk="0" fontAlgn="base" hangingPunct="0">
              <a:spcBef>
                <a:spcPct val="0"/>
              </a:spcBef>
              <a:spcAft>
                <a:spcPct val="0"/>
              </a:spcAft>
              <a:defRPr sz="2000" b="1">
                <a:solidFill>
                  <a:schemeClr val="tx1"/>
                </a:solidFill>
                <a:latin typeface="Helvetica" pitchFamily="1" charset="0"/>
                <a:ea typeface="ＭＳ Ｐゴシック" pitchFamily="34" charset="-128"/>
              </a:defRPr>
            </a:lvl9pPr>
          </a:lstStyle>
          <a:p>
            <a:pPr eaLnBrk="1" hangingPunct="1"/>
            <a:endParaRPr lang="it-IT" altLang="it-IT"/>
          </a:p>
        </p:txBody>
      </p:sp>
      <p:sp>
        <p:nvSpPr>
          <p:cNvPr id="14" name="Rounded Rectangle 21"/>
          <p:cNvSpPr>
            <a:spLocks noChangeArrowheads="1"/>
          </p:cNvSpPr>
          <p:nvPr/>
        </p:nvSpPr>
        <p:spPr bwMode="auto">
          <a:xfrm>
            <a:off x="3143215" y="2229320"/>
            <a:ext cx="664547" cy="648072"/>
          </a:xfrm>
          <a:prstGeom prst="roundRect">
            <a:avLst>
              <a:gd name="adj" fmla="val 16667"/>
            </a:avLst>
          </a:prstGeom>
          <a:solidFill>
            <a:srgbClr val="FF0000"/>
          </a:solidFill>
          <a:ln w="38100">
            <a:solidFill>
              <a:srgbClr val="FF0000"/>
            </a:solidFill>
            <a:round/>
            <a:headEnd/>
            <a:tailEnd/>
          </a:ln>
        </p:spPr>
        <p:txBody>
          <a:bodyPr wrap="none" anchor="ctr"/>
          <a:lstStyle>
            <a:lvl1pPr eaLnBrk="0" hangingPunct="0">
              <a:defRPr sz="2000" b="1">
                <a:solidFill>
                  <a:schemeClr val="tx1"/>
                </a:solidFill>
                <a:latin typeface="Helvetica" pitchFamily="1" charset="0"/>
                <a:ea typeface="ＭＳ Ｐゴシック" pitchFamily="34" charset="-128"/>
              </a:defRPr>
            </a:lvl1pPr>
            <a:lvl2pPr marL="37931725" indent="-37474525" eaLnBrk="0" hangingPunct="0">
              <a:defRPr sz="2000" b="1">
                <a:solidFill>
                  <a:schemeClr val="tx1"/>
                </a:solidFill>
                <a:latin typeface="Helvetica" pitchFamily="1" charset="0"/>
                <a:ea typeface="ＭＳ Ｐゴシック" pitchFamily="34" charset="-128"/>
              </a:defRPr>
            </a:lvl2pPr>
            <a:lvl3pPr eaLnBrk="0" hangingPunct="0">
              <a:defRPr sz="2000" b="1">
                <a:solidFill>
                  <a:schemeClr val="tx1"/>
                </a:solidFill>
                <a:latin typeface="Helvetica" pitchFamily="1" charset="0"/>
                <a:ea typeface="ＭＳ Ｐゴシック" pitchFamily="34" charset="-128"/>
              </a:defRPr>
            </a:lvl3pPr>
            <a:lvl4pPr eaLnBrk="0" hangingPunct="0">
              <a:defRPr sz="2000" b="1">
                <a:solidFill>
                  <a:schemeClr val="tx1"/>
                </a:solidFill>
                <a:latin typeface="Helvetica" pitchFamily="1" charset="0"/>
                <a:ea typeface="ＭＳ Ｐゴシック" pitchFamily="34" charset="-128"/>
              </a:defRPr>
            </a:lvl4pPr>
            <a:lvl5pPr eaLnBrk="0" hangingPunct="0">
              <a:defRPr sz="2000" b="1">
                <a:solidFill>
                  <a:schemeClr val="tx1"/>
                </a:solidFill>
                <a:latin typeface="Helvetica" pitchFamily="1" charset="0"/>
                <a:ea typeface="ＭＳ Ｐゴシック" pitchFamily="34" charset="-128"/>
              </a:defRPr>
            </a:lvl5pPr>
            <a:lvl6pPr marL="457200" eaLnBrk="0" fontAlgn="base" hangingPunct="0">
              <a:spcBef>
                <a:spcPct val="0"/>
              </a:spcBef>
              <a:spcAft>
                <a:spcPct val="0"/>
              </a:spcAft>
              <a:defRPr sz="2000" b="1">
                <a:solidFill>
                  <a:schemeClr val="tx1"/>
                </a:solidFill>
                <a:latin typeface="Helvetica" pitchFamily="1" charset="0"/>
                <a:ea typeface="ＭＳ Ｐゴシック" pitchFamily="34" charset="-128"/>
              </a:defRPr>
            </a:lvl6pPr>
            <a:lvl7pPr marL="914400" eaLnBrk="0" fontAlgn="base" hangingPunct="0">
              <a:spcBef>
                <a:spcPct val="0"/>
              </a:spcBef>
              <a:spcAft>
                <a:spcPct val="0"/>
              </a:spcAft>
              <a:defRPr sz="2000" b="1">
                <a:solidFill>
                  <a:schemeClr val="tx1"/>
                </a:solidFill>
                <a:latin typeface="Helvetica" pitchFamily="1" charset="0"/>
                <a:ea typeface="ＭＳ Ｐゴシック" pitchFamily="34" charset="-128"/>
              </a:defRPr>
            </a:lvl7pPr>
            <a:lvl8pPr marL="1371600" eaLnBrk="0" fontAlgn="base" hangingPunct="0">
              <a:spcBef>
                <a:spcPct val="0"/>
              </a:spcBef>
              <a:spcAft>
                <a:spcPct val="0"/>
              </a:spcAft>
              <a:defRPr sz="2000" b="1">
                <a:solidFill>
                  <a:schemeClr val="tx1"/>
                </a:solidFill>
                <a:latin typeface="Helvetica" pitchFamily="1" charset="0"/>
                <a:ea typeface="ＭＳ Ｐゴシック" pitchFamily="34" charset="-128"/>
              </a:defRPr>
            </a:lvl8pPr>
            <a:lvl9pPr marL="1828800" eaLnBrk="0" fontAlgn="base" hangingPunct="0">
              <a:spcBef>
                <a:spcPct val="0"/>
              </a:spcBef>
              <a:spcAft>
                <a:spcPct val="0"/>
              </a:spcAft>
              <a:defRPr sz="2000" b="1">
                <a:solidFill>
                  <a:schemeClr val="tx1"/>
                </a:solidFill>
                <a:latin typeface="Helvetica" pitchFamily="1" charset="0"/>
                <a:ea typeface="ＭＳ Ｐゴシック" pitchFamily="34" charset="-128"/>
              </a:defRPr>
            </a:lvl9pPr>
          </a:lstStyle>
          <a:p>
            <a:pPr eaLnBrk="1" hangingPunct="1"/>
            <a:endParaRPr lang="it-IT" altLang="it-IT"/>
          </a:p>
        </p:txBody>
      </p:sp>
      <p:cxnSp>
        <p:nvCxnSpPr>
          <p:cNvPr id="16" name="Connettore 1 15"/>
          <p:cNvCxnSpPr>
            <a:stCxn id="11" idx="2"/>
          </p:cNvCxnSpPr>
          <p:nvPr/>
        </p:nvCxnSpPr>
        <p:spPr bwMode="auto">
          <a:xfrm flipH="1">
            <a:off x="1087867" y="3619376"/>
            <a:ext cx="303296" cy="534882"/>
          </a:xfrm>
          <a:prstGeom prst="line">
            <a:avLst/>
          </a:prstGeom>
          <a:solidFill>
            <a:srgbClr val="FFFF99">
              <a:alpha val="50000"/>
            </a:srgbClr>
          </a:solidFill>
          <a:ln w="12700" cap="flat" cmpd="sng" algn="ctr">
            <a:solidFill>
              <a:schemeClr val="tx1"/>
            </a:solidFill>
            <a:prstDash val="solid"/>
            <a:round/>
            <a:headEnd type="none" w="sm" len="sm"/>
            <a:tailEnd type="none" w="sm" len="sm"/>
          </a:ln>
          <a:effectLst/>
        </p:spPr>
      </p:cxnSp>
      <p:cxnSp>
        <p:nvCxnSpPr>
          <p:cNvPr id="17" name="Connettore 1 16"/>
          <p:cNvCxnSpPr>
            <a:stCxn id="11" idx="2"/>
          </p:cNvCxnSpPr>
          <p:nvPr/>
        </p:nvCxnSpPr>
        <p:spPr bwMode="auto">
          <a:xfrm flipH="1">
            <a:off x="784572" y="3619376"/>
            <a:ext cx="606591" cy="1069764"/>
          </a:xfrm>
          <a:prstGeom prst="line">
            <a:avLst/>
          </a:prstGeom>
          <a:solidFill>
            <a:srgbClr val="FFFF99">
              <a:alpha val="50000"/>
            </a:srgbClr>
          </a:solidFill>
          <a:ln w="12700" cap="flat" cmpd="sng" algn="ctr">
            <a:solidFill>
              <a:schemeClr val="tx1"/>
            </a:solidFill>
            <a:prstDash val="solid"/>
            <a:round/>
            <a:headEnd type="none" w="sm" len="sm"/>
            <a:tailEnd type="none" w="sm" len="sm"/>
          </a:ln>
          <a:effectLst/>
        </p:spPr>
      </p:cxnSp>
      <p:cxnSp>
        <p:nvCxnSpPr>
          <p:cNvPr id="20" name="Connettore 1 19"/>
          <p:cNvCxnSpPr>
            <a:stCxn id="11" idx="2"/>
            <a:endCxn id="9" idx="0"/>
          </p:cNvCxnSpPr>
          <p:nvPr/>
        </p:nvCxnSpPr>
        <p:spPr bwMode="auto">
          <a:xfrm>
            <a:off x="1391163" y="3619376"/>
            <a:ext cx="576543" cy="1441636"/>
          </a:xfrm>
          <a:prstGeom prst="line">
            <a:avLst/>
          </a:prstGeom>
          <a:solidFill>
            <a:srgbClr val="FFFF99">
              <a:alpha val="50000"/>
            </a:srgbClr>
          </a:solidFill>
          <a:ln w="12700" cap="flat" cmpd="sng" algn="ctr">
            <a:solidFill>
              <a:schemeClr val="tx1"/>
            </a:solidFill>
            <a:prstDash val="solid"/>
            <a:round/>
            <a:headEnd type="none" w="sm" len="sm"/>
            <a:tailEnd type="none" w="sm" len="sm"/>
          </a:ln>
          <a:effectLst/>
        </p:spPr>
      </p:cxnSp>
      <p:cxnSp>
        <p:nvCxnSpPr>
          <p:cNvPr id="24" name="Connettore 1 23"/>
          <p:cNvCxnSpPr>
            <a:stCxn id="11" idx="2"/>
          </p:cNvCxnSpPr>
          <p:nvPr/>
        </p:nvCxnSpPr>
        <p:spPr bwMode="auto">
          <a:xfrm>
            <a:off x="1391163" y="3619376"/>
            <a:ext cx="890471" cy="781732"/>
          </a:xfrm>
          <a:prstGeom prst="line">
            <a:avLst/>
          </a:prstGeom>
          <a:solidFill>
            <a:srgbClr val="FFFF99">
              <a:alpha val="50000"/>
            </a:srgbClr>
          </a:solidFill>
          <a:ln w="12700" cap="flat" cmpd="sng" algn="ctr">
            <a:solidFill>
              <a:schemeClr val="tx1"/>
            </a:solidFill>
            <a:prstDash val="solid"/>
            <a:round/>
            <a:headEnd type="none" w="sm" len="sm"/>
            <a:tailEnd type="none" w="sm" len="sm"/>
          </a:ln>
          <a:effectLst/>
        </p:spPr>
      </p:cxnSp>
      <p:cxnSp>
        <p:nvCxnSpPr>
          <p:cNvPr id="27" name="Connettore 1 26"/>
          <p:cNvCxnSpPr>
            <a:endCxn id="10" idx="0"/>
          </p:cNvCxnSpPr>
          <p:nvPr/>
        </p:nvCxnSpPr>
        <p:spPr bwMode="auto">
          <a:xfrm flipH="1">
            <a:off x="3557054" y="4146134"/>
            <a:ext cx="43714" cy="543006"/>
          </a:xfrm>
          <a:prstGeom prst="line">
            <a:avLst/>
          </a:prstGeom>
          <a:solidFill>
            <a:srgbClr val="FFFF99">
              <a:alpha val="50000"/>
            </a:srgbClr>
          </a:solidFill>
          <a:ln w="12700" cap="flat" cmpd="sng" algn="ctr">
            <a:solidFill>
              <a:schemeClr val="tx1"/>
            </a:solidFill>
            <a:prstDash val="solid"/>
            <a:round/>
            <a:headEnd type="none" w="sm" len="sm"/>
            <a:tailEnd type="none" w="sm" len="sm"/>
          </a:ln>
          <a:effectLst/>
        </p:spPr>
      </p:cxnSp>
      <p:cxnSp>
        <p:nvCxnSpPr>
          <p:cNvPr id="29" name="Connettore 1 28"/>
          <p:cNvCxnSpPr>
            <a:stCxn id="12" idx="2"/>
          </p:cNvCxnSpPr>
          <p:nvPr/>
        </p:nvCxnSpPr>
        <p:spPr bwMode="auto">
          <a:xfrm>
            <a:off x="3633266" y="4159436"/>
            <a:ext cx="586792" cy="1319089"/>
          </a:xfrm>
          <a:prstGeom prst="line">
            <a:avLst/>
          </a:prstGeom>
          <a:solidFill>
            <a:srgbClr val="FFFF99">
              <a:alpha val="50000"/>
            </a:srgbClr>
          </a:solidFill>
          <a:ln w="12700" cap="flat" cmpd="sng" algn="ctr">
            <a:solidFill>
              <a:schemeClr val="tx1"/>
            </a:solidFill>
            <a:prstDash val="solid"/>
            <a:round/>
            <a:headEnd type="none" w="sm" len="sm"/>
            <a:tailEnd type="none" w="sm" len="sm"/>
          </a:ln>
          <a:effectLst/>
        </p:spPr>
      </p:cxnSp>
      <p:cxnSp>
        <p:nvCxnSpPr>
          <p:cNvPr id="32" name="Connettore 1 31"/>
          <p:cNvCxnSpPr>
            <a:stCxn id="13" idx="2"/>
          </p:cNvCxnSpPr>
          <p:nvPr/>
        </p:nvCxnSpPr>
        <p:spPr bwMode="auto">
          <a:xfrm>
            <a:off x="4719178" y="4221088"/>
            <a:ext cx="233760" cy="379288"/>
          </a:xfrm>
          <a:prstGeom prst="line">
            <a:avLst/>
          </a:prstGeom>
          <a:solidFill>
            <a:srgbClr val="FFFF99">
              <a:alpha val="50000"/>
            </a:srgbClr>
          </a:solidFill>
          <a:ln w="12700" cap="flat" cmpd="sng" algn="ctr">
            <a:solidFill>
              <a:schemeClr val="tx1"/>
            </a:solidFill>
            <a:prstDash val="solid"/>
            <a:round/>
            <a:headEnd type="none" w="sm" len="sm"/>
            <a:tailEnd type="none" w="sm" len="sm"/>
          </a:ln>
          <a:effectLst/>
        </p:spPr>
      </p:cxnSp>
      <p:cxnSp>
        <p:nvCxnSpPr>
          <p:cNvPr id="35" name="Connettore 1 34"/>
          <p:cNvCxnSpPr>
            <a:stCxn id="14" idx="3"/>
            <a:endCxn id="13" idx="0"/>
          </p:cNvCxnSpPr>
          <p:nvPr/>
        </p:nvCxnSpPr>
        <p:spPr bwMode="auto">
          <a:xfrm>
            <a:off x="3807762" y="2553356"/>
            <a:ext cx="911416" cy="1225328"/>
          </a:xfrm>
          <a:prstGeom prst="line">
            <a:avLst/>
          </a:prstGeom>
          <a:solidFill>
            <a:srgbClr val="FFFF99">
              <a:alpha val="50000"/>
            </a:srgbClr>
          </a:solidFill>
          <a:ln w="38100" cap="flat" cmpd="sng" algn="ctr">
            <a:solidFill>
              <a:srgbClr val="FF0000"/>
            </a:solidFill>
            <a:prstDash val="solid"/>
            <a:round/>
            <a:headEnd type="none" w="sm" len="sm"/>
            <a:tailEnd type="none" w="sm" len="sm"/>
          </a:ln>
          <a:effectLst/>
        </p:spPr>
      </p:cxnSp>
      <p:cxnSp>
        <p:nvCxnSpPr>
          <p:cNvPr id="41" name="Connettore 1 40"/>
          <p:cNvCxnSpPr>
            <a:stCxn id="14" idx="2"/>
            <a:endCxn id="12" idx="0"/>
          </p:cNvCxnSpPr>
          <p:nvPr/>
        </p:nvCxnSpPr>
        <p:spPr bwMode="auto">
          <a:xfrm>
            <a:off x="3475489" y="2877392"/>
            <a:ext cx="157777" cy="839640"/>
          </a:xfrm>
          <a:prstGeom prst="line">
            <a:avLst/>
          </a:prstGeom>
          <a:solidFill>
            <a:srgbClr val="FFFF99">
              <a:alpha val="50000"/>
            </a:srgbClr>
          </a:solidFill>
          <a:ln w="38100" cap="flat" cmpd="sng" algn="ctr">
            <a:solidFill>
              <a:srgbClr val="FF0000"/>
            </a:solidFill>
            <a:prstDash val="solid"/>
            <a:round/>
            <a:headEnd type="none" w="sm" len="sm"/>
            <a:tailEnd type="none" w="sm" len="sm"/>
          </a:ln>
          <a:effectLst/>
        </p:spPr>
      </p:cxnSp>
      <p:cxnSp>
        <p:nvCxnSpPr>
          <p:cNvPr id="44" name="Connettore 1 43"/>
          <p:cNvCxnSpPr>
            <a:stCxn id="14" idx="1"/>
            <a:endCxn id="11" idx="0"/>
          </p:cNvCxnSpPr>
          <p:nvPr/>
        </p:nvCxnSpPr>
        <p:spPr bwMode="auto">
          <a:xfrm flipH="1">
            <a:off x="1391163" y="2553356"/>
            <a:ext cx="1752052" cy="623616"/>
          </a:xfrm>
          <a:prstGeom prst="line">
            <a:avLst/>
          </a:prstGeom>
          <a:solidFill>
            <a:srgbClr val="FFFF99">
              <a:alpha val="50000"/>
            </a:srgbClr>
          </a:solidFill>
          <a:ln w="38100" cap="flat" cmpd="sng" algn="ctr">
            <a:solidFill>
              <a:srgbClr val="FF0000"/>
            </a:solidFill>
            <a:prstDash val="solid"/>
            <a:round/>
            <a:headEnd type="none" w="sm" len="sm"/>
            <a:tailEnd type="none" w="sm" len="sm"/>
          </a:ln>
          <a:effectLst/>
        </p:spPr>
      </p:cxnSp>
      <p:sp>
        <p:nvSpPr>
          <p:cNvPr id="47" name="Freccia a destra 46"/>
          <p:cNvSpPr/>
          <p:nvPr/>
        </p:nvSpPr>
        <p:spPr bwMode="auto">
          <a:xfrm flipH="1">
            <a:off x="5472100" y="4139723"/>
            <a:ext cx="540060" cy="261385"/>
          </a:xfrm>
          <a:prstGeom prst="rightArrow">
            <a:avLst/>
          </a:prstGeom>
          <a:solidFill>
            <a:schemeClr val="tx1">
              <a:alpha val="50000"/>
            </a:schemeClr>
          </a:solidFill>
          <a:ln w="12700" cap="flat" cmpd="sng" algn="ctr">
            <a:solidFill>
              <a:schemeClr val="accent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it-IT" sz="1800" b="0" i="0" u="none" strike="noStrike" cap="none" normalizeH="0" baseline="0" smtClean="0">
              <a:ln>
                <a:noFill/>
              </a:ln>
              <a:solidFill>
                <a:schemeClr val="tx1"/>
              </a:solidFill>
              <a:effectLst/>
              <a:latin typeface="Arial Narrow" pitchFamily="34" charset="0"/>
            </a:endParaRPr>
          </a:p>
        </p:txBody>
      </p:sp>
      <p:sp>
        <p:nvSpPr>
          <p:cNvPr id="48" name="CasellaDiTesto 47"/>
          <p:cNvSpPr txBox="1"/>
          <p:nvPr/>
        </p:nvSpPr>
        <p:spPr>
          <a:xfrm>
            <a:off x="6156176" y="4005064"/>
            <a:ext cx="2270173" cy="646331"/>
          </a:xfrm>
          <a:prstGeom prst="rect">
            <a:avLst/>
          </a:prstGeom>
          <a:noFill/>
        </p:spPr>
        <p:txBody>
          <a:bodyPr wrap="none" rtlCol="0">
            <a:spAutoFit/>
          </a:bodyPr>
          <a:lstStyle/>
          <a:p>
            <a:r>
              <a:rPr lang="it-IT" b="1" dirty="0" smtClean="0"/>
              <a:t>A non-</a:t>
            </a:r>
            <a:r>
              <a:rPr lang="it-IT" b="1" dirty="0" err="1" smtClean="0"/>
              <a:t>solution</a:t>
            </a:r>
            <a:r>
              <a:rPr lang="it-IT" b="1" dirty="0" smtClean="0"/>
              <a:t>! </a:t>
            </a:r>
          </a:p>
          <a:p>
            <a:r>
              <a:rPr lang="it-IT" b="1" dirty="0" err="1" smtClean="0"/>
              <a:t>still</a:t>
            </a:r>
            <a:r>
              <a:rPr lang="it-IT" b="1" dirty="0" smtClean="0"/>
              <a:t> slow </a:t>
            </a:r>
            <a:r>
              <a:rPr lang="it-IT" b="1" dirty="0" err="1" smtClean="0"/>
              <a:t>path</a:t>
            </a:r>
            <a:r>
              <a:rPr lang="it-IT" b="1" dirty="0" smtClean="0"/>
              <a:t> </a:t>
            </a:r>
            <a:r>
              <a:rPr lang="it-IT" b="1" dirty="0" err="1" smtClean="0"/>
              <a:t>latency</a:t>
            </a:r>
            <a:r>
              <a:rPr lang="it-IT" b="1" dirty="0" smtClean="0"/>
              <a:t>!!</a:t>
            </a:r>
            <a:endParaRPr lang="it-IT" b="1" dirty="0"/>
          </a:p>
        </p:txBody>
      </p:sp>
      <p:sp>
        <p:nvSpPr>
          <p:cNvPr id="49" name="Freccia a destra 48"/>
          <p:cNvSpPr/>
          <p:nvPr/>
        </p:nvSpPr>
        <p:spPr bwMode="auto">
          <a:xfrm flipH="1">
            <a:off x="4824028" y="2960948"/>
            <a:ext cx="540060" cy="261385"/>
          </a:xfrm>
          <a:prstGeom prst="rightArrow">
            <a:avLst/>
          </a:prstGeom>
          <a:solidFill>
            <a:srgbClr val="FF0000">
              <a:alpha val="50000"/>
            </a:srgbClr>
          </a:solidFill>
          <a:ln w="12700" cap="flat" cmpd="sng" algn="ctr">
            <a:solidFill>
              <a:schemeClr val="accent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it-IT" sz="1800" b="0" i="0" u="none" strike="noStrike" cap="none" normalizeH="0" baseline="0" smtClean="0">
              <a:ln>
                <a:noFill/>
              </a:ln>
              <a:solidFill>
                <a:schemeClr val="tx1"/>
              </a:solidFill>
              <a:effectLst/>
              <a:latin typeface="Arial Narrow" pitchFamily="34" charset="0"/>
            </a:endParaRPr>
          </a:p>
        </p:txBody>
      </p:sp>
      <p:sp>
        <p:nvSpPr>
          <p:cNvPr id="50" name="CasellaDiTesto 49"/>
          <p:cNvSpPr txBox="1"/>
          <p:nvPr/>
        </p:nvSpPr>
        <p:spPr>
          <a:xfrm>
            <a:off x="5508104" y="2708920"/>
            <a:ext cx="3281668" cy="646331"/>
          </a:xfrm>
          <a:prstGeom prst="rect">
            <a:avLst/>
          </a:prstGeom>
          <a:noFill/>
        </p:spPr>
        <p:txBody>
          <a:bodyPr wrap="none" rtlCol="0">
            <a:spAutoFit/>
          </a:bodyPr>
          <a:lstStyle/>
          <a:p>
            <a:r>
              <a:rPr lang="it-IT" b="1" dirty="0" err="1" smtClean="0">
                <a:solidFill>
                  <a:srgbClr val="FF0000"/>
                </a:solidFill>
              </a:rPr>
              <a:t>Proprietary</a:t>
            </a:r>
            <a:r>
              <a:rPr lang="it-IT" b="1" dirty="0" smtClean="0">
                <a:solidFill>
                  <a:srgbClr val="FF0000"/>
                </a:solidFill>
              </a:rPr>
              <a:t> controller </a:t>
            </a:r>
            <a:r>
              <a:rPr lang="it-IT" b="1" dirty="0" err="1" smtClean="0">
                <a:solidFill>
                  <a:srgbClr val="FF0000"/>
                </a:solidFill>
              </a:rPr>
              <a:t>extensions</a:t>
            </a:r>
            <a:r>
              <a:rPr lang="it-IT" b="1" dirty="0" smtClean="0">
                <a:solidFill>
                  <a:srgbClr val="FF0000"/>
                </a:solidFill>
              </a:rPr>
              <a:t>?</a:t>
            </a:r>
          </a:p>
          <a:p>
            <a:r>
              <a:rPr lang="it-IT" b="1" dirty="0" smtClean="0">
                <a:solidFill>
                  <a:srgbClr val="FF0000"/>
                </a:solidFill>
              </a:rPr>
              <a:t>Back to </a:t>
            </a:r>
            <a:r>
              <a:rPr lang="it-IT" b="1" dirty="0" err="1" smtClean="0">
                <a:solidFill>
                  <a:srgbClr val="FF0000"/>
                </a:solidFill>
              </a:rPr>
              <a:t>Babel</a:t>
            </a:r>
            <a:r>
              <a:rPr lang="it-IT" b="1" dirty="0" smtClean="0">
                <a:solidFill>
                  <a:srgbClr val="FF0000"/>
                </a:solidFill>
              </a:rPr>
              <a:t>?</a:t>
            </a:r>
            <a:endParaRPr lang="it-IT" b="1" dirty="0">
              <a:solidFill>
                <a:srgbClr val="FF0000"/>
              </a:solidFill>
            </a:endParaRPr>
          </a:p>
        </p:txBody>
      </p:sp>
      <p:sp>
        <p:nvSpPr>
          <p:cNvPr id="51" name="CasellaDiTesto 50"/>
          <p:cNvSpPr txBox="1"/>
          <p:nvPr/>
        </p:nvSpPr>
        <p:spPr>
          <a:xfrm>
            <a:off x="5868144" y="4726885"/>
            <a:ext cx="3172663" cy="1477328"/>
          </a:xfrm>
          <a:prstGeom prst="rect">
            <a:avLst/>
          </a:prstGeom>
          <a:noFill/>
        </p:spPr>
        <p:txBody>
          <a:bodyPr wrap="none" rtlCol="0">
            <a:spAutoFit/>
          </a:bodyPr>
          <a:lstStyle/>
          <a:p>
            <a:r>
              <a:rPr lang="it-IT" b="1" dirty="0" smtClean="0"/>
              <a:t>«</a:t>
            </a:r>
            <a:r>
              <a:rPr lang="it-IT" b="1" dirty="0" err="1" smtClean="0"/>
              <a:t>true</a:t>
            </a:r>
            <a:r>
              <a:rPr lang="it-IT" b="1" dirty="0" smtClean="0"/>
              <a:t>» fast </a:t>
            </a:r>
            <a:r>
              <a:rPr lang="it-IT" b="1" dirty="0" err="1" smtClean="0"/>
              <a:t>path</a:t>
            </a:r>
            <a:r>
              <a:rPr lang="it-IT" b="1" dirty="0" smtClean="0"/>
              <a:t> </a:t>
            </a:r>
            <a:r>
              <a:rPr lang="it-IT" b="1" dirty="0" err="1" smtClean="0"/>
              <a:t>solution</a:t>
            </a:r>
            <a:r>
              <a:rPr lang="it-IT" b="1" dirty="0" smtClean="0"/>
              <a:t>: update </a:t>
            </a:r>
            <a:br>
              <a:rPr lang="it-IT" b="1" dirty="0" smtClean="0"/>
            </a:br>
            <a:r>
              <a:rPr lang="it-IT" b="1" dirty="0" err="1" smtClean="0"/>
              <a:t>forwarding</a:t>
            </a:r>
            <a:r>
              <a:rPr lang="it-IT" b="1" dirty="0" smtClean="0"/>
              <a:t> </a:t>
            </a:r>
            <a:r>
              <a:rPr lang="it-IT" b="1" dirty="0" err="1" smtClean="0"/>
              <a:t>rules</a:t>
            </a:r>
            <a:r>
              <a:rPr lang="it-IT" b="1" dirty="0" smtClean="0"/>
              <a:t> in 1 </a:t>
            </a:r>
            <a:r>
              <a:rPr lang="it-IT" b="1" dirty="0" err="1" smtClean="0"/>
              <a:t>packet</a:t>
            </a:r>
            <a:r>
              <a:rPr lang="it-IT" b="1" dirty="0" smtClean="0"/>
              <a:t> </a:t>
            </a:r>
            <a:br>
              <a:rPr lang="it-IT" b="1" dirty="0" smtClean="0"/>
            </a:br>
            <a:r>
              <a:rPr lang="it-IT" b="1" dirty="0" smtClean="0"/>
              <a:t>time – 3 ns @ 40B x 100 </a:t>
            </a:r>
            <a:r>
              <a:rPr lang="it-IT" b="1" dirty="0" err="1" smtClean="0"/>
              <a:t>Gbps</a:t>
            </a:r>
            <a:endParaRPr lang="it-IT" b="1" dirty="0" smtClean="0"/>
          </a:p>
          <a:p>
            <a:endParaRPr lang="it-IT" b="1" dirty="0"/>
          </a:p>
          <a:p>
            <a:r>
              <a:rPr lang="it-IT" i="1" dirty="0" smtClean="0"/>
              <a:t>3 ns = 60cm </a:t>
            </a:r>
            <a:r>
              <a:rPr lang="it-IT" i="1" dirty="0" err="1" smtClean="0"/>
              <a:t>signal</a:t>
            </a:r>
            <a:r>
              <a:rPr lang="it-IT" i="1" dirty="0" smtClean="0"/>
              <a:t> </a:t>
            </a:r>
            <a:r>
              <a:rPr lang="it-IT" i="1" dirty="0" err="1" smtClean="0"/>
              <a:t>propagation</a:t>
            </a:r>
            <a:r>
              <a:rPr lang="it-IT" i="1" dirty="0" smtClean="0"/>
              <a:t>…</a:t>
            </a:r>
            <a:endParaRPr lang="it-IT" i="1" dirty="0"/>
          </a:p>
        </p:txBody>
      </p:sp>
      <p:sp>
        <p:nvSpPr>
          <p:cNvPr id="3" name="Footer Placeholder 2"/>
          <p:cNvSpPr>
            <a:spLocks noGrp="1"/>
          </p:cNvSpPr>
          <p:nvPr>
            <p:ph type="ftr" sz="quarter" idx="11"/>
          </p:nvPr>
        </p:nvSpPr>
        <p:spPr/>
        <p:txBody>
          <a:bodyPr/>
          <a:lstStyle/>
          <a:p>
            <a:r>
              <a:rPr lang="en-US" smtClean="0"/>
              <a:t>G. Bianchi &amp; A. Capone - SDN tutorial</a:t>
            </a:r>
            <a:endParaRPr lang="en-US"/>
          </a:p>
        </p:txBody>
      </p:sp>
      <p:sp>
        <p:nvSpPr>
          <p:cNvPr id="15" name="Slide Number Placeholder 14"/>
          <p:cNvSpPr>
            <a:spLocks noGrp="1"/>
          </p:cNvSpPr>
          <p:nvPr>
            <p:ph type="sldNum" sz="quarter" idx="12"/>
          </p:nvPr>
        </p:nvSpPr>
        <p:spPr/>
        <p:txBody>
          <a:bodyPr/>
          <a:lstStyle/>
          <a:p>
            <a:fld id="{F575C757-2202-604A-8DCC-632154A48C4A}" type="slidenum">
              <a:rPr lang="en-US" smtClean="0"/>
              <a:t>48</a:t>
            </a:fld>
            <a:endParaRPr lang="en-US"/>
          </a:p>
        </p:txBody>
      </p:sp>
    </p:spTree>
    <p:extLst>
      <p:ext uri="{BB962C8B-B14F-4D97-AF65-F5344CB8AC3E}">
        <p14:creationId xmlns:p14="http://schemas.microsoft.com/office/powerpoint/2010/main" val="1708370474"/>
      </p:ext>
    </p:extLst>
  </p:cSld>
  <p:clrMapOvr>
    <a:masterClrMapping/>
  </p:clrMapOvr>
  <p:transition xmlns:p14="http://schemas.microsoft.com/office/powerpoint/2010/main" spd="slow">
    <p:pull/>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500"/>
                                        <p:tgtEl>
                                          <p:spTgt spid="4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0"/>
                                        </p:tgtEl>
                                        <p:attrNameLst>
                                          <p:attrName>style.visibility</p:attrName>
                                        </p:attrNameLst>
                                      </p:cBhvr>
                                      <p:to>
                                        <p:strVal val="visible"/>
                                      </p:to>
                                    </p:set>
                                    <p:animEffect transition="in" filter="fade">
                                      <p:cBhvr>
                                        <p:cTn id="10" dur="500"/>
                                        <p:tgtEl>
                                          <p:spTgt spid="5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7"/>
                                        </p:tgtEl>
                                        <p:attrNameLst>
                                          <p:attrName>style.visibility</p:attrName>
                                        </p:attrNameLst>
                                      </p:cBhvr>
                                      <p:to>
                                        <p:strVal val="visible"/>
                                      </p:to>
                                    </p:set>
                                    <p:animEffect transition="in" filter="fade">
                                      <p:cBhvr>
                                        <p:cTn id="15" dur="500"/>
                                        <p:tgtEl>
                                          <p:spTgt spid="4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8"/>
                                        </p:tgtEl>
                                        <p:attrNameLst>
                                          <p:attrName>style.visibility</p:attrName>
                                        </p:attrNameLst>
                                      </p:cBhvr>
                                      <p:to>
                                        <p:strVal val="visible"/>
                                      </p:to>
                                    </p:set>
                                    <p:animEffect transition="in" filter="fade">
                                      <p:cBhvr>
                                        <p:cTn id="18" dur="500"/>
                                        <p:tgtEl>
                                          <p:spTgt spid="4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51"/>
                                        </p:tgtEl>
                                        <p:attrNameLst>
                                          <p:attrName>style.visibility</p:attrName>
                                        </p:attrNameLst>
                                      </p:cBhvr>
                                      <p:to>
                                        <p:strVal val="visible"/>
                                      </p:to>
                                    </p:set>
                                    <p:animEffect transition="in" filter="fade">
                                      <p:cBhvr>
                                        <p:cTn id="23"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48" grpId="0"/>
      <p:bldP spid="49" grpId="0" animBg="1"/>
      <p:bldP spid="50" grpId="0"/>
      <p:bldP spid="51"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piè di pagina 3"/>
          <p:cNvSpPr>
            <a:spLocks noGrp="1"/>
          </p:cNvSpPr>
          <p:nvPr>
            <p:ph type="ftr" sz="quarter" idx="11"/>
          </p:nvPr>
        </p:nvSpPr>
        <p:spPr/>
        <p:txBody>
          <a:bodyPr/>
          <a:lstStyle/>
          <a:p>
            <a:r>
              <a:rPr lang="en-US" smtClean="0"/>
              <a:t>G. Bianchi &amp; A. Capone - SDN tutorial</a:t>
            </a:r>
            <a:endParaRPr lang="en-US"/>
          </a:p>
        </p:txBody>
      </p:sp>
      <p:sp>
        <p:nvSpPr>
          <p:cNvPr id="5" name="Segnaposto numero diapositiva 4"/>
          <p:cNvSpPr>
            <a:spLocks noGrp="1"/>
          </p:cNvSpPr>
          <p:nvPr>
            <p:ph type="sldNum" sz="quarter" idx="12"/>
          </p:nvPr>
        </p:nvSpPr>
        <p:spPr/>
        <p:txBody>
          <a:bodyPr/>
          <a:lstStyle/>
          <a:p>
            <a:fld id="{F575C757-2202-604A-8DCC-632154A48C4A}" type="slidenum">
              <a:rPr lang="en-US" smtClean="0"/>
              <a:t>49</a:t>
            </a:fld>
            <a:endParaRPr lang="en-US"/>
          </a:p>
        </p:txBody>
      </p:sp>
      <p:sp>
        <p:nvSpPr>
          <p:cNvPr id="33" name="Cloud 4"/>
          <p:cNvSpPr>
            <a:spLocks noChangeArrowheads="1"/>
          </p:cNvSpPr>
          <p:nvPr/>
        </p:nvSpPr>
        <p:spPr bwMode="auto">
          <a:xfrm>
            <a:off x="579748" y="3794720"/>
            <a:ext cx="6372225" cy="2514600"/>
          </a:xfrm>
          <a:custGeom>
            <a:avLst/>
            <a:gdLst>
              <a:gd name="T0" fmla="*/ 6366915 w 43200"/>
              <a:gd name="T1" fmla="*/ 1257300 h 43200"/>
              <a:gd name="T2" fmla="*/ 3186113 w 43200"/>
              <a:gd name="T3" fmla="*/ 2511922 h 43200"/>
              <a:gd name="T4" fmla="*/ 19766 w 43200"/>
              <a:gd name="T5" fmla="*/ 1257300 h 43200"/>
              <a:gd name="T6" fmla="*/ 3186113 w 43200"/>
              <a:gd name="T7" fmla="*/ 143775 h 43200"/>
              <a:gd name="T8" fmla="*/ 0 60000 65536"/>
              <a:gd name="T9" fmla="*/ 1 60000 65536"/>
              <a:gd name="T10" fmla="*/ 2 60000 65536"/>
              <a:gd name="T11" fmla="*/ 3 60000 65536"/>
              <a:gd name="T12" fmla="*/ 5954 w 43200"/>
              <a:gd name="T13" fmla="*/ 6524 h 43200"/>
              <a:gd name="T14" fmla="*/ 34174 w 43200"/>
              <a:gd name="T15" fmla="*/ 34674 h 43200"/>
            </a:gdLst>
            <a:ahLst/>
            <a:cxnLst>
              <a:cxn ang="T8">
                <a:pos x="T0" y="T1"/>
              </a:cxn>
              <a:cxn ang="T9">
                <a:pos x="T2" y="T3"/>
              </a:cxn>
              <a:cxn ang="T10">
                <a:pos x="T4" y="T5"/>
              </a:cxn>
              <a:cxn ang="T11">
                <a:pos x="T6" y="T7"/>
              </a:cxn>
            </a:cxnLst>
            <a:rect l="T12" t="T13" r="T14" b="T15"/>
            <a:pathLst>
              <a:path w="43200" h="43200">
                <a:moveTo>
                  <a:pt x="3900" y="14370"/>
                </a:moveTo>
                <a:lnTo>
                  <a:pt x="3899" y="14370"/>
                </a:lnTo>
                <a:cubicBezTo>
                  <a:pt x="3858" y="13959"/>
                  <a:pt x="3838" y="13545"/>
                  <a:pt x="3838" y="13131"/>
                </a:cubicBezTo>
                <a:cubicBezTo>
                  <a:pt x="3838" y="8055"/>
                  <a:pt x="6861" y="3941"/>
                  <a:pt x="10591" y="3941"/>
                </a:cubicBezTo>
                <a:cubicBezTo>
                  <a:pt x="11791" y="3940"/>
                  <a:pt x="12969" y="4376"/>
                  <a:pt x="14005" y="5201"/>
                </a:cubicBezTo>
                <a:lnTo>
                  <a:pt x="14005" y="5202"/>
                </a:lnTo>
                <a:cubicBezTo>
                  <a:pt x="14930" y="2828"/>
                  <a:pt x="16742" y="1343"/>
                  <a:pt x="18715" y="1344"/>
                </a:cubicBezTo>
                <a:cubicBezTo>
                  <a:pt x="20114" y="1344"/>
                  <a:pt x="21458" y="2093"/>
                  <a:pt x="22456" y="3431"/>
                </a:cubicBezTo>
                <a:lnTo>
                  <a:pt x="22456" y="3432"/>
                </a:lnTo>
                <a:cubicBezTo>
                  <a:pt x="23194" y="1415"/>
                  <a:pt x="24707" y="140"/>
                  <a:pt x="26362" y="141"/>
                </a:cubicBezTo>
                <a:cubicBezTo>
                  <a:pt x="27723" y="141"/>
                  <a:pt x="29007" y="1006"/>
                  <a:pt x="29832" y="2481"/>
                </a:cubicBezTo>
                <a:lnTo>
                  <a:pt x="29832" y="2480"/>
                </a:lnTo>
                <a:cubicBezTo>
                  <a:pt x="30755" y="1002"/>
                  <a:pt x="32110" y="149"/>
                  <a:pt x="33538" y="150"/>
                </a:cubicBezTo>
                <a:cubicBezTo>
                  <a:pt x="35888" y="150"/>
                  <a:pt x="37901" y="2435"/>
                  <a:pt x="38318" y="5575"/>
                </a:cubicBezTo>
                <a:lnTo>
                  <a:pt x="38317" y="5576"/>
                </a:lnTo>
                <a:cubicBezTo>
                  <a:pt x="40639" y="6438"/>
                  <a:pt x="42250" y="9313"/>
                  <a:pt x="42250" y="12594"/>
                </a:cubicBezTo>
                <a:cubicBezTo>
                  <a:pt x="42250" y="13579"/>
                  <a:pt x="42103" y="14554"/>
                  <a:pt x="41818" y="15460"/>
                </a:cubicBezTo>
                <a:lnTo>
                  <a:pt x="41818" y="15459"/>
                </a:lnTo>
                <a:cubicBezTo>
                  <a:pt x="42727" y="17070"/>
                  <a:pt x="43220" y="19044"/>
                  <a:pt x="43220" y="21076"/>
                </a:cubicBezTo>
                <a:cubicBezTo>
                  <a:pt x="43220" y="25663"/>
                  <a:pt x="40741" y="29553"/>
                  <a:pt x="37404" y="30203"/>
                </a:cubicBezTo>
                <a:lnTo>
                  <a:pt x="37403" y="30202"/>
                </a:lnTo>
                <a:cubicBezTo>
                  <a:pt x="37378" y="34523"/>
                  <a:pt x="34795" y="38006"/>
                  <a:pt x="31619" y="38007"/>
                </a:cubicBezTo>
                <a:cubicBezTo>
                  <a:pt x="30535" y="38007"/>
                  <a:pt x="29474" y="37593"/>
                  <a:pt x="28555" y="36813"/>
                </a:cubicBezTo>
                <a:lnTo>
                  <a:pt x="28556" y="36813"/>
                </a:lnTo>
                <a:cubicBezTo>
                  <a:pt x="27694" y="40699"/>
                  <a:pt x="25069" y="43357"/>
                  <a:pt x="22094" y="43358"/>
                </a:cubicBezTo>
                <a:cubicBezTo>
                  <a:pt x="19839" y="43358"/>
                  <a:pt x="17733" y="41821"/>
                  <a:pt x="16480" y="39263"/>
                </a:cubicBezTo>
                <a:lnTo>
                  <a:pt x="16480" y="39264"/>
                </a:lnTo>
                <a:cubicBezTo>
                  <a:pt x="15279" y="40250"/>
                  <a:pt x="13904" y="40770"/>
                  <a:pt x="12503" y="40771"/>
                </a:cubicBezTo>
                <a:cubicBezTo>
                  <a:pt x="9735" y="40771"/>
                  <a:pt x="7180" y="38748"/>
                  <a:pt x="5804" y="35469"/>
                </a:cubicBezTo>
                <a:lnTo>
                  <a:pt x="5803" y="35469"/>
                </a:lnTo>
                <a:cubicBezTo>
                  <a:pt x="5635" y="35496"/>
                  <a:pt x="5465" y="35509"/>
                  <a:pt x="5296" y="35510"/>
                </a:cubicBezTo>
                <a:cubicBezTo>
                  <a:pt x="2888" y="35510"/>
                  <a:pt x="936" y="32860"/>
                  <a:pt x="936" y="29592"/>
                </a:cubicBezTo>
                <a:cubicBezTo>
                  <a:pt x="935" y="28090"/>
                  <a:pt x="1356" y="26644"/>
                  <a:pt x="2112" y="25547"/>
                </a:cubicBezTo>
                <a:lnTo>
                  <a:pt x="2113" y="25547"/>
                </a:lnTo>
                <a:cubicBezTo>
                  <a:pt x="781" y="24481"/>
                  <a:pt x="-36" y="22528"/>
                  <a:pt x="-36" y="20418"/>
                </a:cubicBezTo>
                <a:cubicBezTo>
                  <a:pt x="-37" y="17370"/>
                  <a:pt x="1647" y="14817"/>
                  <a:pt x="3863" y="14504"/>
                </a:cubicBezTo>
                <a:close/>
              </a:path>
              <a:path w="43200" h="43200" fill="none">
                <a:moveTo>
                  <a:pt x="4693" y="26177"/>
                </a:moveTo>
                <a:lnTo>
                  <a:pt x="4693" y="26177"/>
                </a:lnTo>
                <a:cubicBezTo>
                  <a:pt x="4580" y="26189"/>
                  <a:pt x="4468" y="26194"/>
                  <a:pt x="4356" y="26195"/>
                </a:cubicBezTo>
                <a:cubicBezTo>
                  <a:pt x="3584" y="26195"/>
                  <a:pt x="2826" y="25913"/>
                  <a:pt x="2160" y="25379"/>
                </a:cubicBezTo>
                <a:moveTo>
                  <a:pt x="6928" y="34899"/>
                </a:moveTo>
                <a:lnTo>
                  <a:pt x="6927" y="34898"/>
                </a:lnTo>
                <a:cubicBezTo>
                  <a:pt x="6572" y="35091"/>
                  <a:pt x="6200" y="35219"/>
                  <a:pt x="5820" y="35280"/>
                </a:cubicBezTo>
                <a:moveTo>
                  <a:pt x="16478" y="39090"/>
                </a:moveTo>
                <a:lnTo>
                  <a:pt x="16477" y="39090"/>
                </a:lnTo>
                <a:cubicBezTo>
                  <a:pt x="16210" y="38544"/>
                  <a:pt x="15986" y="37960"/>
                  <a:pt x="15809" y="37350"/>
                </a:cubicBezTo>
                <a:moveTo>
                  <a:pt x="28827" y="34751"/>
                </a:moveTo>
                <a:lnTo>
                  <a:pt x="28826" y="34750"/>
                </a:lnTo>
                <a:cubicBezTo>
                  <a:pt x="28787" y="35398"/>
                  <a:pt x="28698" y="36038"/>
                  <a:pt x="28560" y="36660"/>
                </a:cubicBezTo>
                <a:moveTo>
                  <a:pt x="34129" y="22954"/>
                </a:moveTo>
                <a:lnTo>
                  <a:pt x="34128" y="22954"/>
                </a:lnTo>
                <a:cubicBezTo>
                  <a:pt x="36118" y="24271"/>
                  <a:pt x="37381" y="27017"/>
                  <a:pt x="37381" y="30027"/>
                </a:cubicBezTo>
                <a:cubicBezTo>
                  <a:pt x="37381" y="30048"/>
                  <a:pt x="37380" y="30069"/>
                  <a:pt x="37380" y="30090"/>
                </a:cubicBezTo>
                <a:moveTo>
                  <a:pt x="41798" y="15354"/>
                </a:moveTo>
                <a:lnTo>
                  <a:pt x="41798" y="15354"/>
                </a:lnTo>
                <a:cubicBezTo>
                  <a:pt x="41473" y="16386"/>
                  <a:pt x="40978" y="17302"/>
                  <a:pt x="40350" y="18030"/>
                </a:cubicBezTo>
                <a:moveTo>
                  <a:pt x="38324" y="5426"/>
                </a:moveTo>
                <a:lnTo>
                  <a:pt x="38324" y="5425"/>
                </a:lnTo>
                <a:cubicBezTo>
                  <a:pt x="38375" y="5811"/>
                  <a:pt x="38401" y="6202"/>
                  <a:pt x="38401" y="6595"/>
                </a:cubicBezTo>
                <a:cubicBezTo>
                  <a:pt x="38401" y="6626"/>
                  <a:pt x="38400" y="6658"/>
                  <a:pt x="38400" y="6690"/>
                </a:cubicBezTo>
                <a:moveTo>
                  <a:pt x="29078" y="3952"/>
                </a:moveTo>
                <a:lnTo>
                  <a:pt x="29078" y="3952"/>
                </a:lnTo>
                <a:cubicBezTo>
                  <a:pt x="29266" y="3369"/>
                  <a:pt x="29516" y="2826"/>
                  <a:pt x="29820" y="2340"/>
                </a:cubicBezTo>
                <a:moveTo>
                  <a:pt x="22141" y="4720"/>
                </a:moveTo>
                <a:lnTo>
                  <a:pt x="22140" y="4719"/>
                </a:lnTo>
                <a:cubicBezTo>
                  <a:pt x="22217" y="4238"/>
                  <a:pt x="22338" y="3771"/>
                  <a:pt x="22500" y="3330"/>
                </a:cubicBezTo>
                <a:moveTo>
                  <a:pt x="14000" y="5192"/>
                </a:moveTo>
                <a:lnTo>
                  <a:pt x="14000" y="5191"/>
                </a:lnTo>
                <a:cubicBezTo>
                  <a:pt x="14471" y="5568"/>
                  <a:pt x="14908" y="6020"/>
                  <a:pt x="15299" y="6540"/>
                </a:cubicBezTo>
                <a:moveTo>
                  <a:pt x="4127" y="15789"/>
                </a:moveTo>
                <a:lnTo>
                  <a:pt x="4127" y="15788"/>
                </a:lnTo>
                <a:cubicBezTo>
                  <a:pt x="4024" y="15324"/>
                  <a:pt x="3948" y="14850"/>
                  <a:pt x="3900" y="14369"/>
                </a:cubicBezTo>
              </a:path>
            </a:pathLst>
          </a:custGeom>
          <a:noFill/>
          <a:ln w="9525">
            <a:solidFill>
              <a:srgbClr val="4A7EBB"/>
            </a:solidFill>
            <a:miter lim="800000"/>
            <a:headEnd/>
            <a:tailEnd/>
          </a:ln>
          <a:effectLst>
            <a:outerShdw blurRad="40000" dist="23000" dir="5400000" rotWithShape="0">
              <a:srgbClr val="808080">
                <a:alpha val="34999"/>
              </a:srgbClr>
            </a:outerShdw>
          </a:effectLst>
          <a:extLst>
            <a:ext uri="{909E8E84-426E-40dd-AFC4-6F175D3DCCD1}">
              <a14:hiddenFill xmlns:a14="http://schemas.microsoft.com/office/drawing/2010/main">
                <a:solidFill>
                  <a:srgbClr val="FFFFFF"/>
                </a:solidFill>
              </a14:hiddenFill>
            </a:ext>
          </a:extLst>
        </p:spPr>
        <p:txBody>
          <a:bodyPr anchor="ctr"/>
          <a:lstStyle/>
          <a:p>
            <a:pPr>
              <a:defRPr/>
            </a:pPr>
            <a:endParaRPr lang="en-US">
              <a:solidFill>
                <a:schemeClr val="lt1"/>
              </a:solidFill>
              <a:latin typeface="+mn-lt"/>
              <a:ea typeface="+mn-ea"/>
            </a:endParaRPr>
          </a:p>
        </p:txBody>
      </p:sp>
      <p:pic>
        <p:nvPicPr>
          <p:cNvPr id="34" name="Picture 4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08548" y="3858220"/>
            <a:ext cx="977900" cy="417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Picture 4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46748" y="5382220"/>
            <a:ext cx="977900" cy="417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 name="Picture 4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61348" y="4391620"/>
            <a:ext cx="977900" cy="417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7" name="Straight Connector 8"/>
          <p:cNvCxnSpPr>
            <a:cxnSpLocks noChangeShapeType="1"/>
          </p:cNvCxnSpPr>
          <p:nvPr/>
        </p:nvCxnSpPr>
        <p:spPr bwMode="auto">
          <a:xfrm flipV="1">
            <a:off x="1481448" y="4163020"/>
            <a:ext cx="1003300" cy="666750"/>
          </a:xfrm>
          <a:prstGeom prst="line">
            <a:avLst/>
          </a:prstGeom>
          <a:noFill/>
          <a:ln w="25400">
            <a:solidFill>
              <a:schemeClr val="accent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38" name="Straight Connector 10"/>
          <p:cNvCxnSpPr>
            <a:cxnSpLocks noChangeShapeType="1"/>
          </p:cNvCxnSpPr>
          <p:nvPr/>
        </p:nvCxnSpPr>
        <p:spPr bwMode="auto">
          <a:xfrm>
            <a:off x="1481448" y="4829770"/>
            <a:ext cx="1765300" cy="762000"/>
          </a:xfrm>
          <a:prstGeom prst="line">
            <a:avLst/>
          </a:prstGeom>
          <a:noFill/>
          <a:ln w="25400">
            <a:solidFill>
              <a:schemeClr val="accent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39" name="Straight Connector 13"/>
          <p:cNvCxnSpPr>
            <a:cxnSpLocks noChangeShapeType="1"/>
          </p:cNvCxnSpPr>
          <p:nvPr/>
        </p:nvCxnSpPr>
        <p:spPr bwMode="auto">
          <a:xfrm>
            <a:off x="3170548" y="4315420"/>
            <a:ext cx="304800" cy="1066800"/>
          </a:xfrm>
          <a:prstGeom prst="line">
            <a:avLst/>
          </a:prstGeom>
          <a:noFill/>
          <a:ln w="25400">
            <a:solidFill>
              <a:schemeClr val="accent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40" name="Straight Connector 15"/>
          <p:cNvCxnSpPr>
            <a:cxnSpLocks noChangeShapeType="1"/>
          </p:cNvCxnSpPr>
          <p:nvPr/>
        </p:nvCxnSpPr>
        <p:spPr bwMode="auto">
          <a:xfrm>
            <a:off x="3386448" y="4067770"/>
            <a:ext cx="2451100" cy="400050"/>
          </a:xfrm>
          <a:prstGeom prst="line">
            <a:avLst/>
          </a:prstGeom>
          <a:noFill/>
          <a:ln w="25400">
            <a:solidFill>
              <a:schemeClr val="accent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41" name="Straight Connector 26"/>
          <p:cNvCxnSpPr>
            <a:cxnSpLocks noChangeShapeType="1"/>
          </p:cNvCxnSpPr>
          <p:nvPr/>
        </p:nvCxnSpPr>
        <p:spPr bwMode="auto">
          <a:xfrm flipV="1">
            <a:off x="4224648" y="4772620"/>
            <a:ext cx="1612900" cy="819150"/>
          </a:xfrm>
          <a:prstGeom prst="line">
            <a:avLst/>
          </a:prstGeom>
          <a:noFill/>
          <a:ln w="25400">
            <a:solidFill>
              <a:schemeClr val="accent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pic>
        <p:nvPicPr>
          <p:cNvPr id="42" name="Picture 4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3548" y="4696420"/>
            <a:ext cx="977900" cy="417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 name="Freeform 1"/>
          <p:cNvSpPr>
            <a:spLocks noChangeArrowheads="1"/>
          </p:cNvSpPr>
          <p:nvPr/>
        </p:nvSpPr>
        <p:spPr bwMode="auto">
          <a:xfrm flipH="1">
            <a:off x="992499" y="1953295"/>
            <a:ext cx="271276" cy="2743125"/>
          </a:xfrm>
          <a:custGeom>
            <a:avLst/>
            <a:gdLst>
              <a:gd name="T0" fmla="*/ 76969 w 448322"/>
              <a:gd name="T1" fmla="*/ 0 h 1784864"/>
              <a:gd name="T2" fmla="*/ 23383 w 448322"/>
              <a:gd name="T3" fmla="*/ 914878 h 1784864"/>
              <a:gd name="T4" fmla="*/ 411881 w 448322"/>
              <a:gd name="T5" fmla="*/ 2074813 h 1784864"/>
              <a:gd name="T6" fmla="*/ 411881 w 448322"/>
              <a:gd name="T7" fmla="*/ 2058477 h 1784864"/>
              <a:gd name="T8" fmla="*/ 0 60000 65536"/>
              <a:gd name="T9" fmla="*/ 0 60000 65536"/>
              <a:gd name="T10" fmla="*/ 0 60000 65536"/>
              <a:gd name="T11" fmla="*/ 0 60000 65536"/>
              <a:gd name="T12" fmla="*/ 0 w 448322"/>
              <a:gd name="T13" fmla="*/ 0 h 1784864"/>
              <a:gd name="T14" fmla="*/ 448322 w 448322"/>
              <a:gd name="T15" fmla="*/ 1784864 h 1784864"/>
            </a:gdLst>
            <a:ahLst/>
            <a:cxnLst>
              <a:cxn ang="T8">
                <a:pos x="T0" y="T1"/>
              </a:cxn>
              <a:cxn ang="T9">
                <a:pos x="T2" y="T3"/>
              </a:cxn>
              <a:cxn ang="T10">
                <a:pos x="T4" y="T5"/>
              </a:cxn>
              <a:cxn ang="T11">
                <a:pos x="T6" y="T7"/>
              </a:cxn>
            </a:cxnLst>
            <a:rect l="T12" t="T13" r="T14" b="T15"/>
            <a:pathLst>
              <a:path w="448322" h="1784864">
                <a:moveTo>
                  <a:pt x="76808" y="0"/>
                </a:moveTo>
                <a:cubicBezTo>
                  <a:pt x="22220" y="232833"/>
                  <a:pt x="-32368" y="465666"/>
                  <a:pt x="23334" y="748631"/>
                </a:cubicBezTo>
                <a:cubicBezTo>
                  <a:pt x="79036" y="1031596"/>
                  <a:pt x="346404" y="1541824"/>
                  <a:pt x="411018" y="1697789"/>
                </a:cubicBezTo>
                <a:cubicBezTo>
                  <a:pt x="475632" y="1853754"/>
                  <a:pt x="443325" y="1769087"/>
                  <a:pt x="411018" y="1684421"/>
                </a:cubicBezTo>
              </a:path>
            </a:pathLst>
          </a:custGeom>
          <a:noFill/>
          <a:ln w="25400">
            <a:solidFill>
              <a:schemeClr val="accent2"/>
            </a:solidFill>
            <a:prstDash val="dash"/>
            <a:miter lim="800000"/>
            <a:headEnd/>
            <a:tailEnd/>
          </a:ln>
          <a:effectLst>
            <a:outerShdw blurRad="40000" dist="20000" dir="5400000" rotWithShape="0">
              <a:srgbClr val="808080">
                <a:alpha val="37999"/>
              </a:srgbClr>
            </a:outerShdw>
          </a:effectLst>
          <a:extLst>
            <a:ext uri="{909E8E84-426E-40dd-AFC4-6F175D3DCCD1}">
              <a14:hiddenFill xmlns:a14="http://schemas.microsoft.com/office/drawing/2010/main">
                <a:solidFill>
                  <a:srgbClr val="FFFFFF"/>
                </a:solidFill>
              </a14:hiddenFill>
            </a:ext>
          </a:extLst>
        </p:spPr>
        <p:txBody>
          <a:bodyPr anchor="ctr"/>
          <a:lstStyle/>
          <a:p>
            <a:pPr>
              <a:defRPr/>
            </a:pPr>
            <a:endParaRPr lang="en-US">
              <a:latin typeface="+mn-lt"/>
              <a:ea typeface="+mn-ea"/>
            </a:endParaRPr>
          </a:p>
        </p:txBody>
      </p:sp>
      <p:sp>
        <p:nvSpPr>
          <p:cNvPr id="44" name="Freeform 2"/>
          <p:cNvSpPr>
            <a:spLocks noChangeArrowheads="1"/>
          </p:cNvSpPr>
          <p:nvPr/>
        </p:nvSpPr>
        <p:spPr bwMode="auto">
          <a:xfrm>
            <a:off x="2009899" y="2380333"/>
            <a:ext cx="1376549" cy="3100895"/>
          </a:xfrm>
          <a:custGeom>
            <a:avLst/>
            <a:gdLst>
              <a:gd name="T0" fmla="*/ 0 w 2112210"/>
              <a:gd name="T1" fmla="*/ 0 h 2446421"/>
              <a:gd name="T2" fmla="*/ 454346 w 2112210"/>
              <a:gd name="T3" fmla="*/ 935758 h 2446421"/>
              <a:gd name="T4" fmla="*/ 1122503 w 2112210"/>
              <a:gd name="T5" fmla="*/ 1737835 h 2446421"/>
              <a:gd name="T6" fmla="*/ 2111375 w 2112210"/>
              <a:gd name="T7" fmla="*/ 2446337 h 2446421"/>
              <a:gd name="T8" fmla="*/ 0 60000 65536"/>
              <a:gd name="T9" fmla="*/ 0 60000 65536"/>
              <a:gd name="T10" fmla="*/ 0 60000 65536"/>
              <a:gd name="T11" fmla="*/ 0 60000 65536"/>
              <a:gd name="T12" fmla="*/ 0 w 2112210"/>
              <a:gd name="T13" fmla="*/ 0 h 2446421"/>
              <a:gd name="T14" fmla="*/ 2112210 w 2112210"/>
              <a:gd name="T15" fmla="*/ 2446421 h 2446421"/>
            </a:gdLst>
            <a:ahLst/>
            <a:cxnLst>
              <a:cxn ang="T8">
                <a:pos x="T0" y="T1"/>
              </a:cxn>
              <a:cxn ang="T9">
                <a:pos x="T2" y="T3"/>
              </a:cxn>
              <a:cxn ang="T10">
                <a:pos x="T4" y="T5"/>
              </a:cxn>
              <a:cxn ang="T11">
                <a:pos x="T6" y="T7"/>
              </a:cxn>
            </a:cxnLst>
            <a:rect l="T12" t="T13" r="T14" b="T15"/>
            <a:pathLst>
              <a:path w="2112210" h="2446421">
                <a:moveTo>
                  <a:pt x="0" y="0"/>
                </a:moveTo>
                <a:cubicBezTo>
                  <a:pt x="133684" y="323070"/>
                  <a:pt x="267368" y="646141"/>
                  <a:pt x="454526" y="935790"/>
                </a:cubicBezTo>
                <a:cubicBezTo>
                  <a:pt x="641684" y="1225439"/>
                  <a:pt x="846666" y="1486123"/>
                  <a:pt x="1122947" y="1737895"/>
                </a:cubicBezTo>
                <a:cubicBezTo>
                  <a:pt x="1399228" y="1989667"/>
                  <a:pt x="1755719" y="2218044"/>
                  <a:pt x="2112210" y="2446421"/>
                </a:cubicBezTo>
              </a:path>
            </a:pathLst>
          </a:custGeom>
          <a:noFill/>
          <a:ln w="25400">
            <a:solidFill>
              <a:schemeClr val="accent2"/>
            </a:solidFill>
            <a:prstDash val="dash"/>
            <a:miter lim="800000"/>
            <a:headEnd/>
            <a:tailEnd/>
          </a:ln>
          <a:effectLst>
            <a:outerShdw blurRad="40000" dist="20000" dir="5400000" rotWithShape="0">
              <a:srgbClr val="808080">
                <a:alpha val="37999"/>
              </a:srgbClr>
            </a:outerShdw>
          </a:effectLst>
          <a:extLst>
            <a:ext uri="{909E8E84-426E-40dd-AFC4-6F175D3DCCD1}">
              <a14:hiddenFill xmlns:a14="http://schemas.microsoft.com/office/drawing/2010/main">
                <a:solidFill>
                  <a:srgbClr val="FFFFFF"/>
                </a:solidFill>
              </a14:hiddenFill>
            </a:ext>
          </a:extLst>
        </p:spPr>
        <p:txBody>
          <a:bodyPr anchor="ctr"/>
          <a:lstStyle/>
          <a:p>
            <a:pPr>
              <a:defRPr/>
            </a:pPr>
            <a:endParaRPr lang="en-US">
              <a:latin typeface="+mn-lt"/>
              <a:ea typeface="+mn-ea"/>
            </a:endParaRPr>
          </a:p>
        </p:txBody>
      </p:sp>
      <p:sp>
        <p:nvSpPr>
          <p:cNvPr id="45" name="Freeform 5"/>
          <p:cNvSpPr>
            <a:spLocks noChangeArrowheads="1"/>
          </p:cNvSpPr>
          <p:nvPr/>
        </p:nvSpPr>
        <p:spPr bwMode="auto">
          <a:xfrm>
            <a:off x="2010093" y="2045302"/>
            <a:ext cx="762000" cy="1784418"/>
          </a:xfrm>
          <a:custGeom>
            <a:avLst/>
            <a:gdLst>
              <a:gd name="T0" fmla="*/ 0 w 1163053"/>
              <a:gd name="T1" fmla="*/ 0 h 1283369"/>
              <a:gd name="T2" fmla="*/ 735724 w 1163053"/>
              <a:gd name="T3" fmla="*/ 586184 h 1283369"/>
              <a:gd name="T4" fmla="*/ 1524000 w 1163053"/>
              <a:gd name="T5" fmla="*/ 1339850 h 1283369"/>
              <a:gd name="T6" fmla="*/ 0 60000 65536"/>
              <a:gd name="T7" fmla="*/ 0 60000 65536"/>
              <a:gd name="T8" fmla="*/ 0 60000 65536"/>
              <a:gd name="T9" fmla="*/ 0 w 1163053"/>
              <a:gd name="T10" fmla="*/ 0 h 1283369"/>
              <a:gd name="T11" fmla="*/ 1163053 w 1163053"/>
              <a:gd name="T12" fmla="*/ 1283369 h 1283369"/>
            </a:gdLst>
            <a:ahLst/>
            <a:cxnLst>
              <a:cxn ang="T6">
                <a:pos x="T0" y="T1"/>
              </a:cxn>
              <a:cxn ang="T7">
                <a:pos x="T2" y="T3"/>
              </a:cxn>
              <a:cxn ang="T8">
                <a:pos x="T4" y="T5"/>
              </a:cxn>
            </a:cxnLst>
            <a:rect l="T9" t="T10" r="T11" b="T12"/>
            <a:pathLst>
              <a:path w="1163053" h="1283369">
                <a:moveTo>
                  <a:pt x="0" y="0"/>
                </a:moveTo>
                <a:cubicBezTo>
                  <a:pt x="183816" y="173789"/>
                  <a:pt x="367632" y="347579"/>
                  <a:pt x="561474" y="561474"/>
                </a:cubicBezTo>
                <a:cubicBezTo>
                  <a:pt x="755316" y="775369"/>
                  <a:pt x="959184" y="1029369"/>
                  <a:pt x="1163053" y="1283369"/>
                </a:cubicBezTo>
              </a:path>
            </a:pathLst>
          </a:custGeom>
          <a:noFill/>
          <a:ln w="25400">
            <a:solidFill>
              <a:schemeClr val="accent2"/>
            </a:solidFill>
            <a:prstDash val="dash"/>
            <a:miter lim="800000"/>
            <a:headEnd/>
            <a:tailEnd/>
          </a:ln>
          <a:effectLst>
            <a:outerShdw blurRad="40000" dist="20000" dir="5400000" rotWithShape="0">
              <a:srgbClr val="808080">
                <a:alpha val="37999"/>
              </a:srgbClr>
            </a:outerShdw>
          </a:effectLst>
          <a:extLst>
            <a:ext uri="{909E8E84-426E-40dd-AFC4-6F175D3DCCD1}">
              <a14:hiddenFill xmlns:a14="http://schemas.microsoft.com/office/drawing/2010/main">
                <a:solidFill>
                  <a:srgbClr val="FFFFFF"/>
                </a:solidFill>
              </a14:hiddenFill>
            </a:ext>
          </a:extLst>
        </p:spPr>
        <p:txBody>
          <a:bodyPr anchor="ctr"/>
          <a:lstStyle/>
          <a:p>
            <a:pPr>
              <a:defRPr/>
            </a:pPr>
            <a:endParaRPr lang="en-US">
              <a:latin typeface="+mn-lt"/>
              <a:ea typeface="+mn-ea"/>
            </a:endParaRPr>
          </a:p>
        </p:txBody>
      </p:sp>
      <p:sp>
        <p:nvSpPr>
          <p:cNvPr id="46" name="Freeform 6"/>
          <p:cNvSpPr>
            <a:spLocks noChangeArrowheads="1"/>
          </p:cNvSpPr>
          <p:nvPr/>
        </p:nvSpPr>
        <p:spPr bwMode="auto">
          <a:xfrm>
            <a:off x="2143249" y="1792958"/>
            <a:ext cx="4012927" cy="2598662"/>
          </a:xfrm>
          <a:custGeom>
            <a:avLst/>
            <a:gdLst>
              <a:gd name="T0" fmla="*/ 0 w 4572000"/>
              <a:gd name="T1" fmla="*/ 0 h 1965158"/>
              <a:gd name="T2" fmla="*/ 2325437 w 4572000"/>
              <a:gd name="T3" fmla="*/ 734342 h 1965158"/>
              <a:gd name="T4" fmla="*/ 3695784 w 4572000"/>
              <a:gd name="T5" fmla="*/ 1288563 h 1965158"/>
              <a:gd name="T6" fmla="*/ 4733925 w 4572000"/>
              <a:gd name="T7" fmla="*/ 2036762 h 1965158"/>
              <a:gd name="T8" fmla="*/ 0 60000 65536"/>
              <a:gd name="T9" fmla="*/ 0 60000 65536"/>
              <a:gd name="T10" fmla="*/ 0 60000 65536"/>
              <a:gd name="T11" fmla="*/ 0 60000 65536"/>
              <a:gd name="T12" fmla="*/ 0 w 4572000"/>
              <a:gd name="T13" fmla="*/ 0 h 1965158"/>
              <a:gd name="T14" fmla="*/ 4572000 w 4572000"/>
              <a:gd name="T15" fmla="*/ 1965158 h 1965158"/>
            </a:gdLst>
            <a:ahLst/>
            <a:cxnLst>
              <a:cxn ang="T8">
                <a:pos x="T0" y="T1"/>
              </a:cxn>
              <a:cxn ang="T9">
                <a:pos x="T2" y="T3"/>
              </a:cxn>
              <a:cxn ang="T10">
                <a:pos x="T4" y="T5"/>
              </a:cxn>
              <a:cxn ang="T11">
                <a:pos x="T6" y="T7"/>
              </a:cxn>
            </a:cxnLst>
            <a:rect l="T12" t="T13" r="T14" b="T15"/>
            <a:pathLst>
              <a:path w="4572000" h="1965158">
                <a:moveTo>
                  <a:pt x="0" y="0"/>
                </a:moveTo>
                <a:cubicBezTo>
                  <a:pt x="825500" y="250658"/>
                  <a:pt x="1651000" y="501316"/>
                  <a:pt x="2245895" y="708526"/>
                </a:cubicBezTo>
                <a:cubicBezTo>
                  <a:pt x="2840790" y="915737"/>
                  <a:pt x="3181685" y="1033824"/>
                  <a:pt x="3569369" y="1243263"/>
                </a:cubicBezTo>
                <a:cubicBezTo>
                  <a:pt x="3957053" y="1452702"/>
                  <a:pt x="4264526" y="1708930"/>
                  <a:pt x="4572000" y="1965158"/>
                </a:cubicBezTo>
              </a:path>
            </a:pathLst>
          </a:custGeom>
          <a:noFill/>
          <a:ln w="25400">
            <a:solidFill>
              <a:schemeClr val="accent2"/>
            </a:solidFill>
            <a:prstDash val="dash"/>
            <a:miter lim="800000"/>
            <a:headEnd/>
            <a:tailEnd/>
          </a:ln>
          <a:effectLst>
            <a:outerShdw blurRad="40000" dist="20000" dir="5400000" rotWithShape="0">
              <a:srgbClr val="808080">
                <a:alpha val="37999"/>
              </a:srgbClr>
            </a:outerShdw>
          </a:effectLst>
          <a:extLst>
            <a:ext uri="{909E8E84-426E-40dd-AFC4-6F175D3DCCD1}">
              <a14:hiddenFill xmlns:a14="http://schemas.microsoft.com/office/drawing/2010/main">
                <a:solidFill>
                  <a:srgbClr val="FFFFFF"/>
                </a:solidFill>
              </a14:hiddenFill>
            </a:ext>
          </a:extLst>
        </p:spPr>
        <p:txBody>
          <a:bodyPr anchor="ctr"/>
          <a:lstStyle/>
          <a:p>
            <a:pPr>
              <a:defRPr/>
            </a:pPr>
            <a:endParaRPr lang="en-US">
              <a:latin typeface="+mn-lt"/>
              <a:ea typeface="+mn-ea"/>
            </a:endParaRPr>
          </a:p>
        </p:txBody>
      </p:sp>
      <p:sp>
        <p:nvSpPr>
          <p:cNvPr id="47" name="Rounded Rectangle 21"/>
          <p:cNvSpPr>
            <a:spLocks noChangeArrowheads="1"/>
          </p:cNvSpPr>
          <p:nvPr/>
        </p:nvSpPr>
        <p:spPr bwMode="auto">
          <a:xfrm>
            <a:off x="1238374" y="1440644"/>
            <a:ext cx="990600" cy="990600"/>
          </a:xfrm>
          <a:prstGeom prst="roundRect">
            <a:avLst>
              <a:gd name="adj" fmla="val 16667"/>
            </a:avLst>
          </a:prstGeom>
          <a:solidFill>
            <a:srgbClr val="FF0000"/>
          </a:solidFill>
          <a:ln w="38100">
            <a:solidFill>
              <a:srgbClr val="FF0000"/>
            </a:solidFill>
            <a:round/>
            <a:headEnd/>
            <a:tailEnd/>
          </a:ln>
        </p:spPr>
        <p:txBody>
          <a:bodyPr wrap="none" anchor="ctr"/>
          <a:lstStyle>
            <a:lvl1pPr eaLnBrk="0" hangingPunct="0">
              <a:defRPr sz="2000" b="1">
                <a:solidFill>
                  <a:schemeClr val="tx1"/>
                </a:solidFill>
                <a:latin typeface="Helvetica" pitchFamily="1" charset="0"/>
                <a:ea typeface="ＭＳ Ｐゴシック" pitchFamily="34" charset="-128"/>
              </a:defRPr>
            </a:lvl1pPr>
            <a:lvl2pPr marL="37931725" indent="-37474525" eaLnBrk="0" hangingPunct="0">
              <a:defRPr sz="2000" b="1">
                <a:solidFill>
                  <a:schemeClr val="tx1"/>
                </a:solidFill>
                <a:latin typeface="Helvetica" pitchFamily="1" charset="0"/>
                <a:ea typeface="ＭＳ Ｐゴシック" pitchFamily="34" charset="-128"/>
              </a:defRPr>
            </a:lvl2pPr>
            <a:lvl3pPr eaLnBrk="0" hangingPunct="0">
              <a:defRPr sz="2000" b="1">
                <a:solidFill>
                  <a:schemeClr val="tx1"/>
                </a:solidFill>
                <a:latin typeface="Helvetica" pitchFamily="1" charset="0"/>
                <a:ea typeface="ＭＳ Ｐゴシック" pitchFamily="34" charset="-128"/>
              </a:defRPr>
            </a:lvl3pPr>
            <a:lvl4pPr eaLnBrk="0" hangingPunct="0">
              <a:defRPr sz="2000" b="1">
                <a:solidFill>
                  <a:schemeClr val="tx1"/>
                </a:solidFill>
                <a:latin typeface="Helvetica" pitchFamily="1" charset="0"/>
                <a:ea typeface="ＭＳ Ｐゴシック" pitchFamily="34" charset="-128"/>
              </a:defRPr>
            </a:lvl4pPr>
            <a:lvl5pPr eaLnBrk="0" hangingPunct="0">
              <a:defRPr sz="2000" b="1">
                <a:solidFill>
                  <a:schemeClr val="tx1"/>
                </a:solidFill>
                <a:latin typeface="Helvetica" pitchFamily="1" charset="0"/>
                <a:ea typeface="ＭＳ Ｐゴシック" pitchFamily="34" charset="-128"/>
              </a:defRPr>
            </a:lvl5pPr>
            <a:lvl6pPr marL="457200" eaLnBrk="0" fontAlgn="base" hangingPunct="0">
              <a:spcBef>
                <a:spcPct val="0"/>
              </a:spcBef>
              <a:spcAft>
                <a:spcPct val="0"/>
              </a:spcAft>
              <a:defRPr sz="2000" b="1">
                <a:solidFill>
                  <a:schemeClr val="tx1"/>
                </a:solidFill>
                <a:latin typeface="Helvetica" pitchFamily="1" charset="0"/>
                <a:ea typeface="ＭＳ Ｐゴシック" pitchFamily="34" charset="-128"/>
              </a:defRPr>
            </a:lvl6pPr>
            <a:lvl7pPr marL="914400" eaLnBrk="0" fontAlgn="base" hangingPunct="0">
              <a:spcBef>
                <a:spcPct val="0"/>
              </a:spcBef>
              <a:spcAft>
                <a:spcPct val="0"/>
              </a:spcAft>
              <a:defRPr sz="2000" b="1">
                <a:solidFill>
                  <a:schemeClr val="tx1"/>
                </a:solidFill>
                <a:latin typeface="Helvetica" pitchFamily="1" charset="0"/>
                <a:ea typeface="ＭＳ Ｐゴシック" pitchFamily="34" charset="-128"/>
              </a:defRPr>
            </a:lvl7pPr>
            <a:lvl8pPr marL="1371600" eaLnBrk="0" fontAlgn="base" hangingPunct="0">
              <a:spcBef>
                <a:spcPct val="0"/>
              </a:spcBef>
              <a:spcAft>
                <a:spcPct val="0"/>
              </a:spcAft>
              <a:defRPr sz="2000" b="1">
                <a:solidFill>
                  <a:schemeClr val="tx1"/>
                </a:solidFill>
                <a:latin typeface="Helvetica" pitchFamily="1" charset="0"/>
                <a:ea typeface="ＭＳ Ｐゴシック" pitchFamily="34" charset="-128"/>
              </a:defRPr>
            </a:lvl8pPr>
            <a:lvl9pPr marL="1828800" eaLnBrk="0" fontAlgn="base" hangingPunct="0">
              <a:spcBef>
                <a:spcPct val="0"/>
              </a:spcBef>
              <a:spcAft>
                <a:spcPct val="0"/>
              </a:spcAft>
              <a:defRPr sz="2000" b="1">
                <a:solidFill>
                  <a:schemeClr val="tx1"/>
                </a:solidFill>
                <a:latin typeface="Helvetica" pitchFamily="1" charset="0"/>
                <a:ea typeface="ＭＳ Ｐゴシック" pitchFamily="34" charset="-128"/>
              </a:defRPr>
            </a:lvl9pPr>
          </a:lstStyle>
          <a:p>
            <a:pPr eaLnBrk="1" hangingPunct="1"/>
            <a:endParaRPr lang="it-IT" altLang="it-IT"/>
          </a:p>
        </p:txBody>
      </p:sp>
      <p:grpSp>
        <p:nvGrpSpPr>
          <p:cNvPr id="48" name="Gruppo 47"/>
          <p:cNvGrpSpPr/>
          <p:nvPr/>
        </p:nvGrpSpPr>
        <p:grpSpPr>
          <a:xfrm>
            <a:off x="1820950" y="3509900"/>
            <a:ext cx="2268252" cy="1090476"/>
            <a:chOff x="2555776" y="3537012"/>
            <a:chExt cx="2268252" cy="1090476"/>
          </a:xfrm>
        </p:grpSpPr>
        <p:sp>
          <p:nvSpPr>
            <p:cNvPr id="49" name="Ovale 48"/>
            <p:cNvSpPr/>
            <p:nvPr/>
          </p:nvSpPr>
          <p:spPr bwMode="auto">
            <a:xfrm>
              <a:off x="2555776" y="3537012"/>
              <a:ext cx="2268252" cy="1090476"/>
            </a:xfrm>
            <a:prstGeom prst="ellipse">
              <a:avLst/>
            </a:prstGeom>
            <a:noFill/>
            <a:ln w="38100" cap="flat" cmpd="sng" algn="ctr">
              <a:solidFill>
                <a:srgbClr val="FF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it-IT" sz="1800" b="0" i="0" u="none" strike="noStrike" cap="none" normalizeH="0" baseline="0" smtClean="0">
                <a:ln>
                  <a:noFill/>
                </a:ln>
                <a:solidFill>
                  <a:schemeClr val="tx1"/>
                </a:solidFill>
                <a:effectLst/>
                <a:latin typeface="Arial Narrow" pitchFamily="34" charset="0"/>
              </a:endParaRPr>
            </a:p>
          </p:txBody>
        </p:sp>
        <p:sp>
          <p:nvSpPr>
            <p:cNvPr id="50" name="CasellaDiTesto 49"/>
            <p:cNvSpPr txBox="1"/>
            <p:nvPr/>
          </p:nvSpPr>
          <p:spPr>
            <a:xfrm>
              <a:off x="3455876" y="3537012"/>
              <a:ext cx="918841" cy="369332"/>
            </a:xfrm>
            <a:prstGeom prst="rect">
              <a:avLst/>
            </a:prstGeom>
            <a:noFill/>
          </p:spPr>
          <p:txBody>
            <a:bodyPr wrap="none" rtlCol="0">
              <a:spAutoFit/>
            </a:bodyPr>
            <a:lstStyle/>
            <a:p>
              <a:r>
                <a:rPr lang="it-IT" b="1" dirty="0" smtClean="0"/>
                <a:t>SMART!</a:t>
              </a:r>
              <a:endParaRPr lang="it-IT" b="1" dirty="0"/>
            </a:p>
          </p:txBody>
        </p:sp>
      </p:grpSp>
      <p:grpSp>
        <p:nvGrpSpPr>
          <p:cNvPr id="51" name="Gruppo 50"/>
          <p:cNvGrpSpPr/>
          <p:nvPr/>
        </p:nvGrpSpPr>
        <p:grpSpPr>
          <a:xfrm>
            <a:off x="199576" y="1160748"/>
            <a:ext cx="2788248" cy="1414512"/>
            <a:chOff x="199576" y="1762460"/>
            <a:chExt cx="2788248" cy="1414512"/>
          </a:xfrm>
        </p:grpSpPr>
        <p:sp>
          <p:nvSpPr>
            <p:cNvPr id="52" name="Ovale 51"/>
            <p:cNvSpPr/>
            <p:nvPr/>
          </p:nvSpPr>
          <p:spPr bwMode="auto">
            <a:xfrm>
              <a:off x="199576" y="1762460"/>
              <a:ext cx="2788248" cy="1414512"/>
            </a:xfrm>
            <a:prstGeom prst="ellipse">
              <a:avLst/>
            </a:prstGeom>
            <a:noFill/>
            <a:ln w="38100" cap="flat" cmpd="sng" algn="ctr">
              <a:solidFill>
                <a:srgbClr val="3333CC"/>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it-IT" sz="1800" b="0" i="0" u="none" strike="noStrike" cap="none" normalizeH="0" baseline="0" smtClean="0">
                <a:ln>
                  <a:noFill/>
                </a:ln>
                <a:solidFill>
                  <a:schemeClr val="tx1"/>
                </a:solidFill>
                <a:effectLst/>
                <a:latin typeface="Arial Narrow" pitchFamily="34" charset="0"/>
              </a:endParaRPr>
            </a:p>
          </p:txBody>
        </p:sp>
        <p:sp>
          <p:nvSpPr>
            <p:cNvPr id="53" name="CasellaDiTesto 52"/>
            <p:cNvSpPr txBox="1"/>
            <p:nvPr/>
          </p:nvSpPr>
          <p:spPr>
            <a:xfrm>
              <a:off x="342038" y="2264192"/>
              <a:ext cx="918841" cy="369332"/>
            </a:xfrm>
            <a:prstGeom prst="rect">
              <a:avLst/>
            </a:prstGeom>
            <a:noFill/>
          </p:spPr>
          <p:txBody>
            <a:bodyPr wrap="none" rtlCol="0">
              <a:spAutoFit/>
            </a:bodyPr>
            <a:lstStyle/>
            <a:p>
              <a:r>
                <a:rPr lang="it-IT" b="1" dirty="0" smtClean="0"/>
                <a:t>SMART!</a:t>
              </a:r>
              <a:endParaRPr lang="it-IT" b="1" dirty="0"/>
            </a:p>
          </p:txBody>
        </p:sp>
      </p:grpSp>
      <p:sp>
        <p:nvSpPr>
          <p:cNvPr id="54" name="TextBox 16"/>
          <p:cNvSpPr txBox="1">
            <a:spLocks noChangeArrowheads="1"/>
          </p:cNvSpPr>
          <p:nvPr/>
        </p:nvSpPr>
        <p:spPr bwMode="auto">
          <a:xfrm>
            <a:off x="3059832" y="836712"/>
            <a:ext cx="5580374"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b="1">
                <a:solidFill>
                  <a:schemeClr val="tx1"/>
                </a:solidFill>
                <a:latin typeface="Helvetica" pitchFamily="1" charset="0"/>
                <a:ea typeface="ＭＳ Ｐゴシック" pitchFamily="34" charset="-128"/>
              </a:defRPr>
            </a:lvl1pPr>
            <a:lvl2pPr marL="37931725" indent="-37474525" eaLnBrk="0" hangingPunct="0">
              <a:defRPr sz="2000" b="1">
                <a:solidFill>
                  <a:schemeClr val="tx1"/>
                </a:solidFill>
                <a:latin typeface="Helvetica" pitchFamily="1" charset="0"/>
                <a:ea typeface="ＭＳ Ｐゴシック" pitchFamily="34" charset="-128"/>
              </a:defRPr>
            </a:lvl2pPr>
            <a:lvl3pPr eaLnBrk="0" hangingPunct="0">
              <a:defRPr sz="2000" b="1">
                <a:solidFill>
                  <a:schemeClr val="tx1"/>
                </a:solidFill>
                <a:latin typeface="Helvetica" pitchFamily="1" charset="0"/>
                <a:ea typeface="ＭＳ Ｐゴシック" pitchFamily="34" charset="-128"/>
              </a:defRPr>
            </a:lvl3pPr>
            <a:lvl4pPr eaLnBrk="0" hangingPunct="0">
              <a:defRPr sz="2000" b="1">
                <a:solidFill>
                  <a:schemeClr val="tx1"/>
                </a:solidFill>
                <a:latin typeface="Helvetica" pitchFamily="1" charset="0"/>
                <a:ea typeface="ＭＳ Ｐゴシック" pitchFamily="34" charset="-128"/>
              </a:defRPr>
            </a:lvl4pPr>
            <a:lvl5pPr eaLnBrk="0" hangingPunct="0">
              <a:defRPr sz="2000" b="1">
                <a:solidFill>
                  <a:schemeClr val="tx1"/>
                </a:solidFill>
                <a:latin typeface="Helvetica" pitchFamily="1" charset="0"/>
                <a:ea typeface="ＭＳ Ｐゴシック" pitchFamily="34" charset="-128"/>
              </a:defRPr>
            </a:lvl5pPr>
            <a:lvl6pPr marL="457200" eaLnBrk="0" fontAlgn="base" hangingPunct="0">
              <a:spcBef>
                <a:spcPct val="0"/>
              </a:spcBef>
              <a:spcAft>
                <a:spcPct val="0"/>
              </a:spcAft>
              <a:defRPr sz="2000" b="1">
                <a:solidFill>
                  <a:schemeClr val="tx1"/>
                </a:solidFill>
                <a:latin typeface="Helvetica" pitchFamily="1" charset="0"/>
                <a:ea typeface="ＭＳ Ｐゴシック" pitchFamily="34" charset="-128"/>
              </a:defRPr>
            </a:lvl6pPr>
            <a:lvl7pPr marL="914400" eaLnBrk="0" fontAlgn="base" hangingPunct="0">
              <a:spcBef>
                <a:spcPct val="0"/>
              </a:spcBef>
              <a:spcAft>
                <a:spcPct val="0"/>
              </a:spcAft>
              <a:defRPr sz="2000" b="1">
                <a:solidFill>
                  <a:schemeClr val="tx1"/>
                </a:solidFill>
                <a:latin typeface="Helvetica" pitchFamily="1" charset="0"/>
                <a:ea typeface="ＭＳ Ｐゴシック" pitchFamily="34" charset="-128"/>
              </a:defRPr>
            </a:lvl7pPr>
            <a:lvl8pPr marL="1371600" eaLnBrk="0" fontAlgn="base" hangingPunct="0">
              <a:spcBef>
                <a:spcPct val="0"/>
              </a:spcBef>
              <a:spcAft>
                <a:spcPct val="0"/>
              </a:spcAft>
              <a:defRPr sz="2000" b="1">
                <a:solidFill>
                  <a:schemeClr val="tx1"/>
                </a:solidFill>
                <a:latin typeface="Helvetica" pitchFamily="1" charset="0"/>
                <a:ea typeface="ＭＳ Ｐゴシック" pitchFamily="34" charset="-128"/>
              </a:defRPr>
            </a:lvl8pPr>
            <a:lvl9pPr marL="1828800" eaLnBrk="0" fontAlgn="base" hangingPunct="0">
              <a:spcBef>
                <a:spcPct val="0"/>
              </a:spcBef>
              <a:spcAft>
                <a:spcPct val="0"/>
              </a:spcAft>
              <a:defRPr sz="2000" b="1">
                <a:solidFill>
                  <a:schemeClr val="tx1"/>
                </a:solidFill>
                <a:latin typeface="Helvetica" pitchFamily="1" charset="0"/>
                <a:ea typeface="ＭＳ Ｐゴシック" pitchFamily="34" charset="-128"/>
              </a:defRPr>
            </a:lvl9pPr>
          </a:lstStyle>
          <a:p>
            <a:pPr eaLnBrk="1" hangingPunct="1"/>
            <a:r>
              <a:rPr lang="en-US" altLang="it-IT" u="sng" dirty="0">
                <a:solidFill>
                  <a:srgbClr val="FF0000"/>
                </a:solidFill>
              </a:rPr>
              <a:t>Events from </a:t>
            </a:r>
            <a:r>
              <a:rPr lang="en-US" altLang="it-IT" u="sng" dirty="0" smtClean="0">
                <a:solidFill>
                  <a:srgbClr val="FF0000"/>
                </a:solidFill>
              </a:rPr>
              <a:t>switches &amp; central rule updates</a:t>
            </a:r>
            <a:endParaRPr lang="en-US" altLang="it-IT" u="sng" dirty="0">
              <a:solidFill>
                <a:srgbClr val="FF0000"/>
              </a:solidFill>
            </a:endParaRPr>
          </a:p>
          <a:p>
            <a:pPr eaLnBrk="1" hangingPunct="1"/>
            <a:r>
              <a:rPr lang="en-US" altLang="it-IT" dirty="0" smtClean="0"/>
              <a:t>Restricted to those of interest </a:t>
            </a:r>
          </a:p>
          <a:p>
            <a:pPr eaLnBrk="1" hangingPunct="1"/>
            <a:r>
              <a:rPr lang="en-US" altLang="it-IT" dirty="0" smtClean="0"/>
              <a:t>for GLOBAL decisions</a:t>
            </a:r>
            <a:endParaRPr lang="en-US" altLang="it-IT" dirty="0"/>
          </a:p>
        </p:txBody>
      </p:sp>
      <p:cxnSp>
        <p:nvCxnSpPr>
          <p:cNvPr id="55" name="Curved Connector 19"/>
          <p:cNvCxnSpPr>
            <a:cxnSpLocks noChangeShapeType="1"/>
            <a:endCxn id="47" idx="3"/>
          </p:cNvCxnSpPr>
          <p:nvPr/>
        </p:nvCxnSpPr>
        <p:spPr bwMode="auto">
          <a:xfrm rot="10800000">
            <a:off x="2228974" y="1935944"/>
            <a:ext cx="3783186" cy="2455676"/>
          </a:xfrm>
          <a:prstGeom prst="curvedConnector3">
            <a:avLst>
              <a:gd name="adj1" fmla="val 50000"/>
            </a:avLst>
          </a:prstGeom>
          <a:noFill/>
          <a:ln w="38100">
            <a:solidFill>
              <a:srgbClr val="FF0000"/>
            </a:solidFill>
            <a:round/>
            <a:headEnd type="arrow" w="med" len="med"/>
            <a:tailEnd/>
          </a:ln>
          <a:extLst>
            <a:ext uri="{909E8E84-426E-40dd-AFC4-6F175D3DCCD1}">
              <a14:hiddenFill xmlns:a14="http://schemas.microsoft.com/office/drawing/2010/main">
                <a:noFill/>
              </a14:hiddenFill>
            </a:ext>
          </a:extLst>
        </p:spPr>
      </p:cxnSp>
      <p:sp>
        <p:nvSpPr>
          <p:cNvPr id="56" name="TextBox 20"/>
          <p:cNvSpPr txBox="1">
            <a:spLocks noChangeArrowheads="1"/>
          </p:cNvSpPr>
          <p:nvPr/>
        </p:nvSpPr>
        <p:spPr bwMode="auto">
          <a:xfrm>
            <a:off x="5076056" y="3005661"/>
            <a:ext cx="4163319"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b="1">
                <a:solidFill>
                  <a:schemeClr val="tx1"/>
                </a:solidFill>
                <a:latin typeface="Helvetica" pitchFamily="1" charset="0"/>
                <a:ea typeface="ＭＳ Ｐゴシック" pitchFamily="34" charset="-128"/>
              </a:defRPr>
            </a:lvl1pPr>
            <a:lvl2pPr marL="37931725" indent="-37474525" eaLnBrk="0" hangingPunct="0">
              <a:defRPr sz="2000" b="1">
                <a:solidFill>
                  <a:schemeClr val="tx1"/>
                </a:solidFill>
                <a:latin typeface="Helvetica" pitchFamily="1" charset="0"/>
                <a:ea typeface="ＭＳ Ｐゴシック" pitchFamily="34" charset="-128"/>
              </a:defRPr>
            </a:lvl2pPr>
            <a:lvl3pPr eaLnBrk="0" hangingPunct="0">
              <a:defRPr sz="2000" b="1">
                <a:solidFill>
                  <a:schemeClr val="tx1"/>
                </a:solidFill>
                <a:latin typeface="Helvetica" pitchFamily="1" charset="0"/>
                <a:ea typeface="ＭＳ Ｐゴシック" pitchFamily="34" charset="-128"/>
              </a:defRPr>
            </a:lvl3pPr>
            <a:lvl4pPr eaLnBrk="0" hangingPunct="0">
              <a:defRPr sz="2000" b="1">
                <a:solidFill>
                  <a:schemeClr val="tx1"/>
                </a:solidFill>
                <a:latin typeface="Helvetica" pitchFamily="1" charset="0"/>
                <a:ea typeface="ＭＳ Ｐゴシック" pitchFamily="34" charset="-128"/>
              </a:defRPr>
            </a:lvl4pPr>
            <a:lvl5pPr eaLnBrk="0" hangingPunct="0">
              <a:defRPr sz="2000" b="1">
                <a:solidFill>
                  <a:schemeClr val="tx1"/>
                </a:solidFill>
                <a:latin typeface="Helvetica" pitchFamily="1" charset="0"/>
                <a:ea typeface="ＭＳ Ｐゴシック" pitchFamily="34" charset="-128"/>
              </a:defRPr>
            </a:lvl5pPr>
            <a:lvl6pPr marL="457200" eaLnBrk="0" fontAlgn="base" hangingPunct="0">
              <a:spcBef>
                <a:spcPct val="0"/>
              </a:spcBef>
              <a:spcAft>
                <a:spcPct val="0"/>
              </a:spcAft>
              <a:defRPr sz="2000" b="1">
                <a:solidFill>
                  <a:schemeClr val="tx1"/>
                </a:solidFill>
                <a:latin typeface="Helvetica" pitchFamily="1" charset="0"/>
                <a:ea typeface="ＭＳ Ｐゴシック" pitchFamily="34" charset="-128"/>
              </a:defRPr>
            </a:lvl6pPr>
            <a:lvl7pPr marL="914400" eaLnBrk="0" fontAlgn="base" hangingPunct="0">
              <a:spcBef>
                <a:spcPct val="0"/>
              </a:spcBef>
              <a:spcAft>
                <a:spcPct val="0"/>
              </a:spcAft>
              <a:defRPr sz="2000" b="1">
                <a:solidFill>
                  <a:schemeClr val="tx1"/>
                </a:solidFill>
                <a:latin typeface="Helvetica" pitchFamily="1" charset="0"/>
                <a:ea typeface="ＭＳ Ｐゴシック" pitchFamily="34" charset="-128"/>
              </a:defRPr>
            </a:lvl7pPr>
            <a:lvl8pPr marL="1371600" eaLnBrk="0" fontAlgn="base" hangingPunct="0">
              <a:spcBef>
                <a:spcPct val="0"/>
              </a:spcBef>
              <a:spcAft>
                <a:spcPct val="0"/>
              </a:spcAft>
              <a:defRPr sz="2000" b="1">
                <a:solidFill>
                  <a:schemeClr val="tx1"/>
                </a:solidFill>
                <a:latin typeface="Helvetica" pitchFamily="1" charset="0"/>
                <a:ea typeface="ＭＳ Ｐゴシック" pitchFamily="34" charset="-128"/>
              </a:defRPr>
            </a:lvl8pPr>
            <a:lvl9pPr marL="1828800" eaLnBrk="0" fontAlgn="base" hangingPunct="0">
              <a:spcBef>
                <a:spcPct val="0"/>
              </a:spcBef>
              <a:spcAft>
                <a:spcPct val="0"/>
              </a:spcAft>
              <a:defRPr sz="2000" b="1">
                <a:solidFill>
                  <a:schemeClr val="tx1"/>
                </a:solidFill>
                <a:latin typeface="Helvetica" pitchFamily="1" charset="0"/>
                <a:ea typeface="ＭＳ Ｐゴシック" pitchFamily="34" charset="-128"/>
              </a:defRPr>
            </a:lvl9pPr>
          </a:lstStyle>
          <a:p>
            <a:pPr eaLnBrk="1" hangingPunct="1"/>
            <a:r>
              <a:rPr lang="en-US" altLang="it-IT" u="sng" dirty="0" smtClean="0">
                <a:solidFill>
                  <a:srgbClr val="FF0000"/>
                </a:solidFill>
              </a:rPr>
              <a:t>Inject “switch control programs”</a:t>
            </a:r>
            <a:endParaRPr lang="en-US" altLang="it-IT" u="sng" dirty="0">
              <a:solidFill>
                <a:srgbClr val="FF0000"/>
              </a:solidFill>
            </a:endParaRPr>
          </a:p>
          <a:p>
            <a:pPr eaLnBrk="1" hangingPunct="1"/>
            <a:r>
              <a:rPr lang="en-US" altLang="it-IT" dirty="0" smtClean="0"/>
              <a:t>Change forwarding behavior as </a:t>
            </a:r>
          </a:p>
          <a:p>
            <a:pPr eaLnBrk="1" hangingPunct="1"/>
            <a:r>
              <a:rPr lang="en-US" altLang="it-IT" dirty="0" smtClean="0"/>
              <a:t>specified by “this program” IF</a:t>
            </a:r>
          </a:p>
          <a:p>
            <a:pPr eaLnBrk="1" hangingPunct="1"/>
            <a:r>
              <a:rPr lang="en-US" altLang="it-IT" dirty="0" smtClean="0"/>
              <a:t>(local) events occur</a:t>
            </a:r>
            <a:endParaRPr lang="en-US" altLang="it-IT" dirty="0"/>
          </a:p>
        </p:txBody>
      </p:sp>
      <p:sp>
        <p:nvSpPr>
          <p:cNvPr id="57" name="TextBox 16"/>
          <p:cNvSpPr txBox="1">
            <a:spLocks noChangeArrowheads="1"/>
          </p:cNvSpPr>
          <p:nvPr/>
        </p:nvSpPr>
        <p:spPr bwMode="auto">
          <a:xfrm>
            <a:off x="3996182" y="1801269"/>
            <a:ext cx="5184433"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b="1">
                <a:solidFill>
                  <a:schemeClr val="tx1"/>
                </a:solidFill>
                <a:latin typeface="Helvetica" pitchFamily="1" charset="0"/>
                <a:ea typeface="ＭＳ Ｐゴシック" pitchFamily="34" charset="-128"/>
              </a:defRPr>
            </a:lvl1pPr>
            <a:lvl2pPr marL="37931725" indent="-37474525" eaLnBrk="0" hangingPunct="0">
              <a:defRPr sz="2000" b="1">
                <a:solidFill>
                  <a:schemeClr val="tx1"/>
                </a:solidFill>
                <a:latin typeface="Helvetica" pitchFamily="1" charset="0"/>
                <a:ea typeface="ＭＳ Ｐゴシック" pitchFamily="34" charset="-128"/>
              </a:defRPr>
            </a:lvl2pPr>
            <a:lvl3pPr eaLnBrk="0" hangingPunct="0">
              <a:defRPr sz="2000" b="1">
                <a:solidFill>
                  <a:schemeClr val="tx1"/>
                </a:solidFill>
                <a:latin typeface="Helvetica" pitchFamily="1" charset="0"/>
                <a:ea typeface="ＭＳ Ｐゴシック" pitchFamily="34" charset="-128"/>
              </a:defRPr>
            </a:lvl3pPr>
            <a:lvl4pPr eaLnBrk="0" hangingPunct="0">
              <a:defRPr sz="2000" b="1">
                <a:solidFill>
                  <a:schemeClr val="tx1"/>
                </a:solidFill>
                <a:latin typeface="Helvetica" pitchFamily="1" charset="0"/>
                <a:ea typeface="ＭＳ Ｐゴシック" pitchFamily="34" charset="-128"/>
              </a:defRPr>
            </a:lvl4pPr>
            <a:lvl5pPr eaLnBrk="0" hangingPunct="0">
              <a:defRPr sz="2000" b="1">
                <a:solidFill>
                  <a:schemeClr val="tx1"/>
                </a:solidFill>
                <a:latin typeface="Helvetica" pitchFamily="1" charset="0"/>
                <a:ea typeface="ＭＳ Ｐゴシック" pitchFamily="34" charset="-128"/>
              </a:defRPr>
            </a:lvl5pPr>
            <a:lvl6pPr marL="457200" eaLnBrk="0" fontAlgn="base" hangingPunct="0">
              <a:spcBef>
                <a:spcPct val="0"/>
              </a:spcBef>
              <a:spcAft>
                <a:spcPct val="0"/>
              </a:spcAft>
              <a:defRPr sz="2000" b="1">
                <a:solidFill>
                  <a:schemeClr val="tx1"/>
                </a:solidFill>
                <a:latin typeface="Helvetica" pitchFamily="1" charset="0"/>
                <a:ea typeface="ＭＳ Ｐゴシック" pitchFamily="34" charset="-128"/>
              </a:defRPr>
            </a:lvl6pPr>
            <a:lvl7pPr marL="914400" eaLnBrk="0" fontAlgn="base" hangingPunct="0">
              <a:spcBef>
                <a:spcPct val="0"/>
              </a:spcBef>
              <a:spcAft>
                <a:spcPct val="0"/>
              </a:spcAft>
              <a:defRPr sz="2000" b="1">
                <a:solidFill>
                  <a:schemeClr val="tx1"/>
                </a:solidFill>
                <a:latin typeface="Helvetica" pitchFamily="1" charset="0"/>
                <a:ea typeface="ＭＳ Ｐゴシック" pitchFamily="34" charset="-128"/>
              </a:defRPr>
            </a:lvl7pPr>
            <a:lvl8pPr marL="1371600" eaLnBrk="0" fontAlgn="base" hangingPunct="0">
              <a:spcBef>
                <a:spcPct val="0"/>
              </a:spcBef>
              <a:spcAft>
                <a:spcPct val="0"/>
              </a:spcAft>
              <a:defRPr sz="2000" b="1">
                <a:solidFill>
                  <a:schemeClr val="tx1"/>
                </a:solidFill>
                <a:latin typeface="Helvetica" pitchFamily="1" charset="0"/>
                <a:ea typeface="ＭＳ Ｐゴシック" pitchFamily="34" charset="-128"/>
              </a:defRPr>
            </a:lvl8pPr>
            <a:lvl9pPr marL="1828800" eaLnBrk="0" fontAlgn="base" hangingPunct="0">
              <a:spcBef>
                <a:spcPct val="0"/>
              </a:spcBef>
              <a:spcAft>
                <a:spcPct val="0"/>
              </a:spcAft>
              <a:defRPr sz="2000" b="1">
                <a:solidFill>
                  <a:schemeClr val="tx1"/>
                </a:solidFill>
                <a:latin typeface="Helvetica" pitchFamily="1" charset="0"/>
                <a:ea typeface="ＭＳ Ｐゴシック" pitchFamily="34" charset="-128"/>
              </a:defRPr>
            </a:lvl9pPr>
          </a:lstStyle>
          <a:p>
            <a:pPr eaLnBrk="1" hangingPunct="1"/>
            <a:r>
              <a:rPr lang="en-US" altLang="it-IT" u="sng" dirty="0" smtClean="0">
                <a:solidFill>
                  <a:srgbClr val="FF0000"/>
                </a:solidFill>
              </a:rPr>
              <a:t>Decision on how network should operate</a:t>
            </a:r>
            <a:br>
              <a:rPr lang="en-US" altLang="it-IT" u="sng" dirty="0" smtClean="0">
                <a:solidFill>
                  <a:srgbClr val="FF0000"/>
                </a:solidFill>
              </a:rPr>
            </a:br>
            <a:r>
              <a:rPr lang="en-US" altLang="it-IT" u="sng" dirty="0" smtClean="0">
                <a:solidFill>
                  <a:srgbClr val="FF0000"/>
                </a:solidFill>
              </a:rPr>
              <a:t>remains at the controller (SDN vision)</a:t>
            </a:r>
            <a:endParaRPr lang="en-US" altLang="it-IT" u="sng" dirty="0">
              <a:solidFill>
                <a:srgbClr val="FF0000"/>
              </a:solidFill>
            </a:endParaRPr>
          </a:p>
          <a:p>
            <a:pPr eaLnBrk="1" hangingPunct="1"/>
            <a:r>
              <a:rPr lang="en-US" altLang="it-IT" dirty="0" smtClean="0"/>
              <a:t>But “execution” of forwarding plane </a:t>
            </a:r>
            <a:br>
              <a:rPr lang="en-US" altLang="it-IT" dirty="0" smtClean="0"/>
            </a:br>
            <a:r>
              <a:rPr lang="en-US" altLang="it-IT" dirty="0" smtClean="0"/>
              <a:t>updates can be locally delegated</a:t>
            </a:r>
            <a:endParaRPr lang="en-US" altLang="it-IT" dirty="0"/>
          </a:p>
        </p:txBody>
      </p:sp>
      <p:sp>
        <p:nvSpPr>
          <p:cNvPr id="58" name="Rettangolo 57"/>
          <p:cNvSpPr/>
          <p:nvPr/>
        </p:nvSpPr>
        <p:spPr bwMode="auto">
          <a:xfrm>
            <a:off x="4680012" y="4869160"/>
            <a:ext cx="3204356" cy="747713"/>
          </a:xfrm>
          <a:prstGeom prst="rect">
            <a:avLst/>
          </a:prstGeom>
          <a:solidFill>
            <a:srgbClr val="92D050"/>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it-IT" sz="1800" b="0" i="0" u="none" strike="noStrike" cap="none" normalizeH="0" baseline="0" dirty="0" smtClean="0">
                <a:ln>
                  <a:noFill/>
                </a:ln>
                <a:solidFill>
                  <a:schemeClr val="tx1"/>
                </a:solidFill>
                <a:effectLst/>
                <a:latin typeface="Arial Narrow" pitchFamily="34" charset="0"/>
              </a:rPr>
              <a:t>Local processing: Ultra </a:t>
            </a:r>
            <a:r>
              <a:rPr kumimoji="0" lang="it-IT" sz="1800" b="0" i="0" u="none" strike="noStrike" cap="none" normalizeH="0" baseline="0" dirty="0" err="1" smtClean="0">
                <a:ln>
                  <a:noFill/>
                </a:ln>
                <a:solidFill>
                  <a:schemeClr val="tx1"/>
                </a:solidFill>
                <a:effectLst/>
                <a:latin typeface="Arial Narrow" pitchFamily="34" charset="0"/>
              </a:rPr>
              <a:t>low</a:t>
            </a:r>
            <a:r>
              <a:rPr kumimoji="0" lang="it-IT" sz="1800" b="0" i="0" u="none" strike="noStrike" cap="none" normalizeH="0" baseline="0" dirty="0" smtClean="0">
                <a:ln>
                  <a:noFill/>
                </a:ln>
                <a:solidFill>
                  <a:schemeClr val="tx1"/>
                </a:solidFill>
                <a:effectLst/>
                <a:latin typeface="Arial Narrow" pitchFamily="34" charset="0"/>
              </a:rPr>
              <a:t> </a:t>
            </a:r>
            <a:r>
              <a:rPr kumimoji="0" lang="it-IT" sz="1800" b="0" i="0" u="none" strike="noStrike" cap="none" normalizeH="0" baseline="0" dirty="0" err="1" smtClean="0">
                <a:ln>
                  <a:noFill/>
                </a:ln>
                <a:solidFill>
                  <a:schemeClr val="tx1"/>
                </a:solidFill>
                <a:effectLst/>
                <a:latin typeface="Arial Narrow" pitchFamily="34" charset="0"/>
              </a:rPr>
              <a:t>Latency</a:t>
            </a:r>
            <a:r>
              <a:rPr kumimoji="0" lang="it-IT" sz="1800" b="0" i="0" u="none" strike="noStrike" cap="none" normalizeH="0" baseline="0" dirty="0" smtClean="0">
                <a:ln>
                  <a:noFill/>
                </a:ln>
                <a:solidFill>
                  <a:schemeClr val="tx1"/>
                </a:solidFill>
                <a:effectLst/>
                <a:latin typeface="Arial Narrow" pitchFamily="34" charset="0"/>
              </a:rPr>
              <a:t>: o(</a:t>
            </a:r>
            <a:r>
              <a:rPr kumimoji="0" lang="it-IT" sz="1800" b="0" i="0" u="none" strike="noStrike" cap="none" normalizeH="0" baseline="0" dirty="0" err="1" smtClean="0">
                <a:ln>
                  <a:noFill/>
                </a:ln>
                <a:solidFill>
                  <a:schemeClr val="tx1"/>
                </a:solidFill>
                <a:effectLst/>
                <a:latin typeface="Arial Narrow" pitchFamily="34" charset="0"/>
              </a:rPr>
              <a:t>nanosec</a:t>
            </a:r>
            <a:r>
              <a:rPr kumimoji="0" lang="it-IT" sz="1800" b="0" i="0" u="none" strike="noStrike" cap="none" normalizeH="0" baseline="0" dirty="0" smtClean="0">
                <a:ln>
                  <a:noFill/>
                </a:ln>
                <a:solidFill>
                  <a:schemeClr val="tx1"/>
                </a:solidFill>
                <a:effectLst/>
                <a:latin typeface="Arial Narrow" pitchFamily="34" charset="0"/>
              </a:rPr>
              <a:t>) versus o(sec)</a:t>
            </a:r>
          </a:p>
        </p:txBody>
      </p:sp>
      <p:sp>
        <p:nvSpPr>
          <p:cNvPr id="59" name="Rettangolo 58"/>
          <p:cNvSpPr/>
          <p:nvPr/>
        </p:nvSpPr>
        <p:spPr bwMode="auto">
          <a:xfrm>
            <a:off x="4968044" y="5705624"/>
            <a:ext cx="2592288" cy="373856"/>
          </a:xfrm>
          <a:prstGeom prst="rect">
            <a:avLst/>
          </a:prstGeom>
          <a:solidFill>
            <a:srgbClr val="92D050"/>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it-IT" sz="1800" b="0" i="0" u="none" strike="noStrike" cap="none" normalizeH="0" baseline="0" dirty="0" smtClean="0">
                <a:ln>
                  <a:noFill/>
                </a:ln>
                <a:solidFill>
                  <a:schemeClr val="tx1"/>
                </a:solidFill>
                <a:effectLst/>
                <a:latin typeface="Arial Narrow" pitchFamily="34" charset="0"/>
              </a:rPr>
              <a:t>Local </a:t>
            </a:r>
            <a:r>
              <a:rPr kumimoji="0" lang="it-IT" sz="1800" b="0" i="0" u="none" strike="noStrike" cap="none" normalizeH="0" baseline="0" dirty="0" err="1" smtClean="0">
                <a:ln>
                  <a:noFill/>
                </a:ln>
                <a:solidFill>
                  <a:schemeClr val="tx1"/>
                </a:solidFill>
                <a:effectLst/>
                <a:latin typeface="Arial Narrow" pitchFamily="34" charset="0"/>
              </a:rPr>
              <a:t>states</a:t>
            </a:r>
            <a:r>
              <a:rPr kumimoji="0" lang="it-IT" sz="1800" b="0" i="0" u="none" strike="noStrike" cap="none" normalizeH="0" baseline="0" dirty="0" smtClean="0">
                <a:ln>
                  <a:noFill/>
                </a:ln>
                <a:solidFill>
                  <a:schemeClr val="tx1"/>
                </a:solidFill>
                <a:effectLst/>
                <a:latin typeface="Arial Narrow" pitchFamily="34" charset="0"/>
              </a:rPr>
              <a:t>: </a:t>
            </a:r>
            <a:r>
              <a:rPr kumimoji="0" lang="it-IT" sz="1800" b="0" i="0" u="none" strike="noStrike" cap="none" normalizeH="0" baseline="0" dirty="0" err="1" smtClean="0">
                <a:ln>
                  <a:noFill/>
                </a:ln>
                <a:solidFill>
                  <a:schemeClr val="tx1"/>
                </a:solidFill>
                <a:effectLst/>
                <a:latin typeface="Arial Narrow" pitchFamily="34" charset="0"/>
              </a:rPr>
              <a:t>lower</a:t>
            </a:r>
            <a:r>
              <a:rPr kumimoji="0" lang="it-IT" sz="1800" b="0" i="0" u="none" strike="noStrike" cap="none" normalizeH="0" baseline="0" dirty="0" smtClean="0">
                <a:ln>
                  <a:noFill/>
                </a:ln>
                <a:solidFill>
                  <a:schemeClr val="tx1"/>
                </a:solidFill>
                <a:effectLst/>
                <a:latin typeface="Arial Narrow" pitchFamily="34" charset="0"/>
              </a:rPr>
              <a:t> </a:t>
            </a:r>
            <a:r>
              <a:rPr kumimoji="0" lang="it-IT" sz="1800" b="0" i="0" u="none" strike="noStrike" cap="none" normalizeH="0" baseline="0" dirty="0" err="1" smtClean="0">
                <a:ln>
                  <a:noFill/>
                </a:ln>
                <a:solidFill>
                  <a:schemeClr val="tx1"/>
                </a:solidFill>
                <a:effectLst/>
                <a:latin typeface="Arial Narrow" pitchFamily="34" charset="0"/>
              </a:rPr>
              <a:t>signalling</a:t>
            </a:r>
            <a:endParaRPr kumimoji="0" lang="it-IT" sz="1800" b="0" i="0" u="none" strike="noStrike" cap="none" normalizeH="0" baseline="0" dirty="0" smtClean="0">
              <a:ln>
                <a:noFill/>
              </a:ln>
              <a:solidFill>
                <a:schemeClr val="tx1"/>
              </a:solidFill>
              <a:effectLst/>
              <a:latin typeface="Arial Narrow" pitchFamily="34" charset="0"/>
            </a:endParaRPr>
          </a:p>
        </p:txBody>
      </p:sp>
      <p:sp>
        <p:nvSpPr>
          <p:cNvPr id="60" name="Titolo 1"/>
          <p:cNvSpPr>
            <a:spLocks noGrp="1"/>
          </p:cNvSpPr>
          <p:nvPr>
            <p:ph type="title"/>
          </p:nvPr>
        </p:nvSpPr>
        <p:spPr>
          <a:xfrm>
            <a:off x="450986" y="113960"/>
            <a:ext cx="8229600" cy="562074"/>
          </a:xfrm>
        </p:spPr>
        <p:txBody>
          <a:bodyPr>
            <a:normAutofit fontScale="90000"/>
          </a:bodyPr>
          <a:lstStyle/>
          <a:p>
            <a:r>
              <a:rPr lang="en-US" noProof="0" dirty="0" smtClean="0"/>
              <a:t>Our vision</a:t>
            </a:r>
            <a:endParaRPr lang="en-US" noProof="0" dirty="0"/>
          </a:p>
        </p:txBody>
      </p:sp>
    </p:spTree>
    <p:extLst>
      <p:ext uri="{BB962C8B-B14F-4D97-AF65-F5344CB8AC3E}">
        <p14:creationId xmlns:p14="http://schemas.microsoft.com/office/powerpoint/2010/main" val="1346967107"/>
      </p:ext>
    </p:extLst>
  </p:cSld>
  <p:clrMapOvr>
    <a:masterClrMapping/>
  </p:clrMapOvr>
  <p:transition xmlns:p14="http://schemas.microsoft.com/office/powerpoint/2010/main" spd="slow">
    <p:pull/>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fade">
                                      <p:cBhvr>
                                        <p:cTn id="7" dur="500"/>
                                        <p:tgtEl>
                                          <p:spTgt spid="48"/>
                                        </p:tgtEl>
                                      </p:cBhvr>
                                    </p:animEffect>
                                  </p:childTnLst>
                                  <p:subTnLst>
                                    <p:set>
                                      <p:cBhvr override="childStyle">
                                        <p:cTn dur="1" fill="hold" display="0" masterRel="nextClick" afterEffect="1"/>
                                        <p:tgtEl>
                                          <p:spTgt spid="48"/>
                                        </p:tgtEl>
                                        <p:attrNameLst>
                                          <p:attrName>style.visibility</p:attrName>
                                        </p:attrNameLst>
                                      </p:cBhvr>
                                      <p:to>
                                        <p:strVal val="hidden"/>
                                      </p:to>
                                    </p:set>
                                  </p:subTnLst>
                                </p:cTn>
                              </p:par>
                              <p:par>
                                <p:cTn id="8" presetID="10" presetClass="entr" presetSubtype="0" fill="hold" nodeType="withEffect">
                                  <p:stCondLst>
                                    <p:cond delay="0"/>
                                  </p:stCondLst>
                                  <p:childTnLst>
                                    <p:set>
                                      <p:cBhvr>
                                        <p:cTn id="9" dur="1" fill="hold">
                                          <p:stCondLst>
                                            <p:cond delay="0"/>
                                          </p:stCondLst>
                                        </p:cTn>
                                        <p:tgtEl>
                                          <p:spTgt spid="51"/>
                                        </p:tgtEl>
                                        <p:attrNameLst>
                                          <p:attrName>style.visibility</p:attrName>
                                        </p:attrNameLst>
                                      </p:cBhvr>
                                      <p:to>
                                        <p:strVal val="visible"/>
                                      </p:to>
                                    </p:set>
                                    <p:animEffect transition="in" filter="fade">
                                      <p:cBhvr>
                                        <p:cTn id="10" dur="500"/>
                                        <p:tgtEl>
                                          <p:spTgt spid="51"/>
                                        </p:tgtEl>
                                      </p:cBhvr>
                                    </p:animEffect>
                                  </p:childTnLst>
                                  <p:subTnLst>
                                    <p:set>
                                      <p:cBhvr override="childStyle">
                                        <p:cTn dur="1" fill="hold" display="0" masterRel="nextClick" afterEffect="1"/>
                                        <p:tgtEl>
                                          <p:spTgt spid="51"/>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5"/>
                                        </p:tgtEl>
                                        <p:attrNameLst>
                                          <p:attrName>style.visibility</p:attrName>
                                        </p:attrNameLst>
                                      </p:cBhvr>
                                      <p:to>
                                        <p:strVal val="visible"/>
                                      </p:to>
                                    </p:set>
                                    <p:animEffect transition="in" filter="fade">
                                      <p:cBhvr>
                                        <p:cTn id="15" dur="500"/>
                                        <p:tgtEl>
                                          <p:spTgt spid="5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6"/>
                                        </p:tgtEl>
                                        <p:attrNameLst>
                                          <p:attrName>style.visibility</p:attrName>
                                        </p:attrNameLst>
                                      </p:cBhvr>
                                      <p:to>
                                        <p:strVal val="visible"/>
                                      </p:to>
                                    </p:set>
                                    <p:animEffect transition="in" filter="fade">
                                      <p:cBhvr>
                                        <p:cTn id="18" dur="500"/>
                                        <p:tgtEl>
                                          <p:spTgt spid="5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54"/>
                                        </p:tgtEl>
                                        <p:attrNameLst>
                                          <p:attrName>style.visibility</p:attrName>
                                        </p:attrNameLst>
                                      </p:cBhvr>
                                      <p:to>
                                        <p:strVal val="visible"/>
                                      </p:to>
                                    </p:set>
                                    <p:animEffect transition="in" filter="fade">
                                      <p:cBhvr>
                                        <p:cTn id="23" dur="500"/>
                                        <p:tgtEl>
                                          <p:spTgt spid="54"/>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57"/>
                                        </p:tgtEl>
                                        <p:attrNameLst>
                                          <p:attrName>style.visibility</p:attrName>
                                        </p:attrNameLst>
                                      </p:cBhvr>
                                      <p:to>
                                        <p:strVal val="visible"/>
                                      </p:to>
                                    </p:set>
                                    <p:animEffect transition="in" filter="fade">
                                      <p:cBhvr>
                                        <p:cTn id="28" dur="500"/>
                                        <p:tgtEl>
                                          <p:spTgt spid="57"/>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58"/>
                                        </p:tgtEl>
                                        <p:attrNameLst>
                                          <p:attrName>style.visibility</p:attrName>
                                        </p:attrNameLst>
                                      </p:cBhvr>
                                      <p:to>
                                        <p:strVal val="visible"/>
                                      </p:to>
                                    </p:set>
                                    <p:animEffect transition="in" filter="fade">
                                      <p:cBhvr>
                                        <p:cTn id="33" dur="500"/>
                                        <p:tgtEl>
                                          <p:spTgt spid="58"/>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59"/>
                                        </p:tgtEl>
                                        <p:attrNameLst>
                                          <p:attrName>style.visibility</p:attrName>
                                        </p:attrNameLst>
                                      </p:cBhvr>
                                      <p:to>
                                        <p:strVal val="visible"/>
                                      </p:to>
                                    </p:set>
                                    <p:animEffect transition="in" filter="fade">
                                      <p:cBhvr>
                                        <p:cTn id="38"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P spid="56" grpId="0"/>
      <p:bldP spid="57" grpId="0"/>
      <p:bldP spid="58" grpId="0" animBg="1"/>
      <p:bldP spid="59"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noProof="0" smtClean="0"/>
              <a:t>Vertically integrated</a:t>
            </a:r>
            <a:endParaRPr lang="en-US" noProof="0"/>
          </a:p>
        </p:txBody>
      </p:sp>
      <p:grpSp>
        <p:nvGrpSpPr>
          <p:cNvPr id="4" name="Group 3"/>
          <p:cNvGrpSpPr/>
          <p:nvPr/>
        </p:nvGrpSpPr>
        <p:grpSpPr>
          <a:xfrm>
            <a:off x="2719843" y="2454014"/>
            <a:ext cx="3399742" cy="2750698"/>
            <a:chOff x="6362865" y="4320623"/>
            <a:chExt cx="1855859" cy="1406188"/>
          </a:xfrm>
        </p:grpSpPr>
        <p:sp>
          <p:nvSpPr>
            <p:cNvPr id="5" name="Rounded Rectangle 4"/>
            <p:cNvSpPr/>
            <p:nvPr/>
          </p:nvSpPr>
          <p:spPr>
            <a:xfrm>
              <a:off x="6362865" y="5295883"/>
              <a:ext cx="1855859" cy="430928"/>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Forwarding HW</a:t>
              </a:r>
              <a:endParaRPr lang="en-US" dirty="0"/>
            </a:p>
          </p:txBody>
        </p:sp>
        <p:sp>
          <p:nvSpPr>
            <p:cNvPr id="6" name="Rounded Rectangle 5"/>
            <p:cNvSpPr/>
            <p:nvPr/>
          </p:nvSpPr>
          <p:spPr>
            <a:xfrm>
              <a:off x="6362865" y="4824572"/>
              <a:ext cx="1855859" cy="430928"/>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smtClean="0"/>
                <a:t>OS</a:t>
              </a:r>
              <a:endParaRPr lang="en-US" dirty="0"/>
            </a:p>
          </p:txBody>
        </p:sp>
        <p:sp>
          <p:nvSpPr>
            <p:cNvPr id="7" name="Rounded Rectangle 6"/>
            <p:cNvSpPr/>
            <p:nvPr/>
          </p:nvSpPr>
          <p:spPr>
            <a:xfrm>
              <a:off x="7001540" y="4320623"/>
              <a:ext cx="581978" cy="458588"/>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smtClean="0"/>
                <a:t>App</a:t>
              </a:r>
              <a:endParaRPr lang="en-US" dirty="0"/>
            </a:p>
          </p:txBody>
        </p:sp>
        <p:sp>
          <p:nvSpPr>
            <p:cNvPr id="8" name="Rounded Rectangle 7"/>
            <p:cNvSpPr/>
            <p:nvPr/>
          </p:nvSpPr>
          <p:spPr>
            <a:xfrm>
              <a:off x="6374205" y="4320623"/>
              <a:ext cx="581978" cy="458588"/>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dirty="0" smtClean="0"/>
                <a:t>App</a:t>
              </a:r>
              <a:endParaRPr lang="en-US" dirty="0"/>
            </a:p>
          </p:txBody>
        </p:sp>
        <p:sp>
          <p:nvSpPr>
            <p:cNvPr id="9" name="Rounded Rectangle 8"/>
            <p:cNvSpPr/>
            <p:nvPr/>
          </p:nvSpPr>
          <p:spPr>
            <a:xfrm>
              <a:off x="7628878" y="4320623"/>
              <a:ext cx="581978" cy="458588"/>
            </a:xfrm>
            <a:prstGeom prst="round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dirty="0" smtClean="0"/>
                <a:t>App</a:t>
              </a:r>
              <a:endParaRPr lang="en-US" dirty="0"/>
            </a:p>
          </p:txBody>
        </p:sp>
      </p:grpSp>
      <p:sp>
        <p:nvSpPr>
          <p:cNvPr id="11" name="TextBox 10"/>
          <p:cNvSpPr txBox="1"/>
          <p:nvPr/>
        </p:nvSpPr>
        <p:spPr>
          <a:xfrm>
            <a:off x="2410886" y="1320506"/>
            <a:ext cx="4078272" cy="369332"/>
          </a:xfrm>
          <a:prstGeom prst="rect">
            <a:avLst/>
          </a:prstGeom>
          <a:noFill/>
        </p:spPr>
        <p:txBody>
          <a:bodyPr wrap="none" rtlCol="0">
            <a:spAutoFit/>
          </a:bodyPr>
          <a:lstStyle/>
          <a:p>
            <a:r>
              <a:rPr lang="en-US" dirty="0" smtClean="0"/>
              <a:t>L3 Routing, L2 switching, ACL, VPNs, etc… </a:t>
            </a:r>
            <a:endParaRPr lang="en-US" dirty="0"/>
          </a:p>
        </p:txBody>
      </p:sp>
      <p:cxnSp>
        <p:nvCxnSpPr>
          <p:cNvPr id="12" name="Straight Arrow Connector 11"/>
          <p:cNvCxnSpPr/>
          <p:nvPr/>
        </p:nvCxnSpPr>
        <p:spPr>
          <a:xfrm flipH="1">
            <a:off x="3616997" y="1867770"/>
            <a:ext cx="627335" cy="39432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4244332" y="1867770"/>
            <a:ext cx="0" cy="39432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a:off x="4244332" y="1867770"/>
            <a:ext cx="627338" cy="39432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5" name="Left Brace 14"/>
          <p:cNvSpPr/>
          <p:nvPr/>
        </p:nvSpPr>
        <p:spPr>
          <a:xfrm>
            <a:off x="2188232" y="2454014"/>
            <a:ext cx="445307" cy="1828749"/>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smtClean="0"/>
          </a:p>
        </p:txBody>
      </p:sp>
      <p:sp>
        <p:nvSpPr>
          <p:cNvPr id="16" name="Left Brace 15"/>
          <p:cNvSpPr/>
          <p:nvPr/>
        </p:nvSpPr>
        <p:spPr>
          <a:xfrm>
            <a:off x="2188232" y="4282763"/>
            <a:ext cx="445307" cy="921949"/>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smtClean="0"/>
          </a:p>
        </p:txBody>
      </p:sp>
      <p:sp>
        <p:nvSpPr>
          <p:cNvPr id="17" name="TextBox 16"/>
          <p:cNvSpPr txBox="1"/>
          <p:nvPr/>
        </p:nvSpPr>
        <p:spPr>
          <a:xfrm>
            <a:off x="588900" y="3166409"/>
            <a:ext cx="1474870" cy="369332"/>
          </a:xfrm>
          <a:prstGeom prst="rect">
            <a:avLst/>
          </a:prstGeom>
          <a:noFill/>
        </p:spPr>
        <p:txBody>
          <a:bodyPr wrap="none" rtlCol="0">
            <a:spAutoFit/>
          </a:bodyPr>
          <a:lstStyle/>
          <a:p>
            <a:r>
              <a:rPr lang="en-US" dirty="0" smtClean="0"/>
              <a:t>Control-plane</a:t>
            </a:r>
            <a:endParaRPr lang="en-US" dirty="0"/>
          </a:p>
        </p:txBody>
      </p:sp>
      <p:sp>
        <p:nvSpPr>
          <p:cNvPr id="18" name="TextBox 17"/>
          <p:cNvSpPr txBox="1"/>
          <p:nvPr/>
        </p:nvSpPr>
        <p:spPr>
          <a:xfrm>
            <a:off x="847008" y="4533720"/>
            <a:ext cx="1216762" cy="369332"/>
          </a:xfrm>
          <a:prstGeom prst="rect">
            <a:avLst/>
          </a:prstGeom>
          <a:noFill/>
        </p:spPr>
        <p:txBody>
          <a:bodyPr wrap="none" rtlCol="0">
            <a:spAutoFit/>
          </a:bodyPr>
          <a:lstStyle/>
          <a:p>
            <a:r>
              <a:rPr lang="en-US" dirty="0" smtClean="0"/>
              <a:t>Data-plane</a:t>
            </a:r>
            <a:endParaRPr lang="en-US" dirty="0"/>
          </a:p>
        </p:txBody>
      </p:sp>
      <p:sp>
        <p:nvSpPr>
          <p:cNvPr id="20" name="Rounded Rectangle 19"/>
          <p:cNvSpPr/>
          <p:nvPr/>
        </p:nvSpPr>
        <p:spPr>
          <a:xfrm>
            <a:off x="588900" y="1214218"/>
            <a:ext cx="6107464" cy="4225636"/>
          </a:xfrm>
          <a:prstGeom prst="roundRect">
            <a:avLst/>
          </a:prstGeom>
          <a:noFill/>
          <a:ln w="285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TextBox 20"/>
          <p:cNvSpPr txBox="1"/>
          <p:nvPr/>
        </p:nvSpPr>
        <p:spPr>
          <a:xfrm>
            <a:off x="6855640" y="2891435"/>
            <a:ext cx="1745724" cy="1049518"/>
          </a:xfrm>
          <a:prstGeom prst="rect">
            <a:avLst/>
          </a:prstGeom>
          <a:noFill/>
        </p:spPr>
        <p:txBody>
          <a:bodyPr wrap="square" rtlCol="0">
            <a:spAutoFit/>
          </a:bodyPr>
          <a:lstStyle/>
          <a:p>
            <a:r>
              <a:rPr lang="en-US" sz="2800" b="1" dirty="0" smtClean="0"/>
              <a:t>Closed platform!</a:t>
            </a:r>
            <a:endParaRPr lang="en-US" sz="2800" b="1" dirty="0"/>
          </a:p>
        </p:txBody>
      </p:sp>
      <p:sp>
        <p:nvSpPr>
          <p:cNvPr id="22" name="Rectangle 21"/>
          <p:cNvSpPr/>
          <p:nvPr/>
        </p:nvSpPr>
        <p:spPr>
          <a:xfrm>
            <a:off x="765350" y="5555417"/>
            <a:ext cx="7189467" cy="830997"/>
          </a:xfrm>
          <a:prstGeom prst="rect">
            <a:avLst/>
          </a:prstGeom>
        </p:spPr>
        <p:txBody>
          <a:bodyPr wrap="square">
            <a:spAutoFit/>
          </a:bodyPr>
          <a:lstStyle/>
          <a:p>
            <a:pPr algn="ctr"/>
            <a:r>
              <a:rPr lang="en-US" sz="2400" dirty="0" smtClean="0"/>
              <a:t>Protocols guarantee interoperability…</a:t>
            </a:r>
            <a:br>
              <a:rPr lang="en-US" sz="2400" dirty="0" smtClean="0"/>
            </a:br>
            <a:r>
              <a:rPr lang="en-US" sz="2400" dirty="0" smtClean="0"/>
              <a:t>But what’s the drawback?</a:t>
            </a:r>
            <a:endParaRPr lang="en-US" sz="2400" dirty="0"/>
          </a:p>
        </p:txBody>
      </p:sp>
      <p:sp>
        <p:nvSpPr>
          <p:cNvPr id="3" name="Footer Placeholder 2"/>
          <p:cNvSpPr>
            <a:spLocks noGrp="1"/>
          </p:cNvSpPr>
          <p:nvPr>
            <p:ph type="ftr" sz="quarter" idx="11"/>
          </p:nvPr>
        </p:nvSpPr>
        <p:spPr/>
        <p:txBody>
          <a:bodyPr/>
          <a:lstStyle/>
          <a:p>
            <a:r>
              <a:rPr lang="en-US" smtClean="0"/>
              <a:t>G. Bianchi &amp; A. Capone - SDN tutorial</a:t>
            </a:r>
            <a:endParaRPr lang="en-US"/>
          </a:p>
        </p:txBody>
      </p:sp>
      <p:sp>
        <p:nvSpPr>
          <p:cNvPr id="10" name="Slide Number Placeholder 9"/>
          <p:cNvSpPr>
            <a:spLocks noGrp="1"/>
          </p:cNvSpPr>
          <p:nvPr>
            <p:ph type="sldNum" sz="quarter" idx="12"/>
          </p:nvPr>
        </p:nvSpPr>
        <p:spPr/>
        <p:txBody>
          <a:bodyPr/>
          <a:lstStyle/>
          <a:p>
            <a:fld id="{F575C757-2202-604A-8DCC-632154A48C4A}" type="slidenum">
              <a:rPr lang="en-US" smtClean="0"/>
              <a:t>5</a:t>
            </a:fld>
            <a:endParaRPr lang="en-US"/>
          </a:p>
        </p:txBody>
      </p:sp>
    </p:spTree>
    <p:extLst>
      <p:ext uri="{BB962C8B-B14F-4D97-AF65-F5344CB8AC3E}">
        <p14:creationId xmlns:p14="http://schemas.microsoft.com/office/powerpoint/2010/main" val="3556212176"/>
      </p:ext>
    </p:extLst>
  </p:cSld>
  <p:clrMapOvr>
    <a:masterClrMapping/>
  </p:clrMapOvr>
  <p:transition xmlns:p14="http://schemas.microsoft.com/office/powerpoint/2010/main" spd="slow">
    <p:pull/>
  </p:transition>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457200" y="80078"/>
            <a:ext cx="8229600" cy="795405"/>
          </a:xfrm>
        </p:spPr>
        <p:txBody>
          <a:bodyPr/>
          <a:lstStyle/>
          <a:p>
            <a:r>
              <a:rPr lang="it-IT" dirty="0" err="1" smtClean="0"/>
              <a:t>What</a:t>
            </a:r>
            <a:r>
              <a:rPr lang="it-IT" dirty="0" smtClean="0"/>
              <a:t> </a:t>
            </a:r>
            <a:r>
              <a:rPr lang="it-IT" dirty="0" err="1" smtClean="0"/>
              <a:t>is</a:t>
            </a:r>
            <a:r>
              <a:rPr lang="it-IT" dirty="0" smtClean="0"/>
              <a:t> </a:t>
            </a:r>
            <a:r>
              <a:rPr lang="it-IT" dirty="0" err="1" smtClean="0"/>
              <a:t>missing</a:t>
            </a:r>
            <a:r>
              <a:rPr lang="it-IT" dirty="0" smtClean="0"/>
              <a:t> in the </a:t>
            </a:r>
            <a:r>
              <a:rPr lang="it-IT" dirty="0" err="1" smtClean="0"/>
              <a:t>picture</a:t>
            </a:r>
            <a:endParaRPr lang="it-IT" dirty="0"/>
          </a:p>
        </p:txBody>
      </p:sp>
      <p:sp>
        <p:nvSpPr>
          <p:cNvPr id="4" name="Segnaposto contenuto 3"/>
          <p:cNvSpPr txBox="1">
            <a:spLocks/>
          </p:cNvSpPr>
          <p:nvPr/>
        </p:nvSpPr>
        <p:spPr bwMode="auto">
          <a:xfrm>
            <a:off x="2051720" y="899096"/>
            <a:ext cx="4896544" cy="1730896"/>
          </a:xfrm>
          <a:prstGeom prst="verticalScroll">
            <a:avLst/>
          </a:prstGeom>
          <a:solidFill>
            <a:schemeClr val="accent5">
              <a:lumMod val="60000"/>
              <a:lumOff val="40000"/>
            </a:schemeClr>
          </a:solidFill>
          <a:ln w="25400" cap="flat" cmpd="sng" algn="ctr">
            <a:solidFill>
              <a:schemeClr val="accent1">
                <a:shade val="50000"/>
              </a:schemeClr>
            </a:solidFill>
            <a:prstDash val="solid"/>
            <a:miter lim="800000"/>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0488" tIns="44450" rIns="90488" bIns="44450" numCol="1" rtlCol="0" anchor="ctr" anchorCtr="0" compatLnSpc="1">
            <a:prstTxWarp prst="textNoShape">
              <a:avLst/>
            </a:prstTxWarp>
          </a:bodyPr>
          <a:lstStyle>
            <a:lvl1pPr marL="342900" indent="-342900" algn="l" rtl="0" eaLnBrk="0" fontAlgn="base" hangingPunct="0">
              <a:spcBef>
                <a:spcPct val="20000"/>
              </a:spcBef>
              <a:spcAft>
                <a:spcPct val="0"/>
              </a:spcAft>
              <a:buClr>
                <a:schemeClr val="tx1"/>
              </a:buClr>
              <a:buFont typeface="Wingdings" pitchFamily="2" charset="2"/>
              <a:buChar char="è"/>
              <a:defRPr sz="3200" b="1">
                <a:solidFill>
                  <a:schemeClr val="lt1"/>
                </a:solidFill>
                <a:latin typeface="+mn-lt"/>
                <a:ea typeface="+mn-ea"/>
                <a:cs typeface="+mn-cs"/>
              </a:defRPr>
            </a:lvl1pPr>
            <a:lvl2pPr marL="742950" indent="-285750" algn="l" rtl="0" eaLnBrk="0" fontAlgn="base" hangingPunct="0">
              <a:spcBef>
                <a:spcPct val="20000"/>
              </a:spcBef>
              <a:spcAft>
                <a:spcPct val="0"/>
              </a:spcAft>
              <a:buClr>
                <a:schemeClr val="tx1"/>
              </a:buClr>
              <a:buFont typeface="Wingdings" pitchFamily="2" charset="2"/>
              <a:buChar char="ð"/>
              <a:defRPr sz="3200">
                <a:solidFill>
                  <a:schemeClr val="lt1"/>
                </a:solidFill>
                <a:latin typeface="+mn-lt"/>
                <a:ea typeface="+mn-ea"/>
                <a:cs typeface="+mn-cs"/>
              </a:defRPr>
            </a:lvl2pPr>
            <a:lvl3pPr marL="1143000" indent="-228600" algn="l" rtl="0" eaLnBrk="0" fontAlgn="base" hangingPunct="0">
              <a:spcBef>
                <a:spcPct val="20000"/>
              </a:spcBef>
              <a:spcAft>
                <a:spcPct val="0"/>
              </a:spcAft>
              <a:buClr>
                <a:schemeClr val="tx1"/>
              </a:buClr>
              <a:buFont typeface="Wingdings" pitchFamily="2" charset="2"/>
              <a:buChar char="à"/>
              <a:defRPr sz="2800">
                <a:solidFill>
                  <a:schemeClr val="lt1"/>
                </a:solidFill>
                <a:latin typeface="+mn-lt"/>
                <a:ea typeface="+mn-ea"/>
                <a:cs typeface="+mn-cs"/>
              </a:defRPr>
            </a:lvl3pPr>
            <a:lvl4pPr marL="1600200" indent="-228600" algn="l" rtl="0" eaLnBrk="0" fontAlgn="base" hangingPunct="0">
              <a:spcBef>
                <a:spcPct val="20000"/>
              </a:spcBef>
              <a:spcAft>
                <a:spcPct val="0"/>
              </a:spcAft>
              <a:buClr>
                <a:schemeClr val="tx1"/>
              </a:buClr>
              <a:buChar char="»"/>
              <a:defRPr sz="2400">
                <a:solidFill>
                  <a:schemeClr val="lt1"/>
                </a:solidFill>
                <a:latin typeface="+mn-lt"/>
                <a:ea typeface="+mn-ea"/>
                <a:cs typeface="+mn-cs"/>
              </a:defRPr>
            </a:lvl4pPr>
            <a:lvl5pPr marL="2057400" indent="-228600" algn="l" rtl="0" eaLnBrk="0" fontAlgn="base" hangingPunct="0">
              <a:spcBef>
                <a:spcPct val="20000"/>
              </a:spcBef>
              <a:spcAft>
                <a:spcPct val="0"/>
              </a:spcAft>
              <a:buClr>
                <a:schemeClr val="tx1"/>
              </a:buClr>
              <a:buChar char="–"/>
              <a:defRPr sz="2000">
                <a:solidFill>
                  <a:schemeClr val="lt1"/>
                </a:solidFill>
                <a:latin typeface="+mn-lt"/>
                <a:ea typeface="+mn-ea"/>
                <a:cs typeface="+mn-cs"/>
              </a:defRPr>
            </a:lvl5pPr>
            <a:lvl6pPr marL="2514600" indent="-228600" algn="l" rtl="0" fontAlgn="base">
              <a:spcBef>
                <a:spcPct val="20000"/>
              </a:spcBef>
              <a:spcAft>
                <a:spcPct val="0"/>
              </a:spcAft>
              <a:buClr>
                <a:schemeClr val="tx1"/>
              </a:buClr>
              <a:buChar char="–"/>
              <a:defRPr sz="2000">
                <a:solidFill>
                  <a:schemeClr val="lt1"/>
                </a:solidFill>
                <a:latin typeface="+mn-lt"/>
                <a:ea typeface="+mn-ea"/>
                <a:cs typeface="+mn-cs"/>
              </a:defRPr>
            </a:lvl6pPr>
            <a:lvl7pPr marL="2971800" indent="-228600" algn="l" rtl="0" fontAlgn="base">
              <a:spcBef>
                <a:spcPct val="20000"/>
              </a:spcBef>
              <a:spcAft>
                <a:spcPct val="0"/>
              </a:spcAft>
              <a:buClr>
                <a:schemeClr val="tx1"/>
              </a:buClr>
              <a:buChar char="–"/>
              <a:defRPr sz="2000">
                <a:solidFill>
                  <a:schemeClr val="lt1"/>
                </a:solidFill>
                <a:latin typeface="+mn-lt"/>
                <a:ea typeface="+mn-ea"/>
                <a:cs typeface="+mn-cs"/>
              </a:defRPr>
            </a:lvl7pPr>
            <a:lvl8pPr marL="3429000" indent="-228600" algn="l" rtl="0" fontAlgn="base">
              <a:spcBef>
                <a:spcPct val="20000"/>
              </a:spcBef>
              <a:spcAft>
                <a:spcPct val="0"/>
              </a:spcAft>
              <a:buClr>
                <a:schemeClr val="tx1"/>
              </a:buClr>
              <a:buChar char="–"/>
              <a:defRPr sz="2000">
                <a:solidFill>
                  <a:schemeClr val="lt1"/>
                </a:solidFill>
                <a:latin typeface="+mn-lt"/>
                <a:ea typeface="+mn-ea"/>
                <a:cs typeface="+mn-cs"/>
              </a:defRPr>
            </a:lvl8pPr>
            <a:lvl9pPr marL="3886200" indent="-228600" algn="l" rtl="0" fontAlgn="base">
              <a:spcBef>
                <a:spcPct val="20000"/>
              </a:spcBef>
              <a:spcAft>
                <a:spcPct val="0"/>
              </a:spcAft>
              <a:buClr>
                <a:schemeClr val="tx1"/>
              </a:buClr>
              <a:buChar char="–"/>
              <a:defRPr sz="2000">
                <a:solidFill>
                  <a:schemeClr val="lt1"/>
                </a:solidFill>
                <a:latin typeface="+mn-lt"/>
                <a:ea typeface="+mn-ea"/>
                <a:cs typeface="+mn-cs"/>
              </a:defRPr>
            </a:lvl9pPr>
          </a:lstStyle>
          <a:p>
            <a:pPr marL="0" indent="0" algn="ctr">
              <a:buFont typeface="Wingdings" pitchFamily="2" charset="2"/>
              <a:buNone/>
            </a:pPr>
            <a:endParaRPr lang="it-IT" sz="2000" kern="0" dirty="0" smtClean="0">
              <a:solidFill>
                <a:schemeClr val="tx1"/>
              </a:solidFill>
            </a:endParaRPr>
          </a:p>
          <a:p>
            <a:pPr marL="0" indent="0" algn="ctr">
              <a:buFont typeface="Wingdings" pitchFamily="2" charset="2"/>
              <a:buNone/>
            </a:pPr>
            <a:r>
              <a:rPr lang="it-IT" sz="2000" kern="0" dirty="0" err="1" smtClean="0">
                <a:solidFill>
                  <a:schemeClr val="tx1"/>
                </a:solidFill>
              </a:rPr>
              <a:t>Behavioral</a:t>
            </a:r>
            <a:r>
              <a:rPr lang="it-IT" sz="2000" kern="0" dirty="0" smtClean="0">
                <a:solidFill>
                  <a:schemeClr val="tx1"/>
                </a:solidFill>
              </a:rPr>
              <a:t> </a:t>
            </a:r>
            <a:r>
              <a:rPr lang="it-IT" sz="2000" kern="0" dirty="0" err="1" smtClean="0">
                <a:solidFill>
                  <a:schemeClr val="tx1"/>
                </a:solidFill>
              </a:rPr>
              <a:t>Description</a:t>
            </a:r>
            <a:endParaRPr lang="it-IT" sz="2000" kern="0" dirty="0" smtClean="0">
              <a:solidFill>
                <a:schemeClr val="tx1"/>
              </a:solidFill>
            </a:endParaRPr>
          </a:p>
          <a:p>
            <a:pPr marL="0" indent="0" eaLnBrk="1" hangingPunct="1">
              <a:buNone/>
            </a:pPr>
            <a:r>
              <a:rPr lang="en-US" altLang="it-IT" sz="1600" dirty="0" err="1">
                <a:solidFill>
                  <a:srgbClr val="000000"/>
                </a:solidFill>
                <a:latin typeface="Calibri" pitchFamily="34" charset="0"/>
                <a:ea typeface="ヒラギノ角ゴ Pro W3" pitchFamily="1" charset="-128"/>
              </a:rPr>
              <a:t>src</a:t>
            </a:r>
            <a:r>
              <a:rPr lang="en-US" altLang="it-IT" sz="1600" dirty="0">
                <a:solidFill>
                  <a:srgbClr val="000000"/>
                </a:solidFill>
                <a:latin typeface="Calibri" pitchFamily="34" charset="0"/>
                <a:ea typeface="ヒラギノ角ゴ Pro W3" pitchFamily="1" charset="-128"/>
              </a:rPr>
              <a:t>=1.2.*.*, dest=3.4.5.* </a:t>
            </a:r>
            <a:r>
              <a:rPr lang="en-US" altLang="it-IT" sz="1600" dirty="0">
                <a:solidFill>
                  <a:srgbClr val="000000"/>
                </a:solidFill>
                <a:latin typeface="Calibri" pitchFamily="34" charset="0"/>
                <a:ea typeface="ヒラギノ角ゴ Pro W3" pitchFamily="1" charset="-128"/>
                <a:sym typeface="Wingdings" pitchFamily="2" charset="2"/>
              </a:rPr>
              <a:t> drop                        </a:t>
            </a:r>
          </a:p>
          <a:p>
            <a:pPr marL="0" indent="0" eaLnBrk="1" hangingPunct="1">
              <a:buNone/>
            </a:pPr>
            <a:r>
              <a:rPr lang="en-US" altLang="it-IT" sz="1600" dirty="0" err="1">
                <a:solidFill>
                  <a:srgbClr val="000000"/>
                </a:solidFill>
                <a:latin typeface="Calibri" pitchFamily="34" charset="0"/>
                <a:ea typeface="ヒラギノ角ゴ Pro W3" pitchFamily="1" charset="-128"/>
                <a:sym typeface="Wingdings" pitchFamily="2" charset="2"/>
              </a:rPr>
              <a:t>src</a:t>
            </a:r>
            <a:r>
              <a:rPr lang="en-US" altLang="it-IT" sz="1600" dirty="0">
                <a:solidFill>
                  <a:srgbClr val="000000"/>
                </a:solidFill>
                <a:latin typeface="Calibri" pitchFamily="34" charset="0"/>
                <a:ea typeface="ヒラギノ角ゴ Pro W3" pitchFamily="1" charset="-128"/>
                <a:sym typeface="Wingdings" pitchFamily="2" charset="2"/>
              </a:rPr>
              <a:t> = *.*.*.*, dest=3.4.*.*  </a:t>
            </a:r>
            <a:r>
              <a:rPr lang="en-US" altLang="it-IT" sz="1600" dirty="0" smtClean="0">
                <a:solidFill>
                  <a:srgbClr val="000000"/>
                </a:solidFill>
                <a:latin typeface="Calibri" pitchFamily="34" charset="0"/>
                <a:ea typeface="ヒラギノ角ゴ Pro W3" pitchFamily="1" charset="-128"/>
                <a:sym typeface="Wingdings" pitchFamily="2" charset="2"/>
              </a:rPr>
              <a:t>forward(2)</a:t>
            </a:r>
          </a:p>
          <a:p>
            <a:pPr marL="0" indent="0" eaLnBrk="1" hangingPunct="1">
              <a:buNone/>
            </a:pPr>
            <a:r>
              <a:rPr lang="en-US" altLang="it-IT" sz="1600" dirty="0" err="1" smtClean="0">
                <a:solidFill>
                  <a:srgbClr val="000000"/>
                </a:solidFill>
                <a:latin typeface="Calibri" pitchFamily="34" charset="0"/>
                <a:ea typeface="ヒラギノ角ゴ Pro W3" pitchFamily="1" charset="-128"/>
                <a:sym typeface="Wingdings" pitchFamily="2" charset="2"/>
              </a:rPr>
              <a:t>src</a:t>
            </a:r>
            <a:r>
              <a:rPr lang="en-US" altLang="it-IT" sz="1600" dirty="0" smtClean="0">
                <a:solidFill>
                  <a:srgbClr val="000000"/>
                </a:solidFill>
                <a:latin typeface="Calibri" pitchFamily="34" charset="0"/>
                <a:ea typeface="ヒラギノ角ゴ Pro W3" pitchFamily="1" charset="-128"/>
                <a:sym typeface="Wingdings" pitchFamily="2" charset="2"/>
              </a:rPr>
              <a:t>=10.1.2.3</a:t>
            </a:r>
            <a:r>
              <a:rPr lang="en-US" altLang="it-IT" sz="1600" dirty="0">
                <a:solidFill>
                  <a:srgbClr val="000000"/>
                </a:solidFill>
                <a:latin typeface="Calibri" pitchFamily="34" charset="0"/>
                <a:ea typeface="ヒラギノ角ゴ Pro W3" pitchFamily="1" charset="-128"/>
                <a:sym typeface="Wingdings" pitchFamily="2" charset="2"/>
              </a:rPr>
              <a:t>, dest=*.*.*.*  send to controller</a:t>
            </a:r>
            <a:endParaRPr lang="en-US" altLang="it-IT" sz="1600" dirty="0">
              <a:solidFill>
                <a:srgbClr val="000000"/>
              </a:solidFill>
              <a:latin typeface="Calibri" pitchFamily="34" charset="0"/>
              <a:ea typeface="ヒラギノ角ゴ Pro W3" pitchFamily="1" charset="-128"/>
            </a:endParaRPr>
          </a:p>
          <a:p>
            <a:pPr marL="0" indent="0" algn="ctr">
              <a:buFont typeface="Wingdings" pitchFamily="2" charset="2"/>
              <a:buNone/>
            </a:pPr>
            <a:endParaRPr lang="it-IT" sz="1600" kern="0" dirty="0">
              <a:solidFill>
                <a:schemeClr val="tx1"/>
              </a:solidFill>
            </a:endParaRPr>
          </a:p>
        </p:txBody>
      </p:sp>
      <p:sp>
        <p:nvSpPr>
          <p:cNvPr id="5" name="Freccia a destra 4"/>
          <p:cNvSpPr/>
          <p:nvPr/>
        </p:nvSpPr>
        <p:spPr bwMode="auto">
          <a:xfrm>
            <a:off x="2051720" y="2483272"/>
            <a:ext cx="4932548" cy="1143508"/>
          </a:xfrm>
          <a:prstGeom prst="rightArrow">
            <a:avLst>
              <a:gd name="adj1" fmla="val 60101"/>
              <a:gd name="adj2" fmla="val 50000"/>
            </a:avLst>
          </a:prstGeom>
          <a:solidFill>
            <a:schemeClr val="accent5">
              <a:lumMod val="60000"/>
              <a:lumOff val="40000"/>
              <a:alpha val="50000"/>
            </a:scheme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it-IT" sz="2000" b="0" i="0" u="none" strike="noStrike" cap="none" normalizeH="0" baseline="0" dirty="0" smtClean="0">
              <a:ln>
                <a:noFill/>
              </a:ln>
              <a:solidFill>
                <a:schemeClr val="tx1"/>
              </a:solidFill>
              <a:effectLst/>
              <a:latin typeface="Arial Narrow" pitchFamily="34" charset="0"/>
            </a:endParaRPr>
          </a:p>
        </p:txBody>
      </p:sp>
      <p:pic>
        <p:nvPicPr>
          <p:cNvPr id="6" name="Picture 13" descr="MCj04316160000[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1566768"/>
            <a:ext cx="1833468" cy="1636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Ovale 6"/>
          <p:cNvSpPr/>
          <p:nvPr/>
        </p:nvSpPr>
        <p:spPr bwMode="auto">
          <a:xfrm>
            <a:off x="6984268" y="1655180"/>
            <a:ext cx="2088232" cy="1656184"/>
          </a:xfrm>
          <a:prstGeom prst="ellipse">
            <a:avLst/>
          </a:prstGeom>
          <a:solidFill>
            <a:schemeClr val="accent5">
              <a:lumMod val="20000"/>
              <a:lumOff val="80000"/>
              <a:alpha val="50000"/>
            </a:scheme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2000" b="0" i="0" u="none" strike="noStrike" cap="none" normalizeH="0" baseline="0" dirty="0" smtClean="0">
                <a:ln>
                  <a:noFill/>
                </a:ln>
                <a:solidFill>
                  <a:schemeClr val="tx1"/>
                </a:solidFill>
                <a:effectLst/>
              </a:rPr>
              <a:t>«</a:t>
            </a:r>
            <a:r>
              <a:rPr kumimoji="0" lang="it-IT" sz="2000" b="0" i="0" u="none" strike="noStrike" cap="none" normalizeH="0" baseline="0" dirty="0" err="1" smtClean="0">
                <a:ln>
                  <a:noFill/>
                </a:ln>
                <a:solidFill>
                  <a:schemeClr val="tx1"/>
                </a:solidFill>
                <a:effectLst/>
              </a:rPr>
              <a:t>generic</a:t>
            </a:r>
            <a:r>
              <a:rPr kumimoji="0" lang="it-IT" sz="2000" b="0" i="0" u="none" strike="noStrike" cap="none" normalizeH="0" baseline="0" dirty="0" smtClean="0">
                <a:ln>
                  <a:noFill/>
                </a:ln>
                <a:solidFill>
                  <a:schemeClr val="tx1"/>
                </a:solidFill>
                <a:effectLst/>
              </a:rPr>
              <a:t>» </a:t>
            </a:r>
            <a:r>
              <a:rPr kumimoji="0" lang="it-IT" sz="2000" b="0" i="0" u="none" strike="noStrike" cap="none" normalizeH="0" baseline="0" dirty="0" err="1" smtClean="0">
                <a:ln>
                  <a:noFill/>
                </a:ln>
                <a:solidFill>
                  <a:schemeClr val="tx1"/>
                </a:solidFill>
                <a:effectLst/>
              </a:rPr>
              <a:t>forwarding</a:t>
            </a:r>
            <a:r>
              <a:rPr kumimoji="0" lang="it-IT" sz="2000" b="0" i="0" u="none" strike="noStrike" cap="none" normalizeH="0" baseline="0" dirty="0" smtClean="0">
                <a:ln>
                  <a:noFill/>
                </a:ln>
                <a:solidFill>
                  <a:schemeClr val="tx1"/>
                </a:solidFill>
                <a:effectLst/>
              </a:rPr>
              <a:t/>
            </a:r>
            <a:br>
              <a:rPr kumimoji="0" lang="it-IT" sz="2000" b="0" i="0" u="none" strike="noStrike" cap="none" normalizeH="0" baseline="0" dirty="0" smtClean="0">
                <a:ln>
                  <a:noFill/>
                </a:ln>
                <a:solidFill>
                  <a:schemeClr val="tx1"/>
                </a:solidFill>
                <a:effectLst/>
              </a:rPr>
            </a:br>
            <a:r>
              <a:rPr kumimoji="0" lang="it-IT" sz="2000" b="0" i="0" u="none" strike="noStrike" cap="none" normalizeH="0" baseline="0" dirty="0" err="1" smtClean="0">
                <a:ln>
                  <a:noFill/>
                </a:ln>
                <a:solidFill>
                  <a:schemeClr val="tx1"/>
                </a:solidFill>
                <a:effectLst/>
              </a:rPr>
              <a:t>device</a:t>
            </a:r>
            <a:endParaRPr kumimoji="0" lang="it-IT" sz="2000" b="0" i="0" u="none" strike="noStrike" cap="none" normalizeH="0" baseline="0" dirty="0" smtClean="0">
              <a:ln>
                <a:noFill/>
              </a:ln>
              <a:solidFill>
                <a:schemeClr val="tx1"/>
              </a:solidFill>
              <a:effectLst/>
            </a:endParaRPr>
          </a:p>
        </p:txBody>
      </p:sp>
      <p:pic>
        <p:nvPicPr>
          <p:cNvPr id="8" name="Immagin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22358" y="4412825"/>
            <a:ext cx="2083780" cy="1562835"/>
          </a:xfrm>
          <a:prstGeom prst="rect">
            <a:avLst/>
          </a:prstGeom>
        </p:spPr>
      </p:pic>
      <p:cxnSp>
        <p:nvCxnSpPr>
          <p:cNvPr id="9" name="Connettore 1 8"/>
          <p:cNvCxnSpPr/>
          <p:nvPr/>
        </p:nvCxnSpPr>
        <p:spPr bwMode="auto">
          <a:xfrm flipH="1">
            <a:off x="2265008" y="3104825"/>
            <a:ext cx="5025074" cy="521955"/>
          </a:xfrm>
          <a:prstGeom prst="line">
            <a:avLst/>
          </a:prstGeom>
          <a:solidFill>
            <a:srgbClr val="FFFF99">
              <a:alpha val="50000"/>
            </a:srgbClr>
          </a:solidFill>
          <a:ln w="12700" cap="flat" cmpd="sng" algn="ctr">
            <a:solidFill>
              <a:schemeClr val="tx1"/>
            </a:solidFill>
            <a:prstDash val="dash"/>
            <a:round/>
            <a:headEnd type="none" w="sm" len="sm"/>
            <a:tailEnd type="none" w="sm" len="sm"/>
          </a:ln>
          <a:effectLst/>
        </p:spPr>
      </p:cxnSp>
      <p:cxnSp>
        <p:nvCxnSpPr>
          <p:cNvPr id="10" name="Connettore 1 9"/>
          <p:cNvCxnSpPr/>
          <p:nvPr/>
        </p:nvCxnSpPr>
        <p:spPr bwMode="auto">
          <a:xfrm>
            <a:off x="8766686" y="3104825"/>
            <a:ext cx="89790" cy="2078747"/>
          </a:xfrm>
          <a:prstGeom prst="line">
            <a:avLst/>
          </a:prstGeom>
          <a:solidFill>
            <a:srgbClr val="FFFF99">
              <a:alpha val="50000"/>
            </a:srgbClr>
          </a:solidFill>
          <a:ln w="12700" cap="flat" cmpd="sng" algn="ctr">
            <a:solidFill>
              <a:schemeClr val="tx1"/>
            </a:solidFill>
            <a:prstDash val="dash"/>
            <a:round/>
            <a:headEnd type="none" w="sm" len="sm"/>
            <a:tailEnd type="none" w="sm" len="sm"/>
          </a:ln>
          <a:effectLst/>
        </p:spPr>
      </p:cxnSp>
      <p:pic>
        <p:nvPicPr>
          <p:cNvPr id="11" name="Immagin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27984" y="3789125"/>
            <a:ext cx="1446659" cy="1077054"/>
          </a:xfrm>
          <a:prstGeom prst="rect">
            <a:avLst/>
          </a:prstGeom>
        </p:spPr>
      </p:pic>
      <p:pic>
        <p:nvPicPr>
          <p:cNvPr id="12" name="Immagin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96205" y="4355480"/>
            <a:ext cx="1144247" cy="1174936"/>
          </a:xfrm>
          <a:prstGeom prst="rect">
            <a:avLst/>
          </a:prstGeom>
        </p:spPr>
      </p:pic>
      <p:sp>
        <p:nvSpPr>
          <p:cNvPr id="13" name="CasellaDiTesto 12"/>
          <p:cNvSpPr txBox="1"/>
          <p:nvPr/>
        </p:nvSpPr>
        <p:spPr>
          <a:xfrm>
            <a:off x="4139952" y="5651624"/>
            <a:ext cx="4214680" cy="369332"/>
          </a:xfrm>
          <a:prstGeom prst="rect">
            <a:avLst/>
          </a:prstGeom>
          <a:noFill/>
        </p:spPr>
        <p:txBody>
          <a:bodyPr wrap="none" rtlCol="0">
            <a:spAutoFit/>
          </a:bodyPr>
          <a:lstStyle/>
          <a:p>
            <a:r>
              <a:rPr lang="it-IT" b="1" i="1" dirty="0" err="1" smtClean="0"/>
              <a:t>Any</a:t>
            </a:r>
            <a:r>
              <a:rPr lang="it-IT" b="1" i="1" dirty="0" smtClean="0"/>
              <a:t> </a:t>
            </a:r>
            <a:r>
              <a:rPr lang="it-IT" b="1" i="1" dirty="0" err="1" smtClean="0"/>
              <a:t>vendor</a:t>
            </a:r>
            <a:r>
              <a:rPr lang="it-IT" b="1" i="1" dirty="0" smtClean="0"/>
              <a:t>, </a:t>
            </a:r>
            <a:r>
              <a:rPr lang="it-IT" b="1" i="1" dirty="0" err="1" smtClean="0"/>
              <a:t>any</a:t>
            </a:r>
            <a:r>
              <a:rPr lang="it-IT" b="1" i="1" dirty="0" smtClean="0"/>
              <a:t> </a:t>
            </a:r>
            <a:r>
              <a:rPr lang="it-IT" b="1" i="1" dirty="0" err="1" smtClean="0"/>
              <a:t>size</a:t>
            </a:r>
            <a:r>
              <a:rPr lang="it-IT" b="1" i="1" dirty="0" smtClean="0"/>
              <a:t>, </a:t>
            </a:r>
            <a:r>
              <a:rPr lang="it-IT" b="1" i="1" dirty="0" err="1" smtClean="0"/>
              <a:t>any</a:t>
            </a:r>
            <a:r>
              <a:rPr lang="it-IT" b="1" i="1" dirty="0" smtClean="0"/>
              <a:t> HW/SW </a:t>
            </a:r>
            <a:r>
              <a:rPr lang="it-IT" b="1" i="1" dirty="0" err="1" smtClean="0"/>
              <a:t>platform</a:t>
            </a:r>
            <a:r>
              <a:rPr lang="it-IT" b="1" i="1" dirty="0" smtClean="0"/>
              <a:t>…</a:t>
            </a:r>
            <a:endParaRPr lang="it-IT" b="1" i="1" dirty="0"/>
          </a:p>
        </p:txBody>
      </p:sp>
      <p:pic>
        <p:nvPicPr>
          <p:cNvPr id="14" name="Immagine 1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259632" y="3868897"/>
            <a:ext cx="2699792" cy="2024844"/>
          </a:xfrm>
          <a:prstGeom prst="rect">
            <a:avLst/>
          </a:prstGeom>
        </p:spPr>
      </p:pic>
      <p:sp>
        <p:nvSpPr>
          <p:cNvPr id="19" name="CasellaDiTesto 18"/>
          <p:cNvSpPr txBox="1"/>
          <p:nvPr/>
        </p:nvSpPr>
        <p:spPr>
          <a:xfrm>
            <a:off x="2015716" y="2711490"/>
            <a:ext cx="4948791" cy="707886"/>
          </a:xfrm>
          <a:prstGeom prst="rect">
            <a:avLst/>
          </a:prstGeom>
          <a:noFill/>
        </p:spPr>
        <p:txBody>
          <a:bodyPr wrap="none" rtlCol="0">
            <a:spAutoFit/>
          </a:bodyPr>
          <a:lstStyle/>
          <a:p>
            <a:r>
              <a:rPr lang="it-IT" sz="2000" b="1" dirty="0" smtClean="0">
                <a:solidFill>
                  <a:srgbClr val="FF0000"/>
                </a:solidFill>
              </a:rPr>
              <a:t>OF </a:t>
            </a:r>
            <a:r>
              <a:rPr lang="it-IT" sz="2000" b="1" dirty="0" err="1" smtClean="0">
                <a:solidFill>
                  <a:srgbClr val="FF0000"/>
                </a:solidFill>
              </a:rPr>
              <a:t>forwarding</a:t>
            </a:r>
            <a:r>
              <a:rPr lang="it-IT" sz="2000" b="1" dirty="0" smtClean="0">
                <a:solidFill>
                  <a:srgbClr val="FF0000"/>
                </a:solidFill>
              </a:rPr>
              <a:t> </a:t>
            </a:r>
            <a:r>
              <a:rPr lang="it-IT" sz="2000" b="1" dirty="0" err="1" smtClean="0">
                <a:solidFill>
                  <a:srgbClr val="FF0000"/>
                </a:solidFill>
              </a:rPr>
              <a:t>abstraction</a:t>
            </a:r>
            <a:r>
              <a:rPr lang="it-IT" sz="2000" b="1" dirty="0" smtClean="0">
                <a:solidFill>
                  <a:srgbClr val="FF0000"/>
                </a:solidFill>
              </a:rPr>
              <a:t> </a:t>
            </a:r>
            <a:r>
              <a:rPr lang="it-IT" sz="2000" b="1" dirty="0" err="1" smtClean="0">
                <a:solidFill>
                  <a:srgbClr val="FF0000"/>
                </a:solidFill>
              </a:rPr>
              <a:t>insufficient</a:t>
            </a:r>
            <a:r>
              <a:rPr lang="it-IT" sz="2000" b="1" dirty="0" smtClean="0">
                <a:solidFill>
                  <a:srgbClr val="FF0000"/>
                </a:solidFill>
              </a:rPr>
              <a:t>!!</a:t>
            </a:r>
          </a:p>
          <a:p>
            <a:r>
              <a:rPr lang="it-IT" sz="2000" b="1" dirty="0" smtClean="0">
                <a:solidFill>
                  <a:srgbClr val="FF0000"/>
                </a:solidFill>
              </a:rPr>
              <a:t>Platform-</a:t>
            </a:r>
            <a:r>
              <a:rPr lang="it-IT" sz="2000" b="1" dirty="0" err="1" smtClean="0">
                <a:solidFill>
                  <a:srgbClr val="FF0000"/>
                </a:solidFill>
              </a:rPr>
              <a:t>agnostic</a:t>
            </a:r>
            <a:r>
              <a:rPr lang="it-IT" sz="2000" b="1" dirty="0" smtClean="0">
                <a:solidFill>
                  <a:srgbClr val="FF0000"/>
                </a:solidFill>
              </a:rPr>
              <a:t> </a:t>
            </a:r>
            <a:r>
              <a:rPr lang="it-IT" sz="2000" b="1" dirty="0" err="1" smtClean="0">
                <a:solidFill>
                  <a:srgbClr val="FF0000"/>
                </a:solidFill>
              </a:rPr>
              <a:t>stateful</a:t>
            </a:r>
            <a:r>
              <a:rPr lang="it-IT" sz="2000" b="1" dirty="0" smtClean="0">
                <a:solidFill>
                  <a:srgbClr val="FF0000"/>
                </a:solidFill>
              </a:rPr>
              <a:t> processing: </a:t>
            </a:r>
            <a:r>
              <a:rPr lang="it-IT" sz="2000" b="1" dirty="0" err="1" smtClean="0">
                <a:solidFill>
                  <a:srgbClr val="FF0000"/>
                </a:solidFill>
              </a:rPr>
              <a:t>how</a:t>
            </a:r>
            <a:r>
              <a:rPr lang="it-IT" sz="2000" b="1" dirty="0" smtClean="0">
                <a:solidFill>
                  <a:srgbClr val="FF0000"/>
                </a:solidFill>
              </a:rPr>
              <a:t> to? </a:t>
            </a:r>
            <a:endParaRPr lang="it-IT" sz="2000" b="1" dirty="0">
              <a:solidFill>
                <a:srgbClr val="FF0000"/>
              </a:solidFill>
            </a:endParaRPr>
          </a:p>
        </p:txBody>
      </p:sp>
      <p:sp>
        <p:nvSpPr>
          <p:cNvPr id="21" name="Ovale 20"/>
          <p:cNvSpPr/>
          <p:nvPr/>
        </p:nvSpPr>
        <p:spPr bwMode="auto">
          <a:xfrm>
            <a:off x="6964506" y="1907208"/>
            <a:ext cx="2107993" cy="1189484"/>
          </a:xfrm>
          <a:prstGeom prst="ellipse">
            <a:avLst/>
          </a:prstGeom>
          <a:solidFill>
            <a:srgbClr val="92D050"/>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b="1" i="0" u="none" strike="noStrike" cap="none" normalizeH="0" baseline="0" dirty="0" smtClean="0">
                <a:ln>
                  <a:noFill/>
                </a:ln>
                <a:solidFill>
                  <a:schemeClr val="tx1"/>
                </a:solidFill>
                <a:effectLst/>
              </a:rPr>
              <a:t>«</a:t>
            </a:r>
            <a:r>
              <a:rPr kumimoji="0" lang="it-IT" b="1" i="0" u="none" strike="noStrike" cap="none" normalizeH="0" baseline="0" dirty="0" err="1" smtClean="0">
                <a:ln>
                  <a:noFill/>
                </a:ln>
                <a:solidFill>
                  <a:schemeClr val="tx1"/>
                </a:solidFill>
                <a:effectLst/>
              </a:rPr>
              <a:t>repurposed</a:t>
            </a:r>
            <a:r>
              <a:rPr kumimoji="0" lang="it-IT" b="1" i="0" u="none" strike="noStrike" cap="none" normalizeH="0" baseline="0" dirty="0" smtClean="0">
                <a:ln>
                  <a:noFill/>
                </a:ln>
                <a:solidFill>
                  <a:schemeClr val="tx1"/>
                </a:solidFill>
                <a:effectLst/>
              </a:rPr>
              <a:t>» </a:t>
            </a:r>
            <a:r>
              <a:rPr kumimoji="0" lang="it-IT" b="1" i="0" u="none" strike="noStrike" cap="none" normalizeH="0" baseline="0" dirty="0" err="1" smtClean="0">
                <a:ln>
                  <a:noFill/>
                </a:ln>
                <a:solidFill>
                  <a:schemeClr val="tx1"/>
                </a:solidFill>
                <a:effectLst/>
              </a:rPr>
              <a:t>device</a:t>
            </a:r>
            <a:endParaRPr kumimoji="0" lang="it-IT" b="1" i="0" u="none" strike="noStrike" cap="none" normalizeH="0" baseline="0" dirty="0" smtClean="0">
              <a:ln>
                <a:noFill/>
              </a:ln>
              <a:solidFill>
                <a:schemeClr val="tx1"/>
              </a:solidFill>
              <a:effectLst/>
            </a:endParaRPr>
          </a:p>
        </p:txBody>
      </p:sp>
      <p:sp>
        <p:nvSpPr>
          <p:cNvPr id="16" name="Segnaposto piè di pagina 3"/>
          <p:cNvSpPr>
            <a:spLocks noGrp="1"/>
          </p:cNvSpPr>
          <p:nvPr>
            <p:ph type="ftr" sz="quarter" idx="11"/>
          </p:nvPr>
        </p:nvSpPr>
        <p:spPr>
          <a:xfrm>
            <a:off x="457200" y="6356350"/>
            <a:ext cx="5562600" cy="365125"/>
          </a:xfrm>
        </p:spPr>
        <p:txBody>
          <a:bodyPr/>
          <a:lstStyle/>
          <a:p>
            <a:r>
              <a:rPr lang="en-US" smtClean="0"/>
              <a:t>G. Bianchi &amp; A. Capone - SDN tutorial</a:t>
            </a:r>
            <a:endParaRPr lang="en-US"/>
          </a:p>
        </p:txBody>
      </p:sp>
      <p:sp>
        <p:nvSpPr>
          <p:cNvPr id="17" name="Segnaposto numero diapositiva 4"/>
          <p:cNvSpPr>
            <a:spLocks noGrp="1"/>
          </p:cNvSpPr>
          <p:nvPr>
            <p:ph type="sldNum" sz="quarter" idx="12"/>
          </p:nvPr>
        </p:nvSpPr>
        <p:spPr>
          <a:xfrm>
            <a:off x="6553200" y="6356350"/>
            <a:ext cx="2133600" cy="365125"/>
          </a:xfrm>
        </p:spPr>
        <p:txBody>
          <a:bodyPr/>
          <a:lstStyle/>
          <a:p>
            <a:fld id="{F575C757-2202-604A-8DCC-632154A48C4A}" type="slidenum">
              <a:rPr lang="en-US" smtClean="0"/>
              <a:t>50</a:t>
            </a:fld>
            <a:endParaRPr lang="en-US"/>
          </a:p>
        </p:txBody>
      </p:sp>
    </p:spTree>
    <p:extLst>
      <p:ext uri="{BB962C8B-B14F-4D97-AF65-F5344CB8AC3E}">
        <p14:creationId xmlns:p14="http://schemas.microsoft.com/office/powerpoint/2010/main" val="4097163925"/>
      </p:ext>
    </p:extLst>
  </p:cSld>
  <p:clrMapOvr>
    <a:masterClrMapping/>
  </p:clrMapOvr>
  <p:transition xmlns:p14="http://schemas.microsoft.com/office/powerpoint/2010/main" spd="slow">
    <p:pull/>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fade">
                                      <p:cBhvr>
                                        <p:cTn id="23" dur="3000"/>
                                        <p:tgtEl>
                                          <p:spTgt spid="21"/>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fade">
                                      <p:cBhvr>
                                        <p:cTn id="28" dur="500"/>
                                        <p:tgtEl>
                                          <p:spTgt spid="8"/>
                                        </p:tgtEl>
                                      </p:cBhvr>
                                    </p:animEffect>
                                  </p:childTnLst>
                                </p:cTn>
                              </p:par>
                              <p:par>
                                <p:cTn id="29" presetID="10" presetClass="entr" presetSubtype="0" fill="hold" nodeType="with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500"/>
                                        <p:tgtEl>
                                          <p:spTgt spid="9"/>
                                        </p:tgtEl>
                                      </p:cBhvr>
                                    </p:animEffect>
                                  </p:childTnLst>
                                </p:cTn>
                              </p:par>
                              <p:par>
                                <p:cTn id="32" presetID="10" presetClass="entr" presetSubtype="0" fill="hold" nodeType="with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fade">
                                      <p:cBhvr>
                                        <p:cTn id="34" dur="500"/>
                                        <p:tgtEl>
                                          <p:spTgt spid="10"/>
                                        </p:tgtEl>
                                      </p:cBhvr>
                                    </p:animEffect>
                                  </p:childTnLst>
                                </p:cTn>
                              </p:par>
                              <p:par>
                                <p:cTn id="35" presetID="10" presetClass="entr" presetSubtype="0" fill="hold" nodeType="with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500"/>
                                        <p:tgtEl>
                                          <p:spTgt spid="11"/>
                                        </p:tgtEl>
                                      </p:cBhvr>
                                    </p:animEffect>
                                  </p:childTnLst>
                                </p:cTn>
                              </p:par>
                              <p:par>
                                <p:cTn id="38" presetID="10" presetClass="entr" presetSubtype="0" fill="hold" nodeType="withEffect">
                                  <p:stCondLst>
                                    <p:cond delay="0"/>
                                  </p:stCondLst>
                                  <p:childTnLst>
                                    <p:set>
                                      <p:cBhvr>
                                        <p:cTn id="39" dur="1" fill="hold">
                                          <p:stCondLst>
                                            <p:cond delay="0"/>
                                          </p:stCondLst>
                                        </p:cTn>
                                        <p:tgtEl>
                                          <p:spTgt spid="12"/>
                                        </p:tgtEl>
                                        <p:attrNameLst>
                                          <p:attrName>style.visibility</p:attrName>
                                        </p:attrNameLst>
                                      </p:cBhvr>
                                      <p:to>
                                        <p:strVal val="visible"/>
                                      </p:to>
                                    </p:set>
                                    <p:animEffect transition="in" filter="fade">
                                      <p:cBhvr>
                                        <p:cTn id="40" dur="500"/>
                                        <p:tgtEl>
                                          <p:spTgt spid="12"/>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3"/>
                                        </p:tgtEl>
                                        <p:attrNameLst>
                                          <p:attrName>style.visibility</p:attrName>
                                        </p:attrNameLst>
                                      </p:cBhvr>
                                      <p:to>
                                        <p:strVal val="visible"/>
                                      </p:to>
                                    </p:set>
                                    <p:animEffect transition="in" filter="fade">
                                      <p:cBhvr>
                                        <p:cTn id="43" dur="500"/>
                                        <p:tgtEl>
                                          <p:spTgt spid="13"/>
                                        </p:tgtEl>
                                      </p:cBhvr>
                                    </p:animEffect>
                                  </p:childTnLst>
                                </p:cTn>
                              </p:par>
                              <p:par>
                                <p:cTn id="44" presetID="10" presetClass="entr" presetSubtype="0" fill="hold" nodeType="withEffect">
                                  <p:stCondLst>
                                    <p:cond delay="0"/>
                                  </p:stCondLst>
                                  <p:childTnLst>
                                    <p:set>
                                      <p:cBhvr>
                                        <p:cTn id="45" dur="1" fill="hold">
                                          <p:stCondLst>
                                            <p:cond delay="0"/>
                                          </p:stCondLst>
                                        </p:cTn>
                                        <p:tgtEl>
                                          <p:spTgt spid="14"/>
                                        </p:tgtEl>
                                        <p:attrNameLst>
                                          <p:attrName>style.visibility</p:attrName>
                                        </p:attrNameLst>
                                      </p:cBhvr>
                                      <p:to>
                                        <p:strVal val="visible"/>
                                      </p:to>
                                    </p:set>
                                    <p:animEffect transition="in" filter="fade">
                                      <p:cBhvr>
                                        <p:cTn id="46" dur="500"/>
                                        <p:tgtEl>
                                          <p:spTgt spid="14"/>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19"/>
                                        </p:tgtEl>
                                        <p:attrNameLst>
                                          <p:attrName>style.visibility</p:attrName>
                                        </p:attrNameLst>
                                      </p:cBhvr>
                                      <p:to>
                                        <p:strVal val="visible"/>
                                      </p:to>
                                    </p:set>
                                    <p:animEffect transition="in" filter="fade">
                                      <p:cBhvr>
                                        <p:cTn id="51"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animBg="1"/>
      <p:bldP spid="13" grpId="0"/>
      <p:bldP spid="19" grpId="0"/>
      <p:bldP spid="21"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457200" y="95558"/>
            <a:ext cx="8229600" cy="850900"/>
          </a:xfrm>
        </p:spPr>
        <p:txBody>
          <a:bodyPr>
            <a:normAutofit/>
          </a:bodyPr>
          <a:lstStyle/>
          <a:p>
            <a:r>
              <a:rPr lang="en-US" noProof="0" smtClean="0"/>
              <a:t>Easier said than done</a:t>
            </a:r>
            <a:endParaRPr lang="en-US" noProof="0"/>
          </a:p>
        </p:txBody>
      </p:sp>
      <p:sp>
        <p:nvSpPr>
          <p:cNvPr id="3" name="Segnaposto contenuto 2"/>
          <p:cNvSpPr>
            <a:spLocks noGrp="1"/>
          </p:cNvSpPr>
          <p:nvPr>
            <p:ph idx="1"/>
          </p:nvPr>
        </p:nvSpPr>
        <p:spPr>
          <a:xfrm>
            <a:off x="179512" y="1125538"/>
            <a:ext cx="8964488" cy="3239566"/>
          </a:xfrm>
        </p:spPr>
        <p:txBody>
          <a:bodyPr>
            <a:normAutofit fontScale="85000" lnSpcReduction="10000"/>
          </a:bodyPr>
          <a:lstStyle/>
          <a:p>
            <a:r>
              <a:rPr lang="en-US" noProof="0" smtClean="0"/>
              <a:t>We need a switch architecture and API which is…</a:t>
            </a:r>
          </a:p>
          <a:p>
            <a:pPr lvl="8"/>
            <a:endParaRPr lang="en-US" noProof="0" smtClean="0"/>
          </a:p>
          <a:p>
            <a:pPr lvl="1"/>
            <a:r>
              <a:rPr lang="en-US" b="1" u="sng" noProof="0" smtClean="0"/>
              <a:t>High performance</a:t>
            </a:r>
            <a:r>
              <a:rPr lang="en-US" noProof="0" smtClean="0"/>
              <a:t>: control tasks executed at wire-speed (packet-based events)</a:t>
            </a:r>
          </a:p>
          <a:p>
            <a:pPr lvl="8"/>
            <a:endParaRPr lang="en-US" noProof="0" smtClean="0"/>
          </a:p>
          <a:p>
            <a:pPr lvl="1"/>
            <a:r>
              <a:rPr lang="en-US" b="1" u="sng" noProof="0" smtClean="0"/>
              <a:t>Platform-independent</a:t>
            </a:r>
            <a:r>
              <a:rPr lang="en-US" noProof="0" smtClean="0"/>
              <a:t>: consistent with vendors’ needs for closed platforms</a:t>
            </a:r>
          </a:p>
          <a:p>
            <a:pPr lvl="8"/>
            <a:endParaRPr lang="en-US" noProof="0" smtClean="0"/>
          </a:p>
          <a:p>
            <a:pPr lvl="1"/>
            <a:r>
              <a:rPr lang="en-US" b="1" u="sng" noProof="0" smtClean="0"/>
              <a:t>Low cost and immediately viable</a:t>
            </a:r>
            <a:r>
              <a:rPr lang="en-US" noProof="0" smtClean="0"/>
              <a:t>: based on commodity HW</a:t>
            </a:r>
          </a:p>
        </p:txBody>
      </p:sp>
      <p:sp>
        <p:nvSpPr>
          <p:cNvPr id="4" name="CasellaDiTesto 3"/>
          <p:cNvSpPr txBox="1"/>
          <p:nvPr/>
        </p:nvSpPr>
        <p:spPr>
          <a:xfrm>
            <a:off x="755576" y="4365104"/>
            <a:ext cx="7392793" cy="584775"/>
          </a:xfrm>
          <a:prstGeom prst="rect">
            <a:avLst/>
          </a:prstGeom>
          <a:noFill/>
        </p:spPr>
        <p:txBody>
          <a:bodyPr wrap="none" rtlCol="0">
            <a:spAutoFit/>
          </a:bodyPr>
          <a:lstStyle/>
          <a:p>
            <a:r>
              <a:rPr lang="it-IT" sz="3200" b="1" dirty="0" err="1" smtClean="0">
                <a:solidFill>
                  <a:srgbClr val="FF0000"/>
                </a:solidFill>
              </a:rPr>
              <a:t>Apparently</a:t>
            </a:r>
            <a:r>
              <a:rPr lang="it-IT" sz="3200" b="1" dirty="0" smtClean="0">
                <a:solidFill>
                  <a:srgbClr val="FF0000"/>
                </a:solidFill>
              </a:rPr>
              <a:t>, far </a:t>
            </a:r>
            <a:r>
              <a:rPr lang="it-IT" sz="3200" b="1" dirty="0" err="1" smtClean="0">
                <a:solidFill>
                  <a:srgbClr val="FF0000"/>
                </a:solidFill>
              </a:rPr>
              <a:t>beyond</a:t>
            </a:r>
            <a:r>
              <a:rPr lang="it-IT" sz="3200" b="1" dirty="0" smtClean="0">
                <a:solidFill>
                  <a:srgbClr val="FF0000"/>
                </a:solidFill>
              </a:rPr>
              <a:t> </a:t>
            </a:r>
            <a:r>
              <a:rPr lang="it-IT" sz="3200" b="1" dirty="0" err="1" smtClean="0">
                <a:solidFill>
                  <a:srgbClr val="FF0000"/>
                </a:solidFill>
              </a:rPr>
              <a:t>OpenFlow</a:t>
            </a:r>
            <a:r>
              <a:rPr lang="it-IT" sz="3200" b="1" dirty="0" smtClean="0">
                <a:solidFill>
                  <a:srgbClr val="FF0000"/>
                </a:solidFill>
              </a:rPr>
              <a:t> </a:t>
            </a:r>
            <a:r>
              <a:rPr lang="it-IT" sz="3200" b="1" dirty="0" err="1" smtClean="0">
                <a:solidFill>
                  <a:srgbClr val="FF0000"/>
                </a:solidFill>
              </a:rPr>
              <a:t>switches</a:t>
            </a:r>
            <a:r>
              <a:rPr lang="it-IT" sz="3200" b="1" dirty="0" smtClean="0">
                <a:solidFill>
                  <a:srgbClr val="FF0000"/>
                </a:solidFill>
              </a:rPr>
              <a:t>…</a:t>
            </a:r>
            <a:endParaRPr lang="it-IT" sz="3200" b="1" dirty="0">
              <a:solidFill>
                <a:srgbClr val="FF0000"/>
              </a:solidFill>
            </a:endParaRPr>
          </a:p>
        </p:txBody>
      </p:sp>
      <p:sp>
        <p:nvSpPr>
          <p:cNvPr id="6" name="CasellaDiTesto 5"/>
          <p:cNvSpPr txBox="1"/>
          <p:nvPr/>
        </p:nvSpPr>
        <p:spPr>
          <a:xfrm>
            <a:off x="1493264" y="5220489"/>
            <a:ext cx="6031395" cy="1077218"/>
          </a:xfrm>
          <a:prstGeom prst="rect">
            <a:avLst/>
          </a:prstGeom>
          <a:noFill/>
        </p:spPr>
        <p:txBody>
          <a:bodyPr wrap="none" rtlCol="0">
            <a:spAutoFit/>
          </a:bodyPr>
          <a:lstStyle/>
          <a:p>
            <a:pPr algn="ctr"/>
            <a:r>
              <a:rPr lang="it-IT" sz="3200" b="1" dirty="0" err="1" smtClean="0">
                <a:solidFill>
                  <a:srgbClr val="00B050"/>
                </a:solidFill>
              </a:rPr>
              <a:t>Our</a:t>
            </a:r>
            <a:r>
              <a:rPr lang="it-IT" sz="3200" b="1" dirty="0" smtClean="0">
                <a:solidFill>
                  <a:srgbClr val="00B050"/>
                </a:solidFill>
              </a:rPr>
              <a:t> (</a:t>
            </a:r>
            <a:r>
              <a:rPr lang="it-IT" sz="3200" b="1" dirty="0" err="1" smtClean="0">
                <a:solidFill>
                  <a:srgbClr val="00B050"/>
                </a:solidFill>
              </a:rPr>
              <a:t>perhaps</a:t>
            </a:r>
            <a:r>
              <a:rPr lang="it-IT" sz="3200" b="1" dirty="0" smtClean="0">
                <a:solidFill>
                  <a:srgbClr val="00B050"/>
                </a:solidFill>
              </a:rPr>
              <a:t> </a:t>
            </a:r>
            <a:r>
              <a:rPr lang="it-IT" sz="3200" b="1" dirty="0" err="1" smtClean="0">
                <a:solidFill>
                  <a:srgbClr val="00B050"/>
                </a:solidFill>
              </a:rPr>
              <a:t>surprising</a:t>
            </a:r>
            <a:r>
              <a:rPr lang="it-IT" sz="3200" b="1" dirty="0" smtClean="0">
                <a:solidFill>
                  <a:srgbClr val="00B050"/>
                </a:solidFill>
              </a:rPr>
              <a:t>?) </a:t>
            </a:r>
            <a:r>
              <a:rPr lang="it-IT" sz="3200" b="1" dirty="0" err="1" smtClean="0">
                <a:solidFill>
                  <a:srgbClr val="00B050"/>
                </a:solidFill>
              </a:rPr>
              <a:t>finding</a:t>
            </a:r>
            <a:r>
              <a:rPr lang="it-IT" sz="3200" b="1" dirty="0" smtClean="0">
                <a:solidFill>
                  <a:srgbClr val="00B050"/>
                </a:solidFill>
              </a:rPr>
              <a:t>: </a:t>
            </a:r>
            <a:br>
              <a:rPr lang="it-IT" sz="3200" b="1" dirty="0" smtClean="0">
                <a:solidFill>
                  <a:srgbClr val="00B050"/>
                </a:solidFill>
              </a:rPr>
            </a:br>
            <a:r>
              <a:rPr lang="it-IT" sz="3200" b="1" dirty="0" err="1" smtClean="0">
                <a:solidFill>
                  <a:srgbClr val="00B050"/>
                </a:solidFill>
              </a:rPr>
              <a:t>much</a:t>
            </a:r>
            <a:r>
              <a:rPr lang="it-IT" sz="3200" b="1" dirty="0" smtClean="0">
                <a:solidFill>
                  <a:srgbClr val="00B050"/>
                </a:solidFill>
              </a:rPr>
              <a:t> </a:t>
            </a:r>
            <a:r>
              <a:rPr lang="it-IT" sz="3200" b="1" dirty="0" err="1" smtClean="0">
                <a:solidFill>
                  <a:srgbClr val="00B050"/>
                </a:solidFill>
              </a:rPr>
              <a:t>closer</a:t>
            </a:r>
            <a:r>
              <a:rPr lang="it-IT" sz="3200" b="1" dirty="0" smtClean="0">
                <a:solidFill>
                  <a:srgbClr val="00B050"/>
                </a:solidFill>
              </a:rPr>
              <a:t> to OF than </a:t>
            </a:r>
            <a:r>
              <a:rPr lang="it-IT" sz="3200" b="1" dirty="0" err="1" smtClean="0">
                <a:solidFill>
                  <a:srgbClr val="00B050"/>
                </a:solidFill>
              </a:rPr>
              <a:t>expected</a:t>
            </a:r>
            <a:r>
              <a:rPr lang="it-IT" sz="3200" b="1" dirty="0" smtClean="0">
                <a:solidFill>
                  <a:srgbClr val="00B050"/>
                </a:solidFill>
              </a:rPr>
              <a:t>!!</a:t>
            </a:r>
            <a:endParaRPr lang="it-IT" sz="3200" b="1" dirty="0">
              <a:solidFill>
                <a:srgbClr val="00B050"/>
              </a:solidFill>
            </a:endParaRPr>
          </a:p>
        </p:txBody>
      </p:sp>
      <p:sp>
        <p:nvSpPr>
          <p:cNvPr id="5" name="Footer Placeholder 4"/>
          <p:cNvSpPr>
            <a:spLocks noGrp="1"/>
          </p:cNvSpPr>
          <p:nvPr>
            <p:ph type="ftr" sz="quarter" idx="11"/>
          </p:nvPr>
        </p:nvSpPr>
        <p:spPr/>
        <p:txBody>
          <a:bodyPr/>
          <a:lstStyle/>
          <a:p>
            <a:r>
              <a:rPr lang="en-US" smtClean="0"/>
              <a:t>G. Bianchi &amp; A. Capone - SDN tutorial</a:t>
            </a:r>
            <a:endParaRPr lang="en-US"/>
          </a:p>
        </p:txBody>
      </p:sp>
      <p:sp>
        <p:nvSpPr>
          <p:cNvPr id="7" name="Slide Number Placeholder 6"/>
          <p:cNvSpPr>
            <a:spLocks noGrp="1"/>
          </p:cNvSpPr>
          <p:nvPr>
            <p:ph type="sldNum" sz="quarter" idx="12"/>
          </p:nvPr>
        </p:nvSpPr>
        <p:spPr/>
        <p:txBody>
          <a:bodyPr/>
          <a:lstStyle/>
          <a:p>
            <a:fld id="{F575C757-2202-604A-8DCC-632154A48C4A}" type="slidenum">
              <a:rPr lang="en-US" smtClean="0"/>
              <a:t>51</a:t>
            </a:fld>
            <a:endParaRPr lang="en-US"/>
          </a:p>
        </p:txBody>
      </p:sp>
    </p:spTree>
    <p:extLst>
      <p:ext uri="{BB962C8B-B14F-4D97-AF65-F5344CB8AC3E}">
        <p14:creationId xmlns:p14="http://schemas.microsoft.com/office/powerpoint/2010/main" val="3280457031"/>
      </p:ext>
    </p:extLst>
  </p:cSld>
  <p:clrMapOvr>
    <a:masterClrMapping/>
  </p:clrMapOvr>
  <p:transition xmlns:p14="http://schemas.microsoft.com/office/powerpoint/2010/main" spd="slow">
    <p:pull/>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500"/>
                                        <p:tgtEl>
                                          <p:spTgt spid="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fade">
                                      <p:cBhvr>
                                        <p:cTn id="3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P spid="6"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457200" y="274638"/>
            <a:ext cx="8229600" cy="930091"/>
          </a:xfrm>
        </p:spPr>
        <p:txBody>
          <a:bodyPr/>
          <a:lstStyle/>
          <a:p>
            <a:r>
              <a:rPr lang="en-US" noProof="0" smtClean="0"/>
              <a:t>Our findings at a glance</a:t>
            </a:r>
            <a:endParaRPr lang="en-US" noProof="0"/>
          </a:p>
        </p:txBody>
      </p:sp>
      <p:sp>
        <p:nvSpPr>
          <p:cNvPr id="3" name="Segnaposto contenuto 2"/>
          <p:cNvSpPr>
            <a:spLocks noGrp="1"/>
          </p:cNvSpPr>
          <p:nvPr>
            <p:ph idx="1"/>
          </p:nvPr>
        </p:nvSpPr>
        <p:spPr/>
        <p:txBody>
          <a:bodyPr>
            <a:normAutofit lnSpcReduction="10000"/>
          </a:bodyPr>
          <a:lstStyle/>
          <a:p>
            <a:r>
              <a:rPr lang="en-US" noProof="0" smtClean="0"/>
              <a:t>Any control program that can be described by a Mealy (Finite State) Machine is already (!) compliant with OF1.3</a:t>
            </a:r>
          </a:p>
          <a:p>
            <a:endParaRPr lang="en-US" noProof="0" smtClean="0"/>
          </a:p>
          <a:p>
            <a:r>
              <a:rPr lang="en-US" noProof="0" smtClean="0"/>
              <a:t>MM + Bidirectional flow state handling requires minimal hardware extensions to OF1.1+</a:t>
            </a:r>
          </a:p>
          <a:p>
            <a:endParaRPr lang="en-US" noProof="0" smtClean="0"/>
          </a:p>
          <a:p>
            <a:r>
              <a:rPr lang="en-US" noProof="0" smtClean="0"/>
              <a:t>Proof of concept HW and SW implementation</a:t>
            </a:r>
          </a:p>
        </p:txBody>
      </p:sp>
      <p:sp>
        <p:nvSpPr>
          <p:cNvPr id="4" name="Footer Placeholder 3"/>
          <p:cNvSpPr>
            <a:spLocks noGrp="1"/>
          </p:cNvSpPr>
          <p:nvPr>
            <p:ph type="ftr" sz="quarter" idx="11"/>
          </p:nvPr>
        </p:nvSpPr>
        <p:spPr/>
        <p:txBody>
          <a:bodyPr/>
          <a:lstStyle/>
          <a:p>
            <a:r>
              <a:rPr lang="en-US" smtClean="0"/>
              <a:t>G. Bianchi &amp; A. Capone - SDN tutorial</a:t>
            </a:r>
            <a:endParaRPr lang="en-US"/>
          </a:p>
        </p:txBody>
      </p:sp>
      <p:sp>
        <p:nvSpPr>
          <p:cNvPr id="5" name="Slide Number Placeholder 4"/>
          <p:cNvSpPr>
            <a:spLocks noGrp="1"/>
          </p:cNvSpPr>
          <p:nvPr>
            <p:ph type="sldNum" sz="quarter" idx="12"/>
          </p:nvPr>
        </p:nvSpPr>
        <p:spPr/>
        <p:txBody>
          <a:bodyPr/>
          <a:lstStyle/>
          <a:p>
            <a:fld id="{F575C757-2202-604A-8DCC-632154A48C4A}" type="slidenum">
              <a:rPr lang="en-US" smtClean="0"/>
              <a:t>52</a:t>
            </a:fld>
            <a:endParaRPr lang="en-US"/>
          </a:p>
        </p:txBody>
      </p:sp>
    </p:spTree>
    <p:extLst>
      <p:ext uri="{BB962C8B-B14F-4D97-AF65-F5344CB8AC3E}">
        <p14:creationId xmlns:p14="http://schemas.microsoft.com/office/powerpoint/2010/main" val="2784311635"/>
      </p:ext>
    </p:extLst>
  </p:cSld>
  <p:clrMapOvr>
    <a:masterClrMapping/>
  </p:clrMapOvr>
  <p:transition xmlns:p14="http://schemas.microsoft.com/office/powerpoint/2010/main" spd="slow">
    <p:pull/>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637569" y="2210038"/>
            <a:ext cx="7696200" cy="649288"/>
          </a:xfrm>
        </p:spPr>
        <p:txBody>
          <a:bodyPr>
            <a:normAutofit fontScale="90000"/>
          </a:bodyPr>
          <a:lstStyle/>
          <a:p>
            <a:r>
              <a:rPr lang="en-US" noProof="0" dirty="0" smtClean="0"/>
              <a:t>Our approach: </a:t>
            </a:r>
            <a:r>
              <a:rPr lang="en-US" b="1" noProof="0" dirty="0" err="1" smtClean="0"/>
              <a:t>OpenState</a:t>
            </a:r>
            <a:r>
              <a:rPr lang="en-US" noProof="0" dirty="0" smtClean="0"/>
              <a:t/>
            </a:r>
            <a:br>
              <a:rPr lang="en-US" noProof="0" dirty="0" smtClean="0"/>
            </a:br>
            <a:r>
              <a:rPr lang="en-US" noProof="0" dirty="0" smtClean="0"/>
              <a:t/>
            </a:r>
            <a:br>
              <a:rPr lang="en-US" noProof="0" dirty="0" smtClean="0"/>
            </a:br>
            <a:r>
              <a:rPr lang="en-US" noProof="0" dirty="0" smtClean="0"/>
              <a:t>easier understood via a running example: port knocking</a:t>
            </a:r>
            <a:endParaRPr lang="en-US" noProof="0" dirty="0"/>
          </a:p>
        </p:txBody>
      </p:sp>
      <p:sp>
        <p:nvSpPr>
          <p:cNvPr id="3" name="Footer Placeholder 2"/>
          <p:cNvSpPr>
            <a:spLocks noGrp="1"/>
          </p:cNvSpPr>
          <p:nvPr>
            <p:ph type="ftr" sz="quarter" idx="11"/>
          </p:nvPr>
        </p:nvSpPr>
        <p:spPr/>
        <p:txBody>
          <a:bodyPr/>
          <a:lstStyle/>
          <a:p>
            <a:r>
              <a:rPr lang="en-US" smtClean="0"/>
              <a:t>G. Bianchi &amp; A. Capone - SDN tutorial</a:t>
            </a:r>
            <a:endParaRPr lang="en-US"/>
          </a:p>
        </p:txBody>
      </p:sp>
      <p:sp>
        <p:nvSpPr>
          <p:cNvPr id="4" name="Slide Number Placeholder 3"/>
          <p:cNvSpPr>
            <a:spLocks noGrp="1"/>
          </p:cNvSpPr>
          <p:nvPr>
            <p:ph type="sldNum" sz="quarter" idx="12"/>
          </p:nvPr>
        </p:nvSpPr>
        <p:spPr/>
        <p:txBody>
          <a:bodyPr/>
          <a:lstStyle/>
          <a:p>
            <a:fld id="{F575C757-2202-604A-8DCC-632154A48C4A}" type="slidenum">
              <a:rPr lang="en-US" smtClean="0"/>
              <a:t>53</a:t>
            </a:fld>
            <a:endParaRPr lang="en-US"/>
          </a:p>
        </p:txBody>
      </p:sp>
      <p:sp>
        <p:nvSpPr>
          <p:cNvPr id="5" name="Rectangle 4"/>
          <p:cNvSpPr/>
          <p:nvPr/>
        </p:nvSpPr>
        <p:spPr>
          <a:xfrm>
            <a:off x="457200" y="4731862"/>
            <a:ext cx="8229600" cy="1477328"/>
          </a:xfrm>
          <a:prstGeom prst="rect">
            <a:avLst/>
          </a:prstGeom>
        </p:spPr>
        <p:txBody>
          <a:bodyPr wrap="square">
            <a:spAutoFit/>
          </a:bodyPr>
          <a:lstStyle/>
          <a:p>
            <a:r>
              <a:rPr lang="en-US" dirty="0" smtClean="0"/>
              <a:t>[CCR14] G</a:t>
            </a:r>
            <a:r>
              <a:rPr lang="en-US" dirty="0"/>
              <a:t>. Bianchi, M. </a:t>
            </a:r>
            <a:r>
              <a:rPr lang="en-US" dirty="0" err="1"/>
              <a:t>Bonola</a:t>
            </a:r>
            <a:r>
              <a:rPr lang="en-US" dirty="0"/>
              <a:t>, A. Capone, C. </a:t>
            </a:r>
            <a:r>
              <a:rPr lang="en-US" dirty="0" err="1"/>
              <a:t>Cascone</a:t>
            </a:r>
            <a:r>
              <a:rPr lang="en-US" dirty="0"/>
              <a:t>, </a:t>
            </a:r>
            <a:r>
              <a:rPr lang="en-US" dirty="0" smtClean="0"/>
              <a:t>“</a:t>
            </a:r>
            <a:r>
              <a:rPr lang="en-US" b="1" dirty="0" err="1" smtClean="0"/>
              <a:t>OpenState</a:t>
            </a:r>
            <a:r>
              <a:rPr lang="en-US" b="1" dirty="0"/>
              <a:t>: programming platform-independent </a:t>
            </a:r>
            <a:r>
              <a:rPr lang="en-US" b="1" dirty="0" err="1"/>
              <a:t>stateful</a:t>
            </a:r>
            <a:r>
              <a:rPr lang="en-US" b="1" dirty="0"/>
              <a:t> </a:t>
            </a:r>
            <a:r>
              <a:rPr lang="en-US" b="1" dirty="0" err="1"/>
              <a:t>OpenFlow</a:t>
            </a:r>
            <a:r>
              <a:rPr lang="en-US" b="1" dirty="0"/>
              <a:t> applications inside the </a:t>
            </a:r>
            <a:r>
              <a:rPr lang="en-US" b="1" dirty="0" smtClean="0"/>
              <a:t>switch</a:t>
            </a:r>
            <a:r>
              <a:rPr lang="en-US" dirty="0" smtClean="0"/>
              <a:t>”, </a:t>
            </a:r>
            <a:r>
              <a:rPr lang="en-US" dirty="0"/>
              <a:t>ACM Computer Communication Review, vol. 44, no. 2, April </a:t>
            </a:r>
            <a:r>
              <a:rPr lang="en-US" dirty="0" smtClean="0"/>
              <a:t>2014.</a:t>
            </a:r>
          </a:p>
          <a:p>
            <a:r>
              <a:rPr lang="en-US" dirty="0" smtClean="0"/>
              <a:t>[ARX14] </a:t>
            </a:r>
            <a:r>
              <a:rPr lang="en-US" dirty="0"/>
              <a:t>G. Bianchi, M. </a:t>
            </a:r>
            <a:r>
              <a:rPr lang="en-US" dirty="0" err="1"/>
              <a:t>Bonola</a:t>
            </a:r>
            <a:r>
              <a:rPr lang="en-US" dirty="0"/>
              <a:t>, A. Capone, C. </a:t>
            </a:r>
            <a:r>
              <a:rPr lang="en-US" dirty="0" err="1" smtClean="0"/>
              <a:t>Cascone</a:t>
            </a:r>
            <a:r>
              <a:rPr lang="en-US" dirty="0" smtClean="0"/>
              <a:t>, S. </a:t>
            </a:r>
            <a:r>
              <a:rPr lang="en-US" dirty="0" err="1" smtClean="0"/>
              <a:t>Pontarelli</a:t>
            </a:r>
            <a:r>
              <a:rPr lang="en-US" dirty="0" smtClean="0"/>
              <a:t>, “</a:t>
            </a:r>
            <a:r>
              <a:rPr lang="en-US" b="1" dirty="0" smtClean="0"/>
              <a:t>Towards </a:t>
            </a:r>
            <a:r>
              <a:rPr lang="en-US" b="1" dirty="0"/>
              <a:t>Wire-speed Platform-agnostic Control of </a:t>
            </a:r>
            <a:r>
              <a:rPr lang="en-US" b="1" dirty="0" err="1"/>
              <a:t>OpenFlow</a:t>
            </a:r>
            <a:r>
              <a:rPr lang="en-US" b="1" dirty="0"/>
              <a:t> </a:t>
            </a:r>
            <a:r>
              <a:rPr lang="en-US" b="1" dirty="0" smtClean="0"/>
              <a:t>Switches</a:t>
            </a:r>
            <a:r>
              <a:rPr lang="en-US" dirty="0" smtClean="0"/>
              <a:t>”, available on </a:t>
            </a:r>
            <a:r>
              <a:rPr lang="en-US" dirty="0" err="1" smtClean="0"/>
              <a:t>ArXiv</a:t>
            </a:r>
            <a:r>
              <a:rPr lang="en-US" dirty="0" smtClean="0"/>
              <a:t>, 2014.</a:t>
            </a:r>
            <a:endParaRPr lang="en-US" dirty="0"/>
          </a:p>
        </p:txBody>
      </p:sp>
    </p:spTree>
    <p:extLst>
      <p:ext uri="{BB962C8B-B14F-4D97-AF65-F5344CB8AC3E}">
        <p14:creationId xmlns:p14="http://schemas.microsoft.com/office/powerpoint/2010/main" val="492191347"/>
      </p:ext>
    </p:extLst>
  </p:cSld>
  <p:clrMapOvr>
    <a:masterClrMapping/>
  </p:clrMapOvr>
  <p:transition xmlns:p14="http://schemas.microsoft.com/office/powerpoint/2010/main" spd="slow">
    <p:pull/>
  </p:transition>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201488" y="225425"/>
            <a:ext cx="8654988" cy="649288"/>
          </a:xfrm>
        </p:spPr>
        <p:txBody>
          <a:bodyPr>
            <a:normAutofit fontScale="90000"/>
          </a:bodyPr>
          <a:lstStyle/>
          <a:p>
            <a:r>
              <a:rPr lang="en-US" noProof="0" dirty="0" smtClean="0"/>
              <a:t>Remember OF match/action API</a:t>
            </a:r>
            <a:endParaRPr lang="en-US" noProof="0" dirty="0"/>
          </a:p>
        </p:txBody>
      </p:sp>
      <p:pic>
        <p:nvPicPr>
          <p:cNvPr id="849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17415" y="5337212"/>
            <a:ext cx="5915025" cy="11161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2" name="CasellaDiTesto 21"/>
          <p:cNvSpPr txBox="1"/>
          <p:nvPr/>
        </p:nvSpPr>
        <p:spPr>
          <a:xfrm>
            <a:off x="514705" y="5481228"/>
            <a:ext cx="2225289" cy="707886"/>
          </a:xfrm>
          <a:prstGeom prst="rect">
            <a:avLst/>
          </a:prstGeom>
          <a:noFill/>
        </p:spPr>
        <p:txBody>
          <a:bodyPr wrap="none" rtlCol="0">
            <a:spAutoFit/>
          </a:bodyPr>
          <a:lstStyle/>
          <a:p>
            <a:r>
              <a:rPr lang="it-IT" sz="2000" b="1" dirty="0" smtClean="0"/>
              <a:t>Multiple flow </a:t>
            </a:r>
            <a:r>
              <a:rPr lang="it-IT" sz="2000" b="1" dirty="0" err="1" smtClean="0"/>
              <a:t>tables</a:t>
            </a:r>
            <a:endParaRPr lang="it-IT" sz="2000" b="1" dirty="0" smtClean="0"/>
          </a:p>
          <a:p>
            <a:r>
              <a:rPr lang="it-IT" sz="2000" b="1" dirty="0" err="1" smtClean="0"/>
              <a:t>since</a:t>
            </a:r>
            <a:r>
              <a:rPr lang="it-IT" sz="2000" b="1" dirty="0" smtClean="0"/>
              <a:t> OF </a:t>
            </a:r>
            <a:r>
              <a:rPr lang="it-IT" sz="2000" b="1" dirty="0" err="1" smtClean="0"/>
              <a:t>version</a:t>
            </a:r>
            <a:r>
              <a:rPr lang="it-IT" sz="2000" b="1" dirty="0" smtClean="0"/>
              <a:t> 1.1</a:t>
            </a:r>
            <a:endParaRPr lang="it-IT" sz="2000" b="1" dirty="0"/>
          </a:p>
        </p:txBody>
      </p:sp>
      <p:sp>
        <p:nvSpPr>
          <p:cNvPr id="41" name="Rectangle 4"/>
          <p:cNvSpPr>
            <a:spLocks noChangeArrowheads="1"/>
          </p:cNvSpPr>
          <p:nvPr/>
        </p:nvSpPr>
        <p:spPr bwMode="auto">
          <a:xfrm>
            <a:off x="423936" y="4407768"/>
            <a:ext cx="762000" cy="533400"/>
          </a:xfrm>
          <a:prstGeom prst="rect">
            <a:avLst/>
          </a:prstGeom>
          <a:solidFill>
            <a:schemeClr val="accent1">
              <a:lumMod val="40000"/>
              <a:lumOff val="60000"/>
            </a:schemeClr>
          </a:solidFill>
          <a:ln w="9525">
            <a:solidFill>
              <a:schemeClr val="tx1"/>
            </a:solidFill>
            <a:miter lim="800000"/>
            <a:headEnd/>
            <a:tailEnd/>
          </a:ln>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600" b="1"/>
              <a:t>Switch</a:t>
            </a:r>
          </a:p>
          <a:p>
            <a:pPr algn="ctr"/>
            <a:r>
              <a:rPr lang="en-US" sz="1600" b="1"/>
              <a:t>Port</a:t>
            </a:r>
          </a:p>
        </p:txBody>
      </p:sp>
      <p:sp>
        <p:nvSpPr>
          <p:cNvPr id="42" name="Rectangle 5"/>
          <p:cNvSpPr>
            <a:spLocks noChangeArrowheads="1"/>
          </p:cNvSpPr>
          <p:nvPr/>
        </p:nvSpPr>
        <p:spPr bwMode="auto">
          <a:xfrm>
            <a:off x="1185936" y="4407768"/>
            <a:ext cx="762000" cy="533400"/>
          </a:xfrm>
          <a:prstGeom prst="rect">
            <a:avLst/>
          </a:prstGeom>
          <a:solidFill>
            <a:schemeClr val="accent1">
              <a:lumMod val="40000"/>
              <a:lumOff val="60000"/>
            </a:schemeClr>
          </a:solidFill>
          <a:ln w="9525">
            <a:solidFill>
              <a:schemeClr val="tx1"/>
            </a:solidFill>
            <a:miter lim="800000"/>
            <a:headEnd/>
            <a:tailEnd/>
          </a:ln>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600" b="1"/>
              <a:t>MAC</a:t>
            </a:r>
          </a:p>
          <a:p>
            <a:pPr algn="ctr"/>
            <a:r>
              <a:rPr lang="en-US" sz="1600" b="1"/>
              <a:t>src</a:t>
            </a:r>
          </a:p>
        </p:txBody>
      </p:sp>
      <p:sp>
        <p:nvSpPr>
          <p:cNvPr id="43" name="Rectangle 6"/>
          <p:cNvSpPr>
            <a:spLocks noChangeArrowheads="1"/>
          </p:cNvSpPr>
          <p:nvPr/>
        </p:nvSpPr>
        <p:spPr bwMode="auto">
          <a:xfrm>
            <a:off x="1947936" y="4407768"/>
            <a:ext cx="762000" cy="533400"/>
          </a:xfrm>
          <a:prstGeom prst="rect">
            <a:avLst/>
          </a:prstGeom>
          <a:solidFill>
            <a:schemeClr val="accent1">
              <a:lumMod val="40000"/>
              <a:lumOff val="60000"/>
            </a:schemeClr>
          </a:solidFill>
          <a:ln w="9525">
            <a:solidFill>
              <a:schemeClr val="tx1"/>
            </a:solidFill>
            <a:miter lim="800000"/>
            <a:headEnd/>
            <a:tailEnd/>
          </a:ln>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600" b="1"/>
              <a:t>MAC</a:t>
            </a:r>
          </a:p>
          <a:p>
            <a:pPr algn="ctr"/>
            <a:r>
              <a:rPr lang="en-US" sz="1600" b="1"/>
              <a:t>dst</a:t>
            </a:r>
          </a:p>
        </p:txBody>
      </p:sp>
      <p:sp>
        <p:nvSpPr>
          <p:cNvPr id="44" name="Rectangle 7"/>
          <p:cNvSpPr>
            <a:spLocks noChangeArrowheads="1"/>
          </p:cNvSpPr>
          <p:nvPr/>
        </p:nvSpPr>
        <p:spPr bwMode="auto">
          <a:xfrm>
            <a:off x="2709936" y="4407768"/>
            <a:ext cx="762000" cy="533400"/>
          </a:xfrm>
          <a:prstGeom prst="rect">
            <a:avLst/>
          </a:prstGeom>
          <a:solidFill>
            <a:schemeClr val="accent1">
              <a:lumMod val="40000"/>
              <a:lumOff val="60000"/>
            </a:schemeClr>
          </a:solidFill>
          <a:ln w="9525">
            <a:solidFill>
              <a:schemeClr val="tx1"/>
            </a:solidFill>
            <a:miter lim="800000"/>
            <a:headEnd/>
            <a:tailEnd/>
          </a:ln>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600" b="1"/>
              <a:t>Eth</a:t>
            </a:r>
          </a:p>
          <a:p>
            <a:pPr algn="ctr"/>
            <a:r>
              <a:rPr lang="en-US" sz="1600" b="1"/>
              <a:t>type</a:t>
            </a:r>
          </a:p>
        </p:txBody>
      </p:sp>
      <p:sp>
        <p:nvSpPr>
          <p:cNvPr id="45" name="Rectangle 8"/>
          <p:cNvSpPr>
            <a:spLocks noChangeArrowheads="1"/>
          </p:cNvSpPr>
          <p:nvPr/>
        </p:nvSpPr>
        <p:spPr bwMode="auto">
          <a:xfrm>
            <a:off x="3471936" y="4407768"/>
            <a:ext cx="762000" cy="533400"/>
          </a:xfrm>
          <a:prstGeom prst="rect">
            <a:avLst/>
          </a:prstGeom>
          <a:solidFill>
            <a:schemeClr val="accent1">
              <a:lumMod val="40000"/>
              <a:lumOff val="60000"/>
            </a:schemeClr>
          </a:solidFill>
          <a:ln w="9525">
            <a:solidFill>
              <a:schemeClr val="tx1"/>
            </a:solidFill>
            <a:miter lim="800000"/>
            <a:headEnd/>
            <a:tailEnd/>
          </a:ln>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600" b="1"/>
              <a:t>VLAN</a:t>
            </a:r>
          </a:p>
          <a:p>
            <a:pPr algn="ctr"/>
            <a:r>
              <a:rPr lang="en-US" sz="1600" b="1"/>
              <a:t>ID</a:t>
            </a:r>
          </a:p>
        </p:txBody>
      </p:sp>
      <p:sp>
        <p:nvSpPr>
          <p:cNvPr id="46" name="Rectangle 9"/>
          <p:cNvSpPr>
            <a:spLocks noChangeArrowheads="1"/>
          </p:cNvSpPr>
          <p:nvPr/>
        </p:nvSpPr>
        <p:spPr bwMode="auto">
          <a:xfrm>
            <a:off x="4233936" y="4407768"/>
            <a:ext cx="762000" cy="533400"/>
          </a:xfrm>
          <a:prstGeom prst="rect">
            <a:avLst/>
          </a:prstGeom>
          <a:solidFill>
            <a:schemeClr val="accent1">
              <a:lumMod val="40000"/>
              <a:lumOff val="60000"/>
            </a:schemeClr>
          </a:solidFill>
          <a:ln w="9525">
            <a:solidFill>
              <a:schemeClr val="tx1"/>
            </a:solidFill>
            <a:miter lim="800000"/>
            <a:headEnd/>
            <a:tailEnd/>
          </a:ln>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600" b="1"/>
              <a:t>IP</a:t>
            </a:r>
          </a:p>
          <a:p>
            <a:pPr algn="ctr"/>
            <a:r>
              <a:rPr lang="en-US" sz="1600" b="1"/>
              <a:t>Src</a:t>
            </a:r>
          </a:p>
        </p:txBody>
      </p:sp>
      <p:sp>
        <p:nvSpPr>
          <p:cNvPr id="47" name="Rectangle 10"/>
          <p:cNvSpPr>
            <a:spLocks noChangeArrowheads="1"/>
          </p:cNvSpPr>
          <p:nvPr/>
        </p:nvSpPr>
        <p:spPr bwMode="auto">
          <a:xfrm>
            <a:off x="4995936" y="4407768"/>
            <a:ext cx="762000" cy="533400"/>
          </a:xfrm>
          <a:prstGeom prst="rect">
            <a:avLst/>
          </a:prstGeom>
          <a:solidFill>
            <a:schemeClr val="accent1">
              <a:lumMod val="40000"/>
              <a:lumOff val="60000"/>
            </a:schemeClr>
          </a:solidFill>
          <a:ln w="9525">
            <a:solidFill>
              <a:schemeClr val="tx1"/>
            </a:solidFill>
            <a:miter lim="800000"/>
            <a:headEnd/>
            <a:tailEnd/>
          </a:ln>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600" b="1"/>
              <a:t>IP</a:t>
            </a:r>
          </a:p>
          <a:p>
            <a:pPr algn="ctr"/>
            <a:r>
              <a:rPr lang="en-US" sz="1600" b="1"/>
              <a:t>Dst</a:t>
            </a:r>
          </a:p>
        </p:txBody>
      </p:sp>
      <p:sp>
        <p:nvSpPr>
          <p:cNvPr id="48" name="Rectangle 11"/>
          <p:cNvSpPr>
            <a:spLocks noChangeArrowheads="1"/>
          </p:cNvSpPr>
          <p:nvPr/>
        </p:nvSpPr>
        <p:spPr bwMode="auto">
          <a:xfrm>
            <a:off x="5757936" y="4407768"/>
            <a:ext cx="762000" cy="533400"/>
          </a:xfrm>
          <a:prstGeom prst="rect">
            <a:avLst/>
          </a:prstGeom>
          <a:solidFill>
            <a:schemeClr val="accent1">
              <a:lumMod val="40000"/>
              <a:lumOff val="60000"/>
            </a:schemeClr>
          </a:solidFill>
          <a:ln w="9525">
            <a:solidFill>
              <a:schemeClr val="tx1"/>
            </a:solidFill>
            <a:miter lim="800000"/>
            <a:headEnd/>
            <a:tailEnd/>
          </a:ln>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600" b="1"/>
              <a:t>IP</a:t>
            </a:r>
          </a:p>
          <a:p>
            <a:pPr algn="ctr"/>
            <a:r>
              <a:rPr lang="en-US" sz="1600" b="1"/>
              <a:t>Prot</a:t>
            </a:r>
          </a:p>
        </p:txBody>
      </p:sp>
      <p:sp>
        <p:nvSpPr>
          <p:cNvPr id="49" name="Rectangle 12"/>
          <p:cNvSpPr>
            <a:spLocks noChangeArrowheads="1"/>
          </p:cNvSpPr>
          <p:nvPr/>
        </p:nvSpPr>
        <p:spPr bwMode="auto">
          <a:xfrm>
            <a:off x="6519936" y="4407768"/>
            <a:ext cx="762000" cy="533400"/>
          </a:xfrm>
          <a:prstGeom prst="rect">
            <a:avLst/>
          </a:prstGeom>
          <a:solidFill>
            <a:schemeClr val="accent1">
              <a:lumMod val="40000"/>
              <a:lumOff val="60000"/>
            </a:schemeClr>
          </a:solidFill>
          <a:ln w="9525">
            <a:solidFill>
              <a:schemeClr val="tx1"/>
            </a:solidFill>
            <a:miter lim="800000"/>
            <a:headEnd/>
            <a:tailEnd/>
          </a:ln>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600" b="1"/>
              <a:t>TCP</a:t>
            </a:r>
          </a:p>
          <a:p>
            <a:pPr algn="ctr"/>
            <a:r>
              <a:rPr lang="en-US" sz="1600" b="1"/>
              <a:t>sport</a:t>
            </a:r>
          </a:p>
        </p:txBody>
      </p:sp>
      <p:sp>
        <p:nvSpPr>
          <p:cNvPr id="50" name="Rectangle 13"/>
          <p:cNvSpPr>
            <a:spLocks noChangeArrowheads="1"/>
          </p:cNvSpPr>
          <p:nvPr/>
        </p:nvSpPr>
        <p:spPr bwMode="auto">
          <a:xfrm>
            <a:off x="7281936" y="4407768"/>
            <a:ext cx="762000" cy="533400"/>
          </a:xfrm>
          <a:prstGeom prst="rect">
            <a:avLst/>
          </a:prstGeom>
          <a:solidFill>
            <a:schemeClr val="accent1">
              <a:lumMod val="40000"/>
              <a:lumOff val="60000"/>
            </a:schemeClr>
          </a:solidFill>
          <a:ln w="9525">
            <a:solidFill>
              <a:schemeClr val="tx1"/>
            </a:solidFill>
            <a:miter lim="800000"/>
            <a:headEnd/>
            <a:tailEnd/>
          </a:ln>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600" b="1"/>
              <a:t>TCP</a:t>
            </a:r>
          </a:p>
          <a:p>
            <a:pPr algn="ctr"/>
            <a:r>
              <a:rPr lang="en-US" sz="1600" b="1"/>
              <a:t>dport</a:t>
            </a:r>
          </a:p>
        </p:txBody>
      </p:sp>
      <p:sp>
        <p:nvSpPr>
          <p:cNvPr id="51" name="Rectangle 14"/>
          <p:cNvSpPr>
            <a:spLocks noChangeArrowheads="1"/>
          </p:cNvSpPr>
          <p:nvPr/>
        </p:nvSpPr>
        <p:spPr bwMode="auto">
          <a:xfrm>
            <a:off x="423936" y="1664804"/>
            <a:ext cx="4112096" cy="685800"/>
          </a:xfrm>
          <a:prstGeom prst="rect">
            <a:avLst/>
          </a:prstGeom>
          <a:solidFill>
            <a:schemeClr val="accent1">
              <a:lumMod val="40000"/>
              <a:lumOff val="60000"/>
            </a:schemeClr>
          </a:solidFill>
          <a:ln w="9525">
            <a:solidFill>
              <a:schemeClr val="tx1"/>
            </a:solidFill>
            <a:miter lim="800000"/>
            <a:headEnd/>
            <a:tailEnd/>
          </a:ln>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000" b="1" dirty="0" smtClean="0"/>
              <a:t>Matching</a:t>
            </a:r>
          </a:p>
          <a:p>
            <a:pPr algn="ctr"/>
            <a:r>
              <a:rPr lang="en-US" sz="2000" b="1" dirty="0" smtClean="0"/>
              <a:t>Rule</a:t>
            </a:r>
            <a:endParaRPr lang="en-US" sz="2000" b="1" dirty="0"/>
          </a:p>
        </p:txBody>
      </p:sp>
      <p:sp>
        <p:nvSpPr>
          <p:cNvPr id="52" name="Rectangle 15"/>
          <p:cNvSpPr>
            <a:spLocks noChangeArrowheads="1"/>
          </p:cNvSpPr>
          <p:nvPr/>
        </p:nvSpPr>
        <p:spPr bwMode="auto">
          <a:xfrm>
            <a:off x="4536032" y="1664804"/>
            <a:ext cx="3226296" cy="685800"/>
          </a:xfrm>
          <a:prstGeom prst="rect">
            <a:avLst/>
          </a:prstGeom>
          <a:solidFill>
            <a:srgbClr val="92D050"/>
          </a:solidFill>
          <a:ln w="9525">
            <a:solidFill>
              <a:schemeClr val="tx1"/>
            </a:solidFill>
            <a:miter lim="800000"/>
            <a:headEnd/>
            <a:tailEnd/>
          </a:ln>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800"/>
              <a:t>Action</a:t>
            </a:r>
          </a:p>
        </p:txBody>
      </p:sp>
      <p:sp>
        <p:nvSpPr>
          <p:cNvPr id="53" name="Line 20"/>
          <p:cNvSpPr>
            <a:spLocks noChangeShapeType="1"/>
          </p:cNvSpPr>
          <p:nvPr/>
        </p:nvSpPr>
        <p:spPr bwMode="auto">
          <a:xfrm>
            <a:off x="423936" y="2350604"/>
            <a:ext cx="0" cy="2042876"/>
          </a:xfrm>
          <a:prstGeom prst="line">
            <a:avLst/>
          </a:prstGeom>
          <a:noFill/>
          <a:ln w="38100" cap="rnd">
            <a:solidFill>
              <a:schemeClr val="tx1"/>
            </a:solidFill>
            <a:prstDash val="sysDot"/>
            <a:round/>
            <a:headEnd/>
            <a:tailEnd/>
          </a:ln>
          <a:extLst>
            <a:ext uri="{909E8E84-426E-40dd-AFC4-6F175D3DCCD1}">
              <a14:hiddenFill xmlns:a14="http://schemas.microsoft.com/office/drawing/2010/main">
                <a:no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4" name="Line 21"/>
          <p:cNvSpPr>
            <a:spLocks noChangeShapeType="1"/>
          </p:cNvSpPr>
          <p:nvPr/>
        </p:nvSpPr>
        <p:spPr bwMode="auto">
          <a:xfrm>
            <a:off x="4521968" y="2350604"/>
            <a:ext cx="14064" cy="1546448"/>
          </a:xfrm>
          <a:prstGeom prst="line">
            <a:avLst/>
          </a:prstGeom>
          <a:noFill/>
          <a:ln w="38100" cap="rnd">
            <a:solidFill>
              <a:schemeClr val="tx1"/>
            </a:solidFill>
            <a:prstDash val="sysDot"/>
            <a:round/>
            <a:headEnd/>
            <a:tailEnd/>
          </a:ln>
          <a:extLst>
            <a:ext uri="{909E8E84-426E-40dd-AFC4-6F175D3DCCD1}">
              <a14:hiddenFill xmlns:a14="http://schemas.microsoft.com/office/drawing/2010/main">
                <a:no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5" name="Text Box 18"/>
          <p:cNvSpPr txBox="1">
            <a:spLocks noChangeArrowheads="1"/>
          </p:cNvSpPr>
          <p:nvPr/>
        </p:nvSpPr>
        <p:spPr bwMode="auto">
          <a:xfrm>
            <a:off x="4612184" y="2337844"/>
            <a:ext cx="4014240" cy="1631216"/>
          </a:xfrm>
          <a:prstGeom prst="rect">
            <a:avLst/>
          </a:prstGeom>
          <a:noFill/>
          <a:ln>
            <a:noFill/>
          </a:ln>
          <a:extLst/>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1" hangingPunct="1">
              <a:buFontTx/>
              <a:buAutoNum type="arabicPeriod"/>
            </a:pPr>
            <a:r>
              <a:rPr lang="en-US" sz="2000" dirty="0" smtClean="0"/>
              <a:t> FORWARD TO PORT</a:t>
            </a:r>
            <a:endParaRPr lang="en-US" sz="2000" dirty="0"/>
          </a:p>
          <a:p>
            <a:pPr eaLnBrk="1" hangingPunct="1">
              <a:buFontTx/>
              <a:buAutoNum type="arabicPeriod"/>
            </a:pPr>
            <a:r>
              <a:rPr lang="en-US" sz="2000" dirty="0" smtClean="0"/>
              <a:t> ENCAPSULATE&amp;FORWARD</a:t>
            </a:r>
          </a:p>
          <a:p>
            <a:pPr eaLnBrk="1" hangingPunct="1">
              <a:buFontTx/>
              <a:buAutoNum type="arabicPeriod"/>
            </a:pPr>
            <a:r>
              <a:rPr lang="en-US" sz="2000" dirty="0"/>
              <a:t> </a:t>
            </a:r>
            <a:r>
              <a:rPr lang="en-US" sz="2000" dirty="0" smtClean="0"/>
              <a:t>DROP</a:t>
            </a:r>
          </a:p>
          <a:p>
            <a:pPr eaLnBrk="1" hangingPunct="1">
              <a:buFontTx/>
              <a:buAutoNum type="arabicPeriod"/>
            </a:pPr>
            <a:r>
              <a:rPr lang="en-US" sz="2000" dirty="0" smtClean="0"/>
              <a:t> …</a:t>
            </a:r>
          </a:p>
          <a:p>
            <a:pPr eaLnBrk="1" hangingPunct="1"/>
            <a:r>
              <a:rPr lang="en-US" sz="2000" b="1" dirty="0" smtClean="0"/>
              <a:t>Extensible</a:t>
            </a:r>
          </a:p>
        </p:txBody>
      </p:sp>
      <p:sp>
        <p:nvSpPr>
          <p:cNvPr id="56" name="Line 21"/>
          <p:cNvSpPr>
            <a:spLocks noChangeShapeType="1"/>
          </p:cNvSpPr>
          <p:nvPr/>
        </p:nvSpPr>
        <p:spPr bwMode="auto">
          <a:xfrm flipH="1" flipV="1">
            <a:off x="4521968" y="3904034"/>
            <a:ext cx="3521968" cy="489446"/>
          </a:xfrm>
          <a:prstGeom prst="line">
            <a:avLst/>
          </a:prstGeom>
          <a:noFill/>
          <a:ln w="38100" cap="rnd">
            <a:solidFill>
              <a:schemeClr val="tx1"/>
            </a:solidFill>
            <a:prstDash val="sysDot"/>
            <a:round/>
            <a:headEnd/>
            <a:tailEnd/>
          </a:ln>
          <a:extLst>
            <a:ext uri="{909E8E84-426E-40dd-AFC4-6F175D3DCCD1}">
              <a14:hiddenFill xmlns:a14="http://schemas.microsoft.com/office/drawing/2010/main">
                <a:no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7" name="Ovale 56"/>
          <p:cNvSpPr/>
          <p:nvPr/>
        </p:nvSpPr>
        <p:spPr bwMode="auto">
          <a:xfrm>
            <a:off x="4377952" y="908720"/>
            <a:ext cx="4334508" cy="1620180"/>
          </a:xfrm>
          <a:prstGeom prst="ellipse">
            <a:avLst/>
          </a:prstGeom>
          <a:noFill/>
          <a:ln w="57150" cap="flat" cmpd="sng" algn="ctr">
            <a:solidFill>
              <a:srgbClr val="FF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it-IT" sz="2400" b="1" dirty="0" err="1" smtClean="0">
                <a:solidFill>
                  <a:srgbClr val="FF0000"/>
                </a:solidFill>
              </a:rPr>
              <a:t>Vendor-implemented</a:t>
            </a:r>
            <a:endParaRPr kumimoji="0" lang="it-IT" sz="2400" b="1" i="0" u="none" strike="noStrike" cap="none" normalizeH="0" baseline="0" dirty="0" smtClean="0">
              <a:ln>
                <a:noFill/>
              </a:ln>
              <a:solidFill>
                <a:srgbClr val="FF0000"/>
              </a:solidFill>
              <a:effectLst/>
            </a:endParaRPr>
          </a:p>
        </p:txBody>
      </p:sp>
      <p:sp>
        <p:nvSpPr>
          <p:cNvPr id="58" name="Ovale 57"/>
          <p:cNvSpPr/>
          <p:nvPr/>
        </p:nvSpPr>
        <p:spPr bwMode="auto">
          <a:xfrm>
            <a:off x="201488" y="836712"/>
            <a:ext cx="4334508" cy="1620180"/>
          </a:xfrm>
          <a:prstGeom prst="ellipse">
            <a:avLst/>
          </a:prstGeom>
          <a:noFill/>
          <a:ln w="57150" cap="flat" cmpd="sng" algn="ctr">
            <a:solidFill>
              <a:srgbClr val="FF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it-IT" sz="2400" b="1" dirty="0" smtClean="0">
                <a:solidFill>
                  <a:srgbClr val="FF0000"/>
                </a:solidFill>
              </a:rPr>
              <a:t>Programmabile </a:t>
            </a:r>
            <a:r>
              <a:rPr lang="it-IT" sz="2400" b="1" dirty="0" err="1" smtClean="0">
                <a:solidFill>
                  <a:srgbClr val="FF0000"/>
                </a:solidFill>
              </a:rPr>
              <a:t>logic</a:t>
            </a:r>
            <a:endParaRPr kumimoji="0" lang="it-IT" sz="2400" b="1" i="0" u="none" strike="noStrike" cap="none" normalizeH="0" baseline="0" dirty="0" smtClean="0">
              <a:ln>
                <a:noFill/>
              </a:ln>
              <a:solidFill>
                <a:srgbClr val="FF0000"/>
              </a:solidFill>
              <a:effectLst/>
            </a:endParaRPr>
          </a:p>
        </p:txBody>
      </p:sp>
      <p:sp>
        <p:nvSpPr>
          <p:cNvPr id="59" name="Ovale 58"/>
          <p:cNvSpPr/>
          <p:nvPr/>
        </p:nvSpPr>
        <p:spPr bwMode="auto">
          <a:xfrm>
            <a:off x="353888" y="3717032"/>
            <a:ext cx="7876492" cy="1620180"/>
          </a:xfrm>
          <a:prstGeom prst="ellipse">
            <a:avLst/>
          </a:prstGeom>
          <a:noFill/>
          <a:ln w="57150" cap="flat" cmpd="sng" algn="ctr">
            <a:solidFill>
              <a:srgbClr val="FF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it-IT" sz="2400" b="1" dirty="0" err="1" smtClean="0">
                <a:solidFill>
                  <a:srgbClr val="FF0000"/>
                </a:solidFill>
              </a:rPr>
              <a:t>Pre-implemented</a:t>
            </a:r>
            <a:r>
              <a:rPr lang="it-IT" sz="2400" b="1" dirty="0" smtClean="0">
                <a:solidFill>
                  <a:srgbClr val="FF0000"/>
                </a:solidFill>
              </a:rPr>
              <a:t> </a:t>
            </a:r>
            <a:r>
              <a:rPr lang="it-IT" sz="2400" b="1" dirty="0" err="1" smtClean="0">
                <a:solidFill>
                  <a:srgbClr val="FF0000"/>
                </a:solidFill>
              </a:rPr>
              <a:t>matching</a:t>
            </a:r>
            <a:r>
              <a:rPr lang="it-IT" sz="2400" b="1" dirty="0" smtClean="0">
                <a:solidFill>
                  <a:srgbClr val="FF0000"/>
                </a:solidFill>
              </a:rPr>
              <a:t> </a:t>
            </a:r>
            <a:r>
              <a:rPr lang="it-IT" sz="2400" b="1" dirty="0" err="1" smtClean="0">
                <a:solidFill>
                  <a:srgbClr val="FF0000"/>
                </a:solidFill>
              </a:rPr>
              <a:t>engine</a:t>
            </a:r>
            <a:endParaRPr kumimoji="0" lang="it-IT" sz="2400" b="1" i="0" u="none" strike="noStrike" cap="none" normalizeH="0" baseline="0" dirty="0" smtClean="0">
              <a:ln>
                <a:noFill/>
              </a:ln>
              <a:solidFill>
                <a:srgbClr val="FF0000"/>
              </a:solidFill>
              <a:effectLst/>
            </a:endParaRPr>
          </a:p>
        </p:txBody>
      </p:sp>
      <p:sp>
        <p:nvSpPr>
          <p:cNvPr id="3" name="Footer Placeholder 2"/>
          <p:cNvSpPr>
            <a:spLocks noGrp="1"/>
          </p:cNvSpPr>
          <p:nvPr>
            <p:ph type="ftr" sz="quarter" idx="11"/>
          </p:nvPr>
        </p:nvSpPr>
        <p:spPr/>
        <p:txBody>
          <a:bodyPr/>
          <a:lstStyle/>
          <a:p>
            <a:r>
              <a:rPr lang="en-US" smtClean="0"/>
              <a:t>G. Bianchi &amp; A. Capone - SDN tutorial</a:t>
            </a:r>
            <a:endParaRPr lang="en-US"/>
          </a:p>
        </p:txBody>
      </p:sp>
      <p:sp>
        <p:nvSpPr>
          <p:cNvPr id="4" name="Slide Number Placeholder 3"/>
          <p:cNvSpPr>
            <a:spLocks noGrp="1"/>
          </p:cNvSpPr>
          <p:nvPr>
            <p:ph type="sldNum" sz="quarter" idx="12"/>
          </p:nvPr>
        </p:nvSpPr>
        <p:spPr/>
        <p:txBody>
          <a:bodyPr/>
          <a:lstStyle/>
          <a:p>
            <a:fld id="{F575C757-2202-604A-8DCC-632154A48C4A}" type="slidenum">
              <a:rPr lang="en-US" smtClean="0"/>
              <a:t>54</a:t>
            </a:fld>
            <a:endParaRPr lang="en-US"/>
          </a:p>
        </p:txBody>
      </p:sp>
    </p:spTree>
    <p:extLst>
      <p:ext uri="{BB962C8B-B14F-4D97-AF65-F5344CB8AC3E}">
        <p14:creationId xmlns:p14="http://schemas.microsoft.com/office/powerpoint/2010/main" val="3107513854"/>
      </p:ext>
    </p:extLst>
  </p:cSld>
  <p:clrMapOvr>
    <a:masterClrMapping/>
  </p:clrMapOvr>
  <p:transition xmlns:p14="http://schemas.microsoft.com/office/powerpoint/2010/main" spd="slow">
    <p:pull/>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fade">
                                      <p:cBhvr>
                                        <p:cTn id="7" dur="500"/>
                                        <p:tgtEl>
                                          <p:spTgt spid="57"/>
                                        </p:tgtEl>
                                      </p:cBhvr>
                                    </p:animEffect>
                                  </p:childTnLst>
                                  <p:subTnLst>
                                    <p:set>
                                      <p:cBhvr override="childStyle">
                                        <p:cTn dur="1" fill="hold" display="0" masterRel="nextClick" afterEffect="1"/>
                                        <p:tgtEl>
                                          <p:spTgt spid="57"/>
                                        </p:tgtEl>
                                        <p:attrNameLst>
                                          <p:attrName>style.visibility</p:attrName>
                                        </p:attrNameLst>
                                      </p:cBhvr>
                                      <p:to>
                                        <p:strVal val="hidden"/>
                                      </p:to>
                                    </p:set>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9"/>
                                        </p:tgtEl>
                                        <p:attrNameLst>
                                          <p:attrName>style.visibility</p:attrName>
                                        </p:attrNameLst>
                                      </p:cBhvr>
                                      <p:to>
                                        <p:strVal val="visible"/>
                                      </p:to>
                                    </p:set>
                                    <p:animEffect transition="in" filter="fade">
                                      <p:cBhvr>
                                        <p:cTn id="12" dur="500"/>
                                        <p:tgtEl>
                                          <p:spTgt spid="59"/>
                                        </p:tgtEl>
                                      </p:cBhvr>
                                    </p:animEffect>
                                  </p:childTnLst>
                                  <p:subTnLst>
                                    <p:set>
                                      <p:cBhvr override="childStyle">
                                        <p:cTn dur="1" fill="hold" display="0" masterRel="nextClick" afterEffect="1"/>
                                        <p:tgtEl>
                                          <p:spTgt spid="59"/>
                                        </p:tgtEl>
                                        <p:attrNameLst>
                                          <p:attrName>style.visibility</p:attrName>
                                        </p:attrNameLst>
                                      </p:cBhvr>
                                      <p:to>
                                        <p:strVal val="hidden"/>
                                      </p:to>
                                    </p:set>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8"/>
                                        </p:tgtEl>
                                        <p:attrNameLst>
                                          <p:attrName>style.visibility</p:attrName>
                                        </p:attrNameLst>
                                      </p:cBhvr>
                                      <p:to>
                                        <p:strVal val="visible"/>
                                      </p:to>
                                    </p:set>
                                    <p:animEffect transition="in" filter="fade">
                                      <p:cBhvr>
                                        <p:cTn id="17" dur="500"/>
                                        <p:tgtEl>
                                          <p:spTgt spid="5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4994"/>
                                        </p:tgtEl>
                                        <p:attrNameLst>
                                          <p:attrName>style.visibility</p:attrName>
                                        </p:attrNameLst>
                                      </p:cBhvr>
                                      <p:to>
                                        <p:strVal val="visible"/>
                                      </p:to>
                                    </p:set>
                                    <p:animEffect transition="in" filter="fade">
                                      <p:cBhvr>
                                        <p:cTn id="22" dur="500"/>
                                        <p:tgtEl>
                                          <p:spTgt spid="84994"/>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2"/>
                                        </p:tgtEl>
                                        <p:attrNameLst>
                                          <p:attrName>style.visibility</p:attrName>
                                        </p:attrNameLst>
                                      </p:cBhvr>
                                      <p:to>
                                        <p:strVal val="visible"/>
                                      </p:to>
                                    </p:set>
                                    <p:animEffect transition="in" filter="fade">
                                      <p:cBhvr>
                                        <p:cTn id="25"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57" grpId="0" animBg="1"/>
      <p:bldP spid="58" grpId="0" animBg="1"/>
      <p:bldP spid="59"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107504" y="225425"/>
            <a:ext cx="8892988" cy="649288"/>
          </a:xfrm>
        </p:spPr>
        <p:txBody>
          <a:bodyPr>
            <a:normAutofit fontScale="90000"/>
          </a:bodyPr>
          <a:lstStyle/>
          <a:p>
            <a:r>
              <a:rPr lang="en-US" sz="3200" noProof="0" smtClean="0"/>
              <a:t>Background: Port Knocking firewall</a:t>
            </a:r>
            <a:br>
              <a:rPr lang="en-US" sz="3200" noProof="0" smtClean="0"/>
            </a:br>
            <a:r>
              <a:rPr lang="en-US" sz="2400" noProof="0" smtClean="0"/>
              <a:t>knock «code»: 5123, 6234, 7345, 8456</a:t>
            </a:r>
            <a:endParaRPr lang="en-US" sz="3200" noProof="0"/>
          </a:p>
        </p:txBody>
      </p:sp>
      <p:pic>
        <p:nvPicPr>
          <p:cNvPr id="4" name="Picture 4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16016" y="1429739"/>
            <a:ext cx="2046722" cy="873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ttangolo 4"/>
          <p:cNvSpPr/>
          <p:nvPr/>
        </p:nvSpPr>
        <p:spPr>
          <a:xfrm>
            <a:off x="611560" y="2483604"/>
            <a:ext cx="1683908" cy="369332"/>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600" b="1" dirty="0" err="1" smtClean="0">
                <a:solidFill>
                  <a:schemeClr val="tx1"/>
                </a:solidFill>
              </a:rPr>
              <a:t>IPsrc</a:t>
            </a:r>
            <a:r>
              <a:rPr lang="it-IT" sz="1600" b="1" dirty="0" smtClean="0">
                <a:solidFill>
                  <a:schemeClr val="tx1"/>
                </a:solidFill>
              </a:rPr>
              <a:t>=1.2.3.4</a:t>
            </a:r>
            <a:endParaRPr lang="it-IT" sz="1600" b="1" dirty="0">
              <a:solidFill>
                <a:schemeClr val="tx1"/>
              </a:solidFill>
            </a:endParaRPr>
          </a:p>
        </p:txBody>
      </p:sp>
      <p:sp>
        <p:nvSpPr>
          <p:cNvPr id="6" name="Rettangolo 5"/>
          <p:cNvSpPr/>
          <p:nvPr/>
        </p:nvSpPr>
        <p:spPr>
          <a:xfrm>
            <a:off x="2295468" y="2483604"/>
            <a:ext cx="1304424" cy="369332"/>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600" b="1" dirty="0" smtClean="0">
                <a:solidFill>
                  <a:schemeClr val="tx1"/>
                </a:solidFill>
              </a:rPr>
              <a:t>Port=5123</a:t>
            </a:r>
            <a:endParaRPr lang="it-IT" sz="1600" b="1" dirty="0">
              <a:solidFill>
                <a:schemeClr val="tx1"/>
              </a:solidFill>
            </a:endParaRPr>
          </a:p>
        </p:txBody>
      </p:sp>
      <p:sp>
        <p:nvSpPr>
          <p:cNvPr id="9" name="Freccia a destra 8"/>
          <p:cNvSpPr/>
          <p:nvPr/>
        </p:nvSpPr>
        <p:spPr bwMode="auto">
          <a:xfrm>
            <a:off x="3959932" y="2492896"/>
            <a:ext cx="684076" cy="360040"/>
          </a:xfrm>
          <a:prstGeom prst="rightArrow">
            <a:avLst/>
          </a:prstGeom>
          <a:solidFill>
            <a:schemeClr val="tx1">
              <a:alpha val="50000"/>
            </a:schemeClr>
          </a:solidFill>
          <a:ln w="12700" cap="flat" cmpd="sng" algn="ctr">
            <a:solidFill>
              <a:schemeClr val="accent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it-IT" sz="1800" b="0" i="0" u="none" strike="noStrike" cap="none" normalizeH="0" baseline="0" smtClean="0">
              <a:ln>
                <a:noFill/>
              </a:ln>
              <a:solidFill>
                <a:schemeClr val="tx1"/>
              </a:solidFill>
              <a:effectLst/>
              <a:latin typeface="Arial Narrow" pitchFamily="34" charset="0"/>
            </a:endParaRPr>
          </a:p>
        </p:txBody>
      </p:sp>
      <p:sp>
        <p:nvSpPr>
          <p:cNvPr id="10" name="CasellaDiTesto 9"/>
          <p:cNvSpPr txBox="1"/>
          <p:nvPr/>
        </p:nvSpPr>
        <p:spPr>
          <a:xfrm>
            <a:off x="4806395" y="2435404"/>
            <a:ext cx="3863557" cy="461665"/>
          </a:xfrm>
          <a:prstGeom prst="rect">
            <a:avLst/>
          </a:prstGeom>
          <a:noFill/>
        </p:spPr>
        <p:txBody>
          <a:bodyPr wrap="none" rtlCol="0">
            <a:spAutoFit/>
          </a:bodyPr>
          <a:lstStyle/>
          <a:p>
            <a:pPr algn="ctr"/>
            <a:r>
              <a:rPr lang="it-IT" sz="2400" b="1" dirty="0" err="1" smtClean="0"/>
              <a:t>Drop</a:t>
            </a:r>
            <a:r>
              <a:rPr lang="it-IT" sz="2400" b="1" dirty="0" smtClean="0"/>
              <a:t>(); </a:t>
            </a:r>
            <a:r>
              <a:rPr lang="it-IT" sz="1200" b="1" dirty="0"/>
              <a:t> </a:t>
            </a:r>
            <a:r>
              <a:rPr lang="it-IT" sz="2400" b="1" dirty="0" smtClean="0"/>
              <a:t>1.2.3.4 </a:t>
            </a:r>
            <a:r>
              <a:rPr lang="it-IT" sz="2400" b="1" dirty="0" smtClean="0">
                <a:sym typeface="Wingdings" panose="05000000000000000000" pitchFamily="2" charset="2"/>
              </a:rPr>
              <a:t> 1° </a:t>
            </a:r>
            <a:r>
              <a:rPr lang="it-IT" sz="2400" b="1" dirty="0" err="1" smtClean="0">
                <a:sym typeface="Wingdings" panose="05000000000000000000" pitchFamily="2" charset="2"/>
              </a:rPr>
              <a:t>knock</a:t>
            </a:r>
            <a:r>
              <a:rPr lang="it-IT" sz="2400" b="1" dirty="0" smtClean="0">
                <a:sym typeface="Wingdings" panose="05000000000000000000" pitchFamily="2" charset="2"/>
              </a:rPr>
              <a:t> OK</a:t>
            </a:r>
          </a:p>
        </p:txBody>
      </p:sp>
      <p:sp>
        <p:nvSpPr>
          <p:cNvPr id="11" name="Rettangolo 10"/>
          <p:cNvSpPr/>
          <p:nvPr/>
        </p:nvSpPr>
        <p:spPr>
          <a:xfrm>
            <a:off x="611560" y="3087543"/>
            <a:ext cx="1683908" cy="369332"/>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600" b="1" dirty="0" err="1" smtClean="0">
                <a:solidFill>
                  <a:schemeClr val="tx1"/>
                </a:solidFill>
              </a:rPr>
              <a:t>IPsrc</a:t>
            </a:r>
            <a:r>
              <a:rPr lang="it-IT" sz="1600" b="1" dirty="0" smtClean="0">
                <a:solidFill>
                  <a:schemeClr val="tx1"/>
                </a:solidFill>
              </a:rPr>
              <a:t>=1.2.3.4</a:t>
            </a:r>
            <a:endParaRPr lang="it-IT" sz="1600" b="1" dirty="0">
              <a:solidFill>
                <a:schemeClr val="tx1"/>
              </a:solidFill>
            </a:endParaRPr>
          </a:p>
        </p:txBody>
      </p:sp>
      <p:sp>
        <p:nvSpPr>
          <p:cNvPr id="12" name="Rettangolo 11"/>
          <p:cNvSpPr/>
          <p:nvPr/>
        </p:nvSpPr>
        <p:spPr>
          <a:xfrm>
            <a:off x="2295468" y="3087543"/>
            <a:ext cx="1304424" cy="369332"/>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600" b="1" dirty="0" smtClean="0">
                <a:solidFill>
                  <a:schemeClr val="tx1"/>
                </a:solidFill>
              </a:rPr>
              <a:t>Port=6234</a:t>
            </a:r>
            <a:endParaRPr lang="it-IT" sz="1600" b="1" dirty="0">
              <a:solidFill>
                <a:schemeClr val="tx1"/>
              </a:solidFill>
            </a:endParaRPr>
          </a:p>
        </p:txBody>
      </p:sp>
      <p:sp>
        <p:nvSpPr>
          <p:cNvPr id="13" name="Freccia a destra 12"/>
          <p:cNvSpPr/>
          <p:nvPr/>
        </p:nvSpPr>
        <p:spPr bwMode="auto">
          <a:xfrm>
            <a:off x="3959932" y="3096835"/>
            <a:ext cx="684076" cy="360040"/>
          </a:xfrm>
          <a:prstGeom prst="rightArrow">
            <a:avLst/>
          </a:prstGeom>
          <a:solidFill>
            <a:schemeClr val="tx1">
              <a:alpha val="50000"/>
            </a:schemeClr>
          </a:solidFill>
          <a:ln w="12700" cap="flat" cmpd="sng" algn="ctr">
            <a:solidFill>
              <a:schemeClr val="accent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it-IT" sz="1800" b="0" i="0" u="none" strike="noStrike" cap="none" normalizeH="0" baseline="0" smtClean="0">
              <a:ln>
                <a:noFill/>
              </a:ln>
              <a:solidFill>
                <a:schemeClr val="tx1"/>
              </a:solidFill>
              <a:effectLst/>
              <a:latin typeface="Arial Narrow" pitchFamily="34" charset="0"/>
            </a:endParaRPr>
          </a:p>
        </p:txBody>
      </p:sp>
      <p:sp>
        <p:nvSpPr>
          <p:cNvPr id="14" name="CasellaDiTesto 13"/>
          <p:cNvSpPr txBox="1"/>
          <p:nvPr/>
        </p:nvSpPr>
        <p:spPr>
          <a:xfrm>
            <a:off x="4806395" y="3039343"/>
            <a:ext cx="3863557" cy="461665"/>
          </a:xfrm>
          <a:prstGeom prst="rect">
            <a:avLst/>
          </a:prstGeom>
          <a:noFill/>
        </p:spPr>
        <p:txBody>
          <a:bodyPr wrap="none" rtlCol="0">
            <a:spAutoFit/>
          </a:bodyPr>
          <a:lstStyle/>
          <a:p>
            <a:pPr algn="ctr"/>
            <a:r>
              <a:rPr lang="it-IT" sz="2400" b="1" dirty="0" err="1" smtClean="0"/>
              <a:t>Drop</a:t>
            </a:r>
            <a:r>
              <a:rPr lang="it-IT" sz="2400" b="1" dirty="0" smtClean="0"/>
              <a:t>(); </a:t>
            </a:r>
            <a:r>
              <a:rPr lang="it-IT" sz="1200" b="1" dirty="0"/>
              <a:t> </a:t>
            </a:r>
            <a:r>
              <a:rPr lang="it-IT" sz="2400" b="1" dirty="0" smtClean="0"/>
              <a:t>1.2.3.4 </a:t>
            </a:r>
            <a:r>
              <a:rPr lang="it-IT" sz="2400" b="1" dirty="0" smtClean="0">
                <a:sym typeface="Wingdings" panose="05000000000000000000" pitchFamily="2" charset="2"/>
              </a:rPr>
              <a:t> 2° </a:t>
            </a:r>
            <a:r>
              <a:rPr lang="it-IT" sz="2400" b="1" dirty="0" err="1" smtClean="0">
                <a:sym typeface="Wingdings" panose="05000000000000000000" pitchFamily="2" charset="2"/>
              </a:rPr>
              <a:t>knock</a:t>
            </a:r>
            <a:r>
              <a:rPr lang="it-IT" sz="2400" b="1" dirty="0" smtClean="0">
                <a:sym typeface="Wingdings" panose="05000000000000000000" pitchFamily="2" charset="2"/>
              </a:rPr>
              <a:t> OK</a:t>
            </a:r>
          </a:p>
        </p:txBody>
      </p:sp>
      <p:sp>
        <p:nvSpPr>
          <p:cNvPr id="15" name="Rettangolo 14"/>
          <p:cNvSpPr/>
          <p:nvPr/>
        </p:nvSpPr>
        <p:spPr>
          <a:xfrm>
            <a:off x="611560" y="3693224"/>
            <a:ext cx="1683908" cy="369332"/>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600" b="1" dirty="0" err="1" smtClean="0">
                <a:solidFill>
                  <a:schemeClr val="tx1"/>
                </a:solidFill>
              </a:rPr>
              <a:t>IPsrc</a:t>
            </a:r>
            <a:r>
              <a:rPr lang="it-IT" sz="1600" b="1" dirty="0" smtClean="0">
                <a:solidFill>
                  <a:schemeClr val="tx1"/>
                </a:solidFill>
              </a:rPr>
              <a:t>=1.2.3.4</a:t>
            </a:r>
            <a:endParaRPr lang="it-IT" sz="1600" b="1" dirty="0">
              <a:solidFill>
                <a:schemeClr val="tx1"/>
              </a:solidFill>
            </a:endParaRPr>
          </a:p>
        </p:txBody>
      </p:sp>
      <p:sp>
        <p:nvSpPr>
          <p:cNvPr id="16" name="Rettangolo 15"/>
          <p:cNvSpPr/>
          <p:nvPr/>
        </p:nvSpPr>
        <p:spPr>
          <a:xfrm>
            <a:off x="2295468" y="3693224"/>
            <a:ext cx="1304424" cy="369332"/>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600" b="1" dirty="0" smtClean="0">
                <a:solidFill>
                  <a:schemeClr val="tx1"/>
                </a:solidFill>
              </a:rPr>
              <a:t>Port=7345</a:t>
            </a:r>
            <a:endParaRPr lang="it-IT" sz="1600" b="1" dirty="0">
              <a:solidFill>
                <a:schemeClr val="tx1"/>
              </a:solidFill>
            </a:endParaRPr>
          </a:p>
        </p:txBody>
      </p:sp>
      <p:sp>
        <p:nvSpPr>
          <p:cNvPr id="17" name="Freccia a destra 16"/>
          <p:cNvSpPr/>
          <p:nvPr/>
        </p:nvSpPr>
        <p:spPr bwMode="auto">
          <a:xfrm>
            <a:off x="3959932" y="3702516"/>
            <a:ext cx="684076" cy="360040"/>
          </a:xfrm>
          <a:prstGeom prst="rightArrow">
            <a:avLst/>
          </a:prstGeom>
          <a:solidFill>
            <a:schemeClr val="tx1">
              <a:alpha val="50000"/>
            </a:schemeClr>
          </a:solidFill>
          <a:ln w="12700" cap="flat" cmpd="sng" algn="ctr">
            <a:solidFill>
              <a:schemeClr val="accent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it-IT" sz="1800" b="0" i="0" u="none" strike="noStrike" cap="none" normalizeH="0" baseline="0" smtClean="0">
              <a:ln>
                <a:noFill/>
              </a:ln>
              <a:solidFill>
                <a:schemeClr val="tx1"/>
              </a:solidFill>
              <a:effectLst/>
              <a:latin typeface="Arial Narrow" pitchFamily="34" charset="0"/>
            </a:endParaRPr>
          </a:p>
        </p:txBody>
      </p:sp>
      <p:sp>
        <p:nvSpPr>
          <p:cNvPr id="18" name="CasellaDiTesto 17"/>
          <p:cNvSpPr txBox="1"/>
          <p:nvPr/>
        </p:nvSpPr>
        <p:spPr>
          <a:xfrm>
            <a:off x="4806395" y="3645024"/>
            <a:ext cx="3863557" cy="461665"/>
          </a:xfrm>
          <a:prstGeom prst="rect">
            <a:avLst/>
          </a:prstGeom>
          <a:noFill/>
        </p:spPr>
        <p:txBody>
          <a:bodyPr wrap="none" rtlCol="0">
            <a:spAutoFit/>
          </a:bodyPr>
          <a:lstStyle/>
          <a:p>
            <a:pPr algn="ctr"/>
            <a:r>
              <a:rPr lang="it-IT" sz="2400" b="1" dirty="0" err="1" smtClean="0"/>
              <a:t>Drop</a:t>
            </a:r>
            <a:r>
              <a:rPr lang="it-IT" sz="2400" b="1" dirty="0" smtClean="0"/>
              <a:t>(); </a:t>
            </a:r>
            <a:r>
              <a:rPr lang="it-IT" sz="1200" b="1" dirty="0"/>
              <a:t> </a:t>
            </a:r>
            <a:r>
              <a:rPr lang="it-IT" sz="2400" b="1" dirty="0" smtClean="0"/>
              <a:t>1.2.3.4 </a:t>
            </a:r>
            <a:r>
              <a:rPr lang="it-IT" sz="2400" b="1" dirty="0" smtClean="0">
                <a:sym typeface="Wingdings" panose="05000000000000000000" pitchFamily="2" charset="2"/>
              </a:rPr>
              <a:t> 3° </a:t>
            </a:r>
            <a:r>
              <a:rPr lang="it-IT" sz="2400" b="1" dirty="0" err="1" smtClean="0">
                <a:sym typeface="Wingdings" panose="05000000000000000000" pitchFamily="2" charset="2"/>
              </a:rPr>
              <a:t>knock</a:t>
            </a:r>
            <a:r>
              <a:rPr lang="it-IT" sz="2400" b="1" dirty="0" smtClean="0">
                <a:sym typeface="Wingdings" panose="05000000000000000000" pitchFamily="2" charset="2"/>
              </a:rPr>
              <a:t> OK</a:t>
            </a:r>
          </a:p>
        </p:txBody>
      </p:sp>
      <p:sp>
        <p:nvSpPr>
          <p:cNvPr id="19" name="Rettangolo 18"/>
          <p:cNvSpPr/>
          <p:nvPr/>
        </p:nvSpPr>
        <p:spPr>
          <a:xfrm>
            <a:off x="611560" y="4311679"/>
            <a:ext cx="1683908" cy="369332"/>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600" b="1" dirty="0" err="1" smtClean="0">
                <a:solidFill>
                  <a:schemeClr val="tx1"/>
                </a:solidFill>
              </a:rPr>
              <a:t>IPsrc</a:t>
            </a:r>
            <a:r>
              <a:rPr lang="it-IT" sz="1600" b="1" dirty="0" smtClean="0">
                <a:solidFill>
                  <a:schemeClr val="tx1"/>
                </a:solidFill>
              </a:rPr>
              <a:t>=1.2.3.4</a:t>
            </a:r>
            <a:endParaRPr lang="it-IT" sz="1600" b="1" dirty="0">
              <a:solidFill>
                <a:schemeClr val="tx1"/>
              </a:solidFill>
            </a:endParaRPr>
          </a:p>
        </p:txBody>
      </p:sp>
      <p:sp>
        <p:nvSpPr>
          <p:cNvPr id="20" name="Rettangolo 19"/>
          <p:cNvSpPr/>
          <p:nvPr/>
        </p:nvSpPr>
        <p:spPr>
          <a:xfrm>
            <a:off x="2295468" y="4311679"/>
            <a:ext cx="1304424" cy="369332"/>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600" b="1" dirty="0" smtClean="0">
                <a:solidFill>
                  <a:schemeClr val="tx1"/>
                </a:solidFill>
              </a:rPr>
              <a:t>Port=8456</a:t>
            </a:r>
            <a:endParaRPr lang="it-IT" sz="1600" b="1" dirty="0">
              <a:solidFill>
                <a:schemeClr val="tx1"/>
              </a:solidFill>
            </a:endParaRPr>
          </a:p>
        </p:txBody>
      </p:sp>
      <p:sp>
        <p:nvSpPr>
          <p:cNvPr id="21" name="Freccia a destra 20"/>
          <p:cNvSpPr/>
          <p:nvPr/>
        </p:nvSpPr>
        <p:spPr bwMode="auto">
          <a:xfrm>
            <a:off x="3959932" y="4320971"/>
            <a:ext cx="684076" cy="360040"/>
          </a:xfrm>
          <a:prstGeom prst="rightArrow">
            <a:avLst/>
          </a:prstGeom>
          <a:solidFill>
            <a:schemeClr val="tx1">
              <a:alpha val="50000"/>
            </a:schemeClr>
          </a:solidFill>
          <a:ln w="12700" cap="flat" cmpd="sng" algn="ctr">
            <a:solidFill>
              <a:schemeClr val="accent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it-IT" sz="1800" b="0" i="0" u="none" strike="noStrike" cap="none" normalizeH="0" baseline="0" smtClean="0">
              <a:ln>
                <a:noFill/>
              </a:ln>
              <a:solidFill>
                <a:schemeClr val="tx1"/>
              </a:solidFill>
              <a:effectLst/>
              <a:latin typeface="Arial Narrow" pitchFamily="34" charset="0"/>
            </a:endParaRPr>
          </a:p>
        </p:txBody>
      </p:sp>
      <p:sp>
        <p:nvSpPr>
          <p:cNvPr id="22" name="CasellaDiTesto 21"/>
          <p:cNvSpPr txBox="1"/>
          <p:nvPr/>
        </p:nvSpPr>
        <p:spPr>
          <a:xfrm>
            <a:off x="4787479" y="4263479"/>
            <a:ext cx="4213013" cy="461665"/>
          </a:xfrm>
          <a:prstGeom prst="rect">
            <a:avLst/>
          </a:prstGeom>
          <a:noFill/>
        </p:spPr>
        <p:txBody>
          <a:bodyPr wrap="none" rtlCol="0">
            <a:spAutoFit/>
          </a:bodyPr>
          <a:lstStyle/>
          <a:p>
            <a:pPr algn="ctr"/>
            <a:r>
              <a:rPr lang="it-IT" sz="2400" b="1" dirty="0" err="1" smtClean="0"/>
              <a:t>Drop</a:t>
            </a:r>
            <a:r>
              <a:rPr lang="it-IT" sz="2400" b="1" dirty="0" smtClean="0"/>
              <a:t>(); </a:t>
            </a:r>
            <a:r>
              <a:rPr lang="it-IT" sz="1200" b="1" dirty="0"/>
              <a:t> </a:t>
            </a:r>
            <a:r>
              <a:rPr lang="it-IT" sz="2400" b="1" dirty="0" smtClean="0"/>
              <a:t>1.2.3.4 </a:t>
            </a:r>
            <a:r>
              <a:rPr lang="it-IT" sz="2400" b="1" dirty="0" smtClean="0">
                <a:sym typeface="Wingdings" panose="05000000000000000000" pitchFamily="2" charset="2"/>
              </a:rPr>
              <a:t> OPEN </a:t>
            </a:r>
            <a:r>
              <a:rPr lang="it-IT" sz="2400" b="1" dirty="0" err="1" smtClean="0">
                <a:sym typeface="Wingdings" panose="05000000000000000000" pitchFamily="2" charset="2"/>
              </a:rPr>
              <a:t>port</a:t>
            </a:r>
            <a:r>
              <a:rPr lang="it-IT" sz="2400" b="1" dirty="0" smtClean="0">
                <a:sym typeface="Wingdings" panose="05000000000000000000" pitchFamily="2" charset="2"/>
              </a:rPr>
              <a:t> SSH</a:t>
            </a:r>
          </a:p>
        </p:txBody>
      </p:sp>
      <p:sp>
        <p:nvSpPr>
          <p:cNvPr id="23" name="Rettangolo 22"/>
          <p:cNvSpPr/>
          <p:nvPr/>
        </p:nvSpPr>
        <p:spPr>
          <a:xfrm>
            <a:off x="611560" y="4923747"/>
            <a:ext cx="1683908" cy="369332"/>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600" b="1" dirty="0" err="1" smtClean="0">
                <a:solidFill>
                  <a:schemeClr val="tx1"/>
                </a:solidFill>
              </a:rPr>
              <a:t>IPsrc</a:t>
            </a:r>
            <a:r>
              <a:rPr lang="it-IT" sz="1600" b="1" dirty="0" smtClean="0">
                <a:solidFill>
                  <a:schemeClr val="tx1"/>
                </a:solidFill>
              </a:rPr>
              <a:t>=1.2.3.4</a:t>
            </a:r>
            <a:endParaRPr lang="it-IT" sz="1600" b="1" dirty="0">
              <a:solidFill>
                <a:schemeClr val="tx1"/>
              </a:solidFill>
            </a:endParaRPr>
          </a:p>
        </p:txBody>
      </p:sp>
      <p:sp>
        <p:nvSpPr>
          <p:cNvPr id="24" name="Rettangolo 23"/>
          <p:cNvSpPr/>
          <p:nvPr/>
        </p:nvSpPr>
        <p:spPr>
          <a:xfrm>
            <a:off x="2295468" y="4923747"/>
            <a:ext cx="1304424" cy="369332"/>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600" b="1" dirty="0" smtClean="0">
                <a:solidFill>
                  <a:schemeClr val="tx1"/>
                </a:solidFill>
              </a:rPr>
              <a:t>Port=22</a:t>
            </a:r>
            <a:endParaRPr lang="it-IT" sz="1600" b="1" dirty="0">
              <a:solidFill>
                <a:schemeClr val="tx1"/>
              </a:solidFill>
            </a:endParaRPr>
          </a:p>
        </p:txBody>
      </p:sp>
      <p:sp>
        <p:nvSpPr>
          <p:cNvPr id="25" name="Freccia a destra 24"/>
          <p:cNvSpPr/>
          <p:nvPr/>
        </p:nvSpPr>
        <p:spPr bwMode="auto">
          <a:xfrm>
            <a:off x="3959932" y="4933039"/>
            <a:ext cx="684076" cy="360040"/>
          </a:xfrm>
          <a:prstGeom prst="rightArrow">
            <a:avLst/>
          </a:prstGeom>
          <a:solidFill>
            <a:schemeClr val="tx1">
              <a:alpha val="50000"/>
            </a:schemeClr>
          </a:solidFill>
          <a:ln w="12700" cap="flat" cmpd="sng" algn="ctr">
            <a:solidFill>
              <a:schemeClr val="accent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it-IT" sz="1800" b="0" i="0" u="none" strike="noStrike" cap="none" normalizeH="0" baseline="0" smtClean="0">
              <a:ln>
                <a:noFill/>
              </a:ln>
              <a:solidFill>
                <a:schemeClr val="tx1"/>
              </a:solidFill>
              <a:effectLst/>
              <a:latin typeface="Arial Narrow" pitchFamily="34" charset="0"/>
            </a:endParaRPr>
          </a:p>
        </p:txBody>
      </p:sp>
      <p:sp>
        <p:nvSpPr>
          <p:cNvPr id="26" name="CasellaDiTesto 25"/>
          <p:cNvSpPr txBox="1"/>
          <p:nvPr/>
        </p:nvSpPr>
        <p:spPr>
          <a:xfrm>
            <a:off x="4824028" y="4875547"/>
            <a:ext cx="1346844" cy="461665"/>
          </a:xfrm>
          <a:prstGeom prst="rect">
            <a:avLst/>
          </a:prstGeom>
          <a:noFill/>
        </p:spPr>
        <p:txBody>
          <a:bodyPr wrap="none" rtlCol="0">
            <a:spAutoFit/>
          </a:bodyPr>
          <a:lstStyle/>
          <a:p>
            <a:pPr algn="ctr"/>
            <a:r>
              <a:rPr lang="it-IT" sz="2400" b="1" dirty="0" err="1" smtClean="0"/>
              <a:t>Forward</a:t>
            </a:r>
            <a:r>
              <a:rPr lang="it-IT" sz="2400" b="1" dirty="0" smtClean="0"/>
              <a:t>()</a:t>
            </a:r>
            <a:endParaRPr lang="it-IT" sz="2400" b="1" dirty="0" smtClean="0">
              <a:sym typeface="Wingdings" panose="05000000000000000000" pitchFamily="2" charset="2"/>
            </a:endParaRPr>
          </a:p>
        </p:txBody>
      </p:sp>
      <p:sp>
        <p:nvSpPr>
          <p:cNvPr id="3" name="Footer Placeholder 2"/>
          <p:cNvSpPr>
            <a:spLocks noGrp="1"/>
          </p:cNvSpPr>
          <p:nvPr>
            <p:ph type="ftr" sz="quarter" idx="11"/>
          </p:nvPr>
        </p:nvSpPr>
        <p:spPr/>
        <p:txBody>
          <a:bodyPr/>
          <a:lstStyle/>
          <a:p>
            <a:r>
              <a:rPr lang="en-US" smtClean="0"/>
              <a:t>G. Bianchi &amp; A. Capone - SDN tutorial</a:t>
            </a:r>
            <a:endParaRPr lang="en-US"/>
          </a:p>
        </p:txBody>
      </p:sp>
      <p:sp>
        <p:nvSpPr>
          <p:cNvPr id="7" name="Slide Number Placeholder 6"/>
          <p:cNvSpPr>
            <a:spLocks noGrp="1"/>
          </p:cNvSpPr>
          <p:nvPr>
            <p:ph type="sldNum" sz="quarter" idx="12"/>
          </p:nvPr>
        </p:nvSpPr>
        <p:spPr/>
        <p:txBody>
          <a:bodyPr/>
          <a:lstStyle/>
          <a:p>
            <a:fld id="{F575C757-2202-604A-8DCC-632154A48C4A}" type="slidenum">
              <a:rPr lang="en-US" smtClean="0"/>
              <a:t>55</a:t>
            </a:fld>
            <a:endParaRPr lang="en-US"/>
          </a:p>
        </p:txBody>
      </p:sp>
    </p:spTree>
    <p:extLst>
      <p:ext uri="{BB962C8B-B14F-4D97-AF65-F5344CB8AC3E}">
        <p14:creationId xmlns:p14="http://schemas.microsoft.com/office/powerpoint/2010/main" val="1671865918"/>
      </p:ext>
    </p:extLst>
  </p:cSld>
  <p:clrMapOvr>
    <a:masterClrMapping/>
  </p:clrMapOvr>
  <p:transition xmlns:p14="http://schemas.microsoft.com/office/powerpoint/2010/main" spd="slow">
    <p:pull/>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fade">
                                      <p:cBhvr>
                                        <p:cTn id="30" dur="500"/>
                                        <p:tgtEl>
                                          <p:spTgt spid="14"/>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fade">
                                      <p:cBhvr>
                                        <p:cTn id="35" dur="500"/>
                                        <p:tgtEl>
                                          <p:spTgt spid="15"/>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6"/>
                                        </p:tgtEl>
                                        <p:attrNameLst>
                                          <p:attrName>style.visibility</p:attrName>
                                        </p:attrNameLst>
                                      </p:cBhvr>
                                      <p:to>
                                        <p:strVal val="visible"/>
                                      </p:to>
                                    </p:set>
                                    <p:animEffect transition="in" filter="fade">
                                      <p:cBhvr>
                                        <p:cTn id="38" dur="500"/>
                                        <p:tgtEl>
                                          <p:spTgt spid="16"/>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7"/>
                                        </p:tgtEl>
                                        <p:attrNameLst>
                                          <p:attrName>style.visibility</p:attrName>
                                        </p:attrNameLst>
                                      </p:cBhvr>
                                      <p:to>
                                        <p:strVal val="visible"/>
                                      </p:to>
                                    </p:set>
                                    <p:animEffect transition="in" filter="fade">
                                      <p:cBhvr>
                                        <p:cTn id="41" dur="500"/>
                                        <p:tgtEl>
                                          <p:spTgt spid="17"/>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8"/>
                                        </p:tgtEl>
                                        <p:attrNameLst>
                                          <p:attrName>style.visibility</p:attrName>
                                        </p:attrNameLst>
                                      </p:cBhvr>
                                      <p:to>
                                        <p:strVal val="visible"/>
                                      </p:to>
                                    </p:set>
                                    <p:animEffect transition="in" filter="fade">
                                      <p:cBhvr>
                                        <p:cTn id="44" dur="500"/>
                                        <p:tgtEl>
                                          <p:spTgt spid="18"/>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19"/>
                                        </p:tgtEl>
                                        <p:attrNameLst>
                                          <p:attrName>style.visibility</p:attrName>
                                        </p:attrNameLst>
                                      </p:cBhvr>
                                      <p:to>
                                        <p:strVal val="visible"/>
                                      </p:to>
                                    </p:set>
                                    <p:animEffect transition="in" filter="fade">
                                      <p:cBhvr>
                                        <p:cTn id="49" dur="500"/>
                                        <p:tgtEl>
                                          <p:spTgt spid="19"/>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0"/>
                                        </p:tgtEl>
                                        <p:attrNameLst>
                                          <p:attrName>style.visibility</p:attrName>
                                        </p:attrNameLst>
                                      </p:cBhvr>
                                      <p:to>
                                        <p:strVal val="visible"/>
                                      </p:to>
                                    </p:set>
                                    <p:animEffect transition="in" filter="fade">
                                      <p:cBhvr>
                                        <p:cTn id="52" dur="500"/>
                                        <p:tgtEl>
                                          <p:spTgt spid="20"/>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21"/>
                                        </p:tgtEl>
                                        <p:attrNameLst>
                                          <p:attrName>style.visibility</p:attrName>
                                        </p:attrNameLst>
                                      </p:cBhvr>
                                      <p:to>
                                        <p:strVal val="visible"/>
                                      </p:to>
                                    </p:set>
                                    <p:animEffect transition="in" filter="fade">
                                      <p:cBhvr>
                                        <p:cTn id="55" dur="500"/>
                                        <p:tgtEl>
                                          <p:spTgt spid="21"/>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22"/>
                                        </p:tgtEl>
                                        <p:attrNameLst>
                                          <p:attrName>style.visibility</p:attrName>
                                        </p:attrNameLst>
                                      </p:cBhvr>
                                      <p:to>
                                        <p:strVal val="visible"/>
                                      </p:to>
                                    </p:set>
                                    <p:animEffect transition="in" filter="fade">
                                      <p:cBhvr>
                                        <p:cTn id="58" dur="500"/>
                                        <p:tgtEl>
                                          <p:spTgt spid="22"/>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23"/>
                                        </p:tgtEl>
                                        <p:attrNameLst>
                                          <p:attrName>style.visibility</p:attrName>
                                        </p:attrNameLst>
                                      </p:cBhvr>
                                      <p:to>
                                        <p:strVal val="visible"/>
                                      </p:to>
                                    </p:set>
                                    <p:animEffect transition="in" filter="fade">
                                      <p:cBhvr>
                                        <p:cTn id="63" dur="500"/>
                                        <p:tgtEl>
                                          <p:spTgt spid="23"/>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24"/>
                                        </p:tgtEl>
                                        <p:attrNameLst>
                                          <p:attrName>style.visibility</p:attrName>
                                        </p:attrNameLst>
                                      </p:cBhvr>
                                      <p:to>
                                        <p:strVal val="visible"/>
                                      </p:to>
                                    </p:set>
                                    <p:animEffect transition="in" filter="fade">
                                      <p:cBhvr>
                                        <p:cTn id="66" dur="500"/>
                                        <p:tgtEl>
                                          <p:spTgt spid="24"/>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25"/>
                                        </p:tgtEl>
                                        <p:attrNameLst>
                                          <p:attrName>style.visibility</p:attrName>
                                        </p:attrNameLst>
                                      </p:cBhvr>
                                      <p:to>
                                        <p:strVal val="visible"/>
                                      </p:to>
                                    </p:set>
                                    <p:animEffect transition="in" filter="fade">
                                      <p:cBhvr>
                                        <p:cTn id="69" dur="500"/>
                                        <p:tgtEl>
                                          <p:spTgt spid="25"/>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26"/>
                                        </p:tgtEl>
                                        <p:attrNameLst>
                                          <p:attrName>style.visibility</p:attrName>
                                        </p:attrNameLst>
                                      </p:cBhvr>
                                      <p:to>
                                        <p:strVal val="visible"/>
                                      </p:to>
                                    </p:set>
                                    <p:animEffect transition="in" filter="fade">
                                      <p:cBhvr>
                                        <p:cTn id="72"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9" grpId="0" animBg="1"/>
      <p:bldP spid="10" grpId="0"/>
      <p:bldP spid="11" grpId="0" animBg="1"/>
      <p:bldP spid="12" grpId="0" animBg="1"/>
      <p:bldP spid="13" grpId="0" animBg="1"/>
      <p:bldP spid="14" grpId="0"/>
      <p:bldP spid="15" grpId="0" animBg="1"/>
      <p:bldP spid="16" grpId="0" animBg="1"/>
      <p:bldP spid="17" grpId="0" animBg="1"/>
      <p:bldP spid="18" grpId="0"/>
      <p:bldP spid="19" grpId="0" animBg="1"/>
      <p:bldP spid="20" grpId="0" animBg="1"/>
      <p:bldP spid="21" grpId="0" animBg="1"/>
      <p:bldP spid="22" grpId="0"/>
      <p:bldP spid="23" grpId="0" animBg="1"/>
      <p:bldP spid="24" grpId="0" animBg="1"/>
      <p:bldP spid="25" grpId="0" animBg="1"/>
      <p:bldP spid="26"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smtClean="0"/>
              <a:t>Port Knocking @ controller</a:t>
            </a:r>
            <a:endParaRPr lang="en-US" noProof="0"/>
          </a:p>
        </p:txBody>
      </p:sp>
      <p:sp>
        <p:nvSpPr>
          <p:cNvPr id="4" name="Rettangolo 3"/>
          <p:cNvSpPr/>
          <p:nvPr/>
        </p:nvSpPr>
        <p:spPr>
          <a:xfrm>
            <a:off x="179512" y="1926124"/>
            <a:ext cx="1683908" cy="369332"/>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600" b="1" dirty="0" err="1" smtClean="0">
                <a:solidFill>
                  <a:schemeClr val="tx1"/>
                </a:solidFill>
              </a:rPr>
              <a:t>IPsrc</a:t>
            </a:r>
            <a:r>
              <a:rPr lang="it-IT" sz="1600" b="1" dirty="0" smtClean="0">
                <a:solidFill>
                  <a:schemeClr val="tx1"/>
                </a:solidFill>
              </a:rPr>
              <a:t>=</a:t>
            </a:r>
            <a:r>
              <a:rPr lang="it-IT" sz="1600" b="1" dirty="0" err="1" smtClean="0">
                <a:solidFill>
                  <a:schemeClr val="tx1"/>
                </a:solidFill>
              </a:rPr>
              <a:t>any</a:t>
            </a:r>
            <a:endParaRPr lang="it-IT" sz="1600" b="1" dirty="0">
              <a:solidFill>
                <a:schemeClr val="tx1"/>
              </a:solidFill>
            </a:endParaRPr>
          </a:p>
        </p:txBody>
      </p:sp>
      <p:sp>
        <p:nvSpPr>
          <p:cNvPr id="5" name="Rettangolo 4"/>
          <p:cNvSpPr/>
          <p:nvPr/>
        </p:nvSpPr>
        <p:spPr>
          <a:xfrm>
            <a:off x="1863420" y="1926124"/>
            <a:ext cx="1304424" cy="369332"/>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600" b="1" dirty="0" smtClean="0">
                <a:solidFill>
                  <a:schemeClr val="tx1"/>
                </a:solidFill>
              </a:rPr>
              <a:t>Port=</a:t>
            </a:r>
            <a:r>
              <a:rPr lang="it-IT" sz="1600" b="1" dirty="0" err="1" smtClean="0">
                <a:solidFill>
                  <a:schemeClr val="tx1"/>
                </a:solidFill>
              </a:rPr>
              <a:t>any</a:t>
            </a:r>
            <a:endParaRPr lang="it-IT" sz="1600" b="1" dirty="0">
              <a:solidFill>
                <a:schemeClr val="tx1"/>
              </a:solidFill>
            </a:endParaRPr>
          </a:p>
        </p:txBody>
      </p:sp>
      <p:cxnSp>
        <p:nvCxnSpPr>
          <p:cNvPr id="6" name="Connettore 2 5"/>
          <p:cNvCxnSpPr/>
          <p:nvPr/>
        </p:nvCxnSpPr>
        <p:spPr>
          <a:xfrm>
            <a:off x="819304" y="2456892"/>
            <a:ext cx="2952328" cy="9292"/>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7" name="Picture 4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85418" y="1926124"/>
            <a:ext cx="2046722" cy="873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Connettore 1 7"/>
          <p:cNvCxnSpPr/>
          <p:nvPr/>
        </p:nvCxnSpPr>
        <p:spPr bwMode="auto">
          <a:xfrm flipV="1">
            <a:off x="6048164" y="2110790"/>
            <a:ext cx="0" cy="434134"/>
          </a:xfrm>
          <a:prstGeom prst="line">
            <a:avLst/>
          </a:prstGeom>
          <a:solidFill>
            <a:srgbClr val="FFFF99">
              <a:alpha val="50000"/>
            </a:srgbClr>
          </a:solidFill>
          <a:ln w="38100" cap="flat" cmpd="sng" algn="ctr">
            <a:solidFill>
              <a:schemeClr val="tx1"/>
            </a:solidFill>
            <a:prstDash val="solid"/>
            <a:round/>
            <a:headEnd type="none" w="sm" len="sm"/>
            <a:tailEnd type="none" w="sm" len="sm"/>
          </a:ln>
          <a:effectLst/>
        </p:spPr>
      </p:cxnSp>
      <p:cxnSp>
        <p:nvCxnSpPr>
          <p:cNvPr id="9" name="Connettore 1 8"/>
          <p:cNvCxnSpPr/>
          <p:nvPr/>
        </p:nvCxnSpPr>
        <p:spPr bwMode="auto">
          <a:xfrm flipV="1">
            <a:off x="6200564" y="2106144"/>
            <a:ext cx="0" cy="434134"/>
          </a:xfrm>
          <a:prstGeom prst="line">
            <a:avLst/>
          </a:prstGeom>
          <a:solidFill>
            <a:srgbClr val="FFFF99">
              <a:alpha val="50000"/>
            </a:srgbClr>
          </a:solidFill>
          <a:ln w="38100" cap="flat" cmpd="sng" algn="ctr">
            <a:solidFill>
              <a:schemeClr val="tx1"/>
            </a:solidFill>
            <a:prstDash val="solid"/>
            <a:round/>
            <a:headEnd type="none" w="sm" len="sm"/>
            <a:tailEnd type="none" w="sm" len="sm"/>
          </a:ln>
          <a:effectLst/>
        </p:spPr>
      </p:cxnSp>
      <p:sp>
        <p:nvSpPr>
          <p:cNvPr id="10" name="CasellaDiTesto 9"/>
          <p:cNvSpPr txBox="1"/>
          <p:nvPr/>
        </p:nvSpPr>
        <p:spPr>
          <a:xfrm>
            <a:off x="5940152" y="1700808"/>
            <a:ext cx="731290" cy="369332"/>
          </a:xfrm>
          <a:prstGeom prst="rect">
            <a:avLst/>
          </a:prstGeom>
          <a:noFill/>
        </p:spPr>
        <p:txBody>
          <a:bodyPr wrap="none" rtlCol="0">
            <a:spAutoFit/>
          </a:bodyPr>
          <a:lstStyle/>
          <a:p>
            <a:r>
              <a:rPr lang="it-IT" dirty="0" smtClean="0"/>
              <a:t>DROP</a:t>
            </a:r>
            <a:endParaRPr lang="it-IT" dirty="0"/>
          </a:p>
        </p:txBody>
      </p:sp>
      <p:sp>
        <p:nvSpPr>
          <p:cNvPr id="11" name="Rounded Rectangle 18"/>
          <p:cNvSpPr>
            <a:spLocks noChangeArrowheads="1"/>
          </p:cNvSpPr>
          <p:nvPr/>
        </p:nvSpPr>
        <p:spPr bwMode="auto">
          <a:xfrm>
            <a:off x="6827242" y="4167128"/>
            <a:ext cx="1525178" cy="990600"/>
          </a:xfrm>
          <a:prstGeom prst="roundRect">
            <a:avLst>
              <a:gd name="adj" fmla="val 16667"/>
            </a:avLst>
          </a:prstGeom>
          <a:solidFill>
            <a:srgbClr val="FF0000"/>
          </a:solidFill>
          <a:ln w="38100">
            <a:solidFill>
              <a:srgbClr val="FF0000"/>
            </a:solidFill>
            <a:round/>
            <a:headEnd/>
            <a:tailEnd/>
          </a:ln>
        </p:spPr>
        <p:txBody>
          <a:bodyPr wrap="none" anchor="ctr"/>
          <a:lstStyle>
            <a:lvl1pPr eaLnBrk="0" hangingPunct="0">
              <a:defRPr sz="2000" b="1">
                <a:solidFill>
                  <a:schemeClr val="tx1"/>
                </a:solidFill>
                <a:latin typeface="Helvetica" pitchFamily="1" charset="0"/>
                <a:ea typeface="ＭＳ Ｐゴシック" pitchFamily="34" charset="-128"/>
              </a:defRPr>
            </a:lvl1pPr>
            <a:lvl2pPr marL="37931725" indent="-37474525" eaLnBrk="0" hangingPunct="0">
              <a:defRPr sz="2000" b="1">
                <a:solidFill>
                  <a:schemeClr val="tx1"/>
                </a:solidFill>
                <a:latin typeface="Helvetica" pitchFamily="1" charset="0"/>
                <a:ea typeface="ＭＳ Ｐゴシック" pitchFamily="34" charset="-128"/>
              </a:defRPr>
            </a:lvl2pPr>
            <a:lvl3pPr eaLnBrk="0" hangingPunct="0">
              <a:defRPr sz="2000" b="1">
                <a:solidFill>
                  <a:schemeClr val="tx1"/>
                </a:solidFill>
                <a:latin typeface="Helvetica" pitchFamily="1" charset="0"/>
                <a:ea typeface="ＭＳ Ｐゴシック" pitchFamily="34" charset="-128"/>
              </a:defRPr>
            </a:lvl3pPr>
            <a:lvl4pPr eaLnBrk="0" hangingPunct="0">
              <a:defRPr sz="2000" b="1">
                <a:solidFill>
                  <a:schemeClr val="tx1"/>
                </a:solidFill>
                <a:latin typeface="Helvetica" pitchFamily="1" charset="0"/>
                <a:ea typeface="ＭＳ Ｐゴシック" pitchFamily="34" charset="-128"/>
              </a:defRPr>
            </a:lvl4pPr>
            <a:lvl5pPr eaLnBrk="0" hangingPunct="0">
              <a:defRPr sz="2000" b="1">
                <a:solidFill>
                  <a:schemeClr val="tx1"/>
                </a:solidFill>
                <a:latin typeface="Helvetica" pitchFamily="1" charset="0"/>
                <a:ea typeface="ＭＳ Ｐゴシック" pitchFamily="34" charset="-128"/>
              </a:defRPr>
            </a:lvl5pPr>
            <a:lvl6pPr marL="457200" eaLnBrk="0" fontAlgn="base" hangingPunct="0">
              <a:spcBef>
                <a:spcPct val="0"/>
              </a:spcBef>
              <a:spcAft>
                <a:spcPct val="0"/>
              </a:spcAft>
              <a:defRPr sz="2000" b="1">
                <a:solidFill>
                  <a:schemeClr val="tx1"/>
                </a:solidFill>
                <a:latin typeface="Helvetica" pitchFamily="1" charset="0"/>
                <a:ea typeface="ＭＳ Ｐゴシック" pitchFamily="34" charset="-128"/>
              </a:defRPr>
            </a:lvl6pPr>
            <a:lvl7pPr marL="914400" eaLnBrk="0" fontAlgn="base" hangingPunct="0">
              <a:spcBef>
                <a:spcPct val="0"/>
              </a:spcBef>
              <a:spcAft>
                <a:spcPct val="0"/>
              </a:spcAft>
              <a:defRPr sz="2000" b="1">
                <a:solidFill>
                  <a:schemeClr val="tx1"/>
                </a:solidFill>
                <a:latin typeface="Helvetica" pitchFamily="1" charset="0"/>
                <a:ea typeface="ＭＳ Ｐゴシック" pitchFamily="34" charset="-128"/>
              </a:defRPr>
            </a:lvl7pPr>
            <a:lvl8pPr marL="1371600" eaLnBrk="0" fontAlgn="base" hangingPunct="0">
              <a:spcBef>
                <a:spcPct val="0"/>
              </a:spcBef>
              <a:spcAft>
                <a:spcPct val="0"/>
              </a:spcAft>
              <a:defRPr sz="2000" b="1">
                <a:solidFill>
                  <a:schemeClr val="tx1"/>
                </a:solidFill>
                <a:latin typeface="Helvetica" pitchFamily="1" charset="0"/>
                <a:ea typeface="ＭＳ Ｐゴシック" pitchFamily="34" charset="-128"/>
              </a:defRPr>
            </a:lvl8pPr>
            <a:lvl9pPr marL="1828800" eaLnBrk="0" fontAlgn="base" hangingPunct="0">
              <a:spcBef>
                <a:spcPct val="0"/>
              </a:spcBef>
              <a:spcAft>
                <a:spcPct val="0"/>
              </a:spcAft>
              <a:defRPr sz="2000" b="1">
                <a:solidFill>
                  <a:schemeClr val="tx1"/>
                </a:solidFill>
                <a:latin typeface="Helvetica" pitchFamily="1" charset="0"/>
                <a:ea typeface="ＭＳ Ｐゴシック" pitchFamily="34" charset="-128"/>
              </a:defRPr>
            </a:lvl9pPr>
          </a:lstStyle>
          <a:p>
            <a:pPr eaLnBrk="1" hangingPunct="1"/>
            <a:r>
              <a:rPr lang="it-IT" altLang="it-IT" dirty="0" smtClean="0"/>
              <a:t>controller</a:t>
            </a:r>
            <a:endParaRPr lang="it-IT" altLang="it-IT" dirty="0"/>
          </a:p>
        </p:txBody>
      </p:sp>
      <p:cxnSp>
        <p:nvCxnSpPr>
          <p:cNvPr id="12" name="Straight Arrow Connector 16"/>
          <p:cNvCxnSpPr>
            <a:cxnSpLocks noChangeShapeType="1"/>
          </p:cNvCxnSpPr>
          <p:nvPr/>
        </p:nvCxnSpPr>
        <p:spPr bwMode="auto">
          <a:xfrm>
            <a:off x="4796749" y="2799969"/>
            <a:ext cx="2030493" cy="1862459"/>
          </a:xfrm>
          <a:prstGeom prst="straightConnector1">
            <a:avLst/>
          </a:prstGeom>
          <a:noFill/>
          <a:ln w="38100">
            <a:solidFill>
              <a:srgbClr val="FF0000"/>
            </a:solidFill>
            <a:round/>
            <a:headEnd/>
            <a:tailEnd type="arrow" w="med" len="med"/>
          </a:ln>
          <a:extLst>
            <a:ext uri="{909E8E84-426E-40dd-AFC4-6F175D3DCCD1}">
              <a14:hiddenFill xmlns:a14="http://schemas.microsoft.com/office/drawing/2010/main">
                <a:noFill/>
              </a14:hiddenFill>
            </a:ext>
          </a:extLst>
        </p:spPr>
      </p:cxnSp>
      <p:sp>
        <p:nvSpPr>
          <p:cNvPr id="14" name="CasellaDiTesto 13"/>
          <p:cNvSpPr txBox="1"/>
          <p:nvPr/>
        </p:nvSpPr>
        <p:spPr>
          <a:xfrm>
            <a:off x="2322777" y="2885563"/>
            <a:ext cx="2486002" cy="646331"/>
          </a:xfrm>
          <a:prstGeom prst="rect">
            <a:avLst/>
          </a:prstGeom>
          <a:noFill/>
        </p:spPr>
        <p:txBody>
          <a:bodyPr wrap="none" rtlCol="0">
            <a:spAutoFit/>
          </a:bodyPr>
          <a:lstStyle/>
          <a:p>
            <a:r>
              <a:rPr lang="it-IT" b="1" dirty="0" err="1" smtClean="0"/>
              <a:t>Encapsulate</a:t>
            </a:r>
            <a:r>
              <a:rPr lang="it-IT" b="1" dirty="0" smtClean="0"/>
              <a:t> &amp; </a:t>
            </a:r>
            <a:r>
              <a:rPr lang="it-IT" b="1" dirty="0" err="1" smtClean="0"/>
              <a:t>forward</a:t>
            </a:r>
            <a:r>
              <a:rPr lang="it-IT" b="1" dirty="0" smtClean="0"/>
              <a:t> </a:t>
            </a:r>
            <a:br>
              <a:rPr lang="it-IT" b="1" dirty="0" smtClean="0"/>
            </a:br>
            <a:r>
              <a:rPr lang="it-IT" b="1" dirty="0" smtClean="0"/>
              <a:t>ALL </a:t>
            </a:r>
            <a:r>
              <a:rPr lang="it-IT" b="1" dirty="0" err="1" smtClean="0"/>
              <a:t>packets</a:t>
            </a:r>
            <a:r>
              <a:rPr lang="it-IT" b="1" dirty="0" smtClean="0"/>
              <a:t> of ALL </a:t>
            </a:r>
            <a:r>
              <a:rPr lang="it-IT" b="1" dirty="0" err="1" smtClean="0"/>
              <a:t>flows</a:t>
            </a:r>
            <a:endParaRPr lang="it-IT" b="1" dirty="0" smtClean="0"/>
          </a:p>
        </p:txBody>
      </p:sp>
      <p:sp>
        <p:nvSpPr>
          <p:cNvPr id="15" name="Rettangolo 14"/>
          <p:cNvSpPr/>
          <p:nvPr/>
        </p:nvSpPr>
        <p:spPr>
          <a:xfrm>
            <a:off x="2807804" y="3779748"/>
            <a:ext cx="1683908" cy="369332"/>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600" b="1" dirty="0" err="1" smtClean="0">
                <a:solidFill>
                  <a:schemeClr val="tx1"/>
                </a:solidFill>
              </a:rPr>
              <a:t>IPsrc</a:t>
            </a:r>
            <a:r>
              <a:rPr lang="it-IT" sz="1600" b="1" dirty="0" smtClean="0">
                <a:solidFill>
                  <a:schemeClr val="tx1"/>
                </a:solidFill>
              </a:rPr>
              <a:t>=</a:t>
            </a:r>
            <a:r>
              <a:rPr lang="it-IT" sz="1600" b="1" dirty="0" err="1" smtClean="0">
                <a:solidFill>
                  <a:schemeClr val="tx1"/>
                </a:solidFill>
              </a:rPr>
              <a:t>any</a:t>
            </a:r>
            <a:endParaRPr lang="it-IT" sz="1600" b="1" dirty="0">
              <a:solidFill>
                <a:schemeClr val="tx1"/>
              </a:solidFill>
            </a:endParaRPr>
          </a:p>
        </p:txBody>
      </p:sp>
      <p:sp>
        <p:nvSpPr>
          <p:cNvPr id="16" name="Rettangolo 15"/>
          <p:cNvSpPr/>
          <p:nvPr/>
        </p:nvSpPr>
        <p:spPr>
          <a:xfrm>
            <a:off x="4491712" y="3779748"/>
            <a:ext cx="1304424" cy="369332"/>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600" b="1" dirty="0" smtClean="0">
                <a:solidFill>
                  <a:schemeClr val="tx1"/>
                </a:solidFill>
              </a:rPr>
              <a:t>Port=</a:t>
            </a:r>
            <a:r>
              <a:rPr lang="it-IT" sz="1600" b="1" dirty="0" err="1" smtClean="0">
                <a:solidFill>
                  <a:schemeClr val="tx1"/>
                </a:solidFill>
              </a:rPr>
              <a:t>any</a:t>
            </a:r>
            <a:endParaRPr lang="it-IT" sz="1600" b="1" dirty="0">
              <a:solidFill>
                <a:schemeClr val="tx1"/>
              </a:solidFill>
            </a:endParaRPr>
          </a:p>
        </p:txBody>
      </p:sp>
      <p:sp>
        <p:nvSpPr>
          <p:cNvPr id="17" name="CasellaDiTesto 16"/>
          <p:cNvSpPr txBox="1"/>
          <p:nvPr/>
        </p:nvSpPr>
        <p:spPr>
          <a:xfrm>
            <a:off x="5429164" y="5157192"/>
            <a:ext cx="3751348" cy="461665"/>
          </a:xfrm>
          <a:prstGeom prst="rect">
            <a:avLst/>
          </a:prstGeom>
          <a:noFill/>
        </p:spPr>
        <p:txBody>
          <a:bodyPr wrap="none" rtlCol="0">
            <a:spAutoFit/>
          </a:bodyPr>
          <a:lstStyle/>
          <a:p>
            <a:pPr algn="ctr"/>
            <a:r>
              <a:rPr lang="it-IT" sz="2400" b="1" dirty="0" err="1" smtClean="0"/>
              <a:t>Maintain</a:t>
            </a:r>
            <a:r>
              <a:rPr lang="it-IT" sz="2400" b="1" dirty="0" smtClean="0"/>
              <a:t> </a:t>
            </a:r>
            <a:r>
              <a:rPr lang="it-IT" sz="2400" b="1" dirty="0" err="1" smtClean="0"/>
              <a:t>Knock</a:t>
            </a:r>
            <a:r>
              <a:rPr lang="it-IT" sz="2400" b="1" dirty="0" smtClean="0"/>
              <a:t> state per flow</a:t>
            </a:r>
          </a:p>
        </p:txBody>
      </p:sp>
      <p:cxnSp>
        <p:nvCxnSpPr>
          <p:cNvPr id="18" name="Straight Arrow Connector 16"/>
          <p:cNvCxnSpPr>
            <a:cxnSpLocks noChangeShapeType="1"/>
          </p:cNvCxnSpPr>
          <p:nvPr/>
        </p:nvCxnSpPr>
        <p:spPr bwMode="auto">
          <a:xfrm flipH="1" flipV="1">
            <a:off x="5580112" y="2544924"/>
            <a:ext cx="1836204" cy="1604156"/>
          </a:xfrm>
          <a:prstGeom prst="straightConnector1">
            <a:avLst/>
          </a:prstGeom>
          <a:noFill/>
          <a:ln w="38100">
            <a:solidFill>
              <a:srgbClr val="FF0000"/>
            </a:solidFill>
            <a:round/>
            <a:headEnd/>
            <a:tailEnd type="arrow" w="med" len="med"/>
          </a:ln>
          <a:extLst>
            <a:ext uri="{909E8E84-426E-40dd-AFC4-6F175D3DCCD1}">
              <a14:hiddenFill xmlns:a14="http://schemas.microsoft.com/office/drawing/2010/main">
                <a:noFill/>
              </a14:hiddenFill>
            </a:ext>
          </a:extLst>
        </p:spPr>
      </p:cxnSp>
      <p:sp>
        <p:nvSpPr>
          <p:cNvPr id="23" name="CasellaDiTesto 22"/>
          <p:cNvSpPr txBox="1"/>
          <p:nvPr/>
        </p:nvSpPr>
        <p:spPr>
          <a:xfrm>
            <a:off x="6657998" y="2708920"/>
            <a:ext cx="2464136" cy="923330"/>
          </a:xfrm>
          <a:prstGeom prst="rect">
            <a:avLst/>
          </a:prstGeom>
          <a:noFill/>
        </p:spPr>
        <p:txBody>
          <a:bodyPr wrap="none" rtlCol="0">
            <a:spAutoFit/>
          </a:bodyPr>
          <a:lstStyle/>
          <a:p>
            <a:r>
              <a:rPr lang="it-IT" b="1" dirty="0" err="1" smtClean="0"/>
              <a:t>When</a:t>
            </a:r>
            <a:r>
              <a:rPr lang="it-IT" b="1" dirty="0" smtClean="0"/>
              <a:t> </a:t>
            </a:r>
            <a:r>
              <a:rPr lang="it-IT" b="1" dirty="0" err="1" smtClean="0"/>
              <a:t>knock</a:t>
            </a:r>
            <a:r>
              <a:rPr lang="it-IT" b="1" dirty="0" smtClean="0"/>
              <a:t> </a:t>
            </a:r>
            <a:r>
              <a:rPr lang="it-IT" b="1" dirty="0" err="1" smtClean="0"/>
              <a:t>sequence</a:t>
            </a:r>
            <a:r>
              <a:rPr lang="it-IT" b="1" dirty="0" smtClean="0"/>
              <a:t> </a:t>
            </a:r>
          </a:p>
          <a:p>
            <a:r>
              <a:rPr lang="it-IT" b="1" dirty="0" err="1" smtClean="0"/>
              <a:t>finalized</a:t>
            </a:r>
            <a:r>
              <a:rPr lang="it-IT" b="1" dirty="0" smtClean="0"/>
              <a:t>, </a:t>
            </a:r>
            <a:r>
              <a:rPr lang="it-IT" b="1" dirty="0" err="1" smtClean="0"/>
              <a:t>add</a:t>
            </a:r>
            <a:r>
              <a:rPr lang="it-IT" b="1" dirty="0" smtClean="0"/>
              <a:t> entry </a:t>
            </a:r>
          </a:p>
          <a:p>
            <a:r>
              <a:rPr lang="it-IT" b="1" dirty="0" smtClean="0"/>
              <a:t>&lt;</a:t>
            </a:r>
            <a:r>
              <a:rPr lang="it-IT" b="1" dirty="0" err="1" smtClean="0"/>
              <a:t>Ipsrc</a:t>
            </a:r>
            <a:r>
              <a:rPr lang="it-IT" b="1" dirty="0" smtClean="0"/>
              <a:t>, </a:t>
            </a:r>
            <a:r>
              <a:rPr lang="it-IT" b="1" dirty="0" err="1" smtClean="0"/>
              <a:t>port</a:t>
            </a:r>
            <a:r>
              <a:rPr lang="it-IT" b="1" dirty="0" smtClean="0"/>
              <a:t>=22; </a:t>
            </a:r>
            <a:r>
              <a:rPr lang="it-IT" b="1" dirty="0" err="1" smtClean="0"/>
              <a:t>forward</a:t>
            </a:r>
            <a:r>
              <a:rPr lang="it-IT" b="1" dirty="0" smtClean="0"/>
              <a:t>&gt;</a:t>
            </a:r>
          </a:p>
        </p:txBody>
      </p:sp>
      <p:sp>
        <p:nvSpPr>
          <p:cNvPr id="24" name="CasellaDiTesto 23"/>
          <p:cNvSpPr txBox="1"/>
          <p:nvPr/>
        </p:nvSpPr>
        <p:spPr>
          <a:xfrm>
            <a:off x="287524" y="5088086"/>
            <a:ext cx="7606570" cy="1077218"/>
          </a:xfrm>
          <a:prstGeom prst="rect">
            <a:avLst/>
          </a:prstGeom>
          <a:noFill/>
        </p:spPr>
        <p:txBody>
          <a:bodyPr wrap="none" rtlCol="0">
            <a:spAutoFit/>
          </a:bodyPr>
          <a:lstStyle/>
          <a:p>
            <a:r>
              <a:rPr lang="it-IT" sz="3200" b="1" dirty="0" err="1" smtClean="0">
                <a:solidFill>
                  <a:srgbClr val="FF0000"/>
                </a:solidFill>
              </a:rPr>
              <a:t>Lots</a:t>
            </a:r>
            <a:r>
              <a:rPr lang="it-IT" sz="3200" b="1" dirty="0" smtClean="0">
                <a:solidFill>
                  <a:srgbClr val="FF0000"/>
                </a:solidFill>
              </a:rPr>
              <a:t> of </a:t>
            </a:r>
            <a:r>
              <a:rPr lang="it-IT" sz="3200" b="1" dirty="0" err="1" smtClean="0">
                <a:solidFill>
                  <a:srgbClr val="FF0000"/>
                </a:solidFill>
              </a:rPr>
              <a:t>overhead</a:t>
            </a:r>
            <a:r>
              <a:rPr lang="it-IT" sz="3200" b="1" dirty="0" smtClean="0">
                <a:solidFill>
                  <a:srgbClr val="FF0000"/>
                </a:solidFill>
              </a:rPr>
              <a:t>!! </a:t>
            </a:r>
          </a:p>
          <a:p>
            <a:r>
              <a:rPr lang="it-IT" sz="3200" b="1" dirty="0" err="1" smtClean="0">
                <a:solidFill>
                  <a:srgbClr val="FF0000"/>
                </a:solidFill>
              </a:rPr>
              <a:t>Needed</a:t>
            </a:r>
            <a:r>
              <a:rPr lang="it-IT" sz="3200" b="1" dirty="0" smtClean="0">
                <a:solidFill>
                  <a:srgbClr val="FF0000"/>
                </a:solidFill>
              </a:rPr>
              <a:t> </a:t>
            </a:r>
            <a:r>
              <a:rPr lang="it-IT" sz="3200" b="1" dirty="0" err="1" smtClean="0">
                <a:solidFill>
                  <a:srgbClr val="FF0000"/>
                </a:solidFill>
              </a:rPr>
              <a:t>as</a:t>
            </a:r>
            <a:r>
              <a:rPr lang="it-IT" sz="3200" b="1" dirty="0" smtClean="0">
                <a:solidFill>
                  <a:srgbClr val="FF0000"/>
                </a:solidFill>
              </a:rPr>
              <a:t> no «</a:t>
            </a:r>
            <a:r>
              <a:rPr lang="it-IT" sz="3200" b="1" dirty="0" err="1" smtClean="0">
                <a:solidFill>
                  <a:srgbClr val="FF0000"/>
                </a:solidFill>
              </a:rPr>
              <a:t>knock</a:t>
            </a:r>
            <a:r>
              <a:rPr lang="it-IT" sz="3200" b="1" dirty="0" smtClean="0">
                <a:solidFill>
                  <a:srgbClr val="FF0000"/>
                </a:solidFill>
              </a:rPr>
              <a:t>» state </a:t>
            </a:r>
            <a:r>
              <a:rPr lang="it-IT" sz="3200" b="1" dirty="0" err="1" smtClean="0">
                <a:solidFill>
                  <a:srgbClr val="FF0000"/>
                </a:solidFill>
              </a:rPr>
              <a:t>handled</a:t>
            </a:r>
            <a:r>
              <a:rPr lang="it-IT" sz="3200" b="1" dirty="0" smtClean="0">
                <a:solidFill>
                  <a:srgbClr val="FF0000"/>
                </a:solidFill>
              </a:rPr>
              <a:t> in </a:t>
            </a:r>
            <a:r>
              <a:rPr lang="it-IT" sz="3200" b="1" dirty="0" err="1" smtClean="0">
                <a:solidFill>
                  <a:srgbClr val="FF0000"/>
                </a:solidFill>
              </a:rPr>
              <a:t>switch</a:t>
            </a:r>
            <a:endParaRPr lang="it-IT" sz="3200" b="1" dirty="0">
              <a:solidFill>
                <a:srgbClr val="FF0000"/>
              </a:solidFill>
            </a:endParaRPr>
          </a:p>
        </p:txBody>
      </p:sp>
      <p:sp>
        <p:nvSpPr>
          <p:cNvPr id="3" name="Footer Placeholder 2"/>
          <p:cNvSpPr>
            <a:spLocks noGrp="1"/>
          </p:cNvSpPr>
          <p:nvPr>
            <p:ph type="ftr" sz="quarter" idx="11"/>
          </p:nvPr>
        </p:nvSpPr>
        <p:spPr/>
        <p:txBody>
          <a:bodyPr/>
          <a:lstStyle/>
          <a:p>
            <a:r>
              <a:rPr lang="en-US" smtClean="0"/>
              <a:t>G. Bianchi &amp; A. Capone - SDN tutorial</a:t>
            </a:r>
            <a:endParaRPr lang="en-US"/>
          </a:p>
        </p:txBody>
      </p:sp>
      <p:sp>
        <p:nvSpPr>
          <p:cNvPr id="13" name="Slide Number Placeholder 12"/>
          <p:cNvSpPr>
            <a:spLocks noGrp="1"/>
          </p:cNvSpPr>
          <p:nvPr>
            <p:ph type="sldNum" sz="quarter" idx="12"/>
          </p:nvPr>
        </p:nvSpPr>
        <p:spPr/>
        <p:txBody>
          <a:bodyPr/>
          <a:lstStyle/>
          <a:p>
            <a:fld id="{F575C757-2202-604A-8DCC-632154A48C4A}" type="slidenum">
              <a:rPr lang="en-US" smtClean="0"/>
              <a:t>56</a:t>
            </a:fld>
            <a:endParaRPr lang="en-US"/>
          </a:p>
        </p:txBody>
      </p:sp>
    </p:spTree>
    <p:extLst>
      <p:ext uri="{BB962C8B-B14F-4D97-AF65-F5344CB8AC3E}">
        <p14:creationId xmlns:p14="http://schemas.microsoft.com/office/powerpoint/2010/main" val="116758965"/>
      </p:ext>
    </p:extLst>
  </p:cSld>
  <p:clrMapOvr>
    <a:masterClrMapping/>
  </p:clrMapOvr>
  <p:transition xmlns:p14="http://schemas.microsoft.com/office/powerpoint/2010/main" spd="slow">
    <p:pull/>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fade">
                                      <p:cBhvr>
                                        <p:cTn id="20" dur="500"/>
                                        <p:tgtEl>
                                          <p:spTgt spid="16"/>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500"/>
                                        <p:tgtEl>
                                          <p:spTgt spid="15"/>
                                        </p:tgtEl>
                                      </p:cBhvr>
                                    </p:animEffect>
                                  </p:childTnLst>
                                </p:cTn>
                              </p:par>
                              <p:par>
                                <p:cTn id="24" presetID="10" presetClass="entr" presetSubtype="0" fill="hold" nodeType="with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500"/>
                                        <p:tgtEl>
                                          <p:spTgt spid="12"/>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fade">
                                      <p:cBhvr>
                                        <p:cTn id="29" dur="500"/>
                                        <p:tgtEl>
                                          <p:spTgt spid="11"/>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7"/>
                                        </p:tgtEl>
                                        <p:attrNameLst>
                                          <p:attrName>style.visibility</p:attrName>
                                        </p:attrNameLst>
                                      </p:cBhvr>
                                      <p:to>
                                        <p:strVal val="visible"/>
                                      </p:to>
                                    </p:set>
                                    <p:animEffect transition="in" filter="fade">
                                      <p:cBhvr>
                                        <p:cTn id="34" dur="500"/>
                                        <p:tgtEl>
                                          <p:spTgt spid="17"/>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8"/>
                                        </p:tgtEl>
                                        <p:attrNameLst>
                                          <p:attrName>style.visibility</p:attrName>
                                        </p:attrNameLst>
                                      </p:cBhvr>
                                      <p:to>
                                        <p:strVal val="visible"/>
                                      </p:to>
                                    </p:set>
                                    <p:animEffect transition="in" filter="fade">
                                      <p:cBhvr>
                                        <p:cTn id="39" dur="500"/>
                                        <p:tgtEl>
                                          <p:spTgt spid="18"/>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3"/>
                                        </p:tgtEl>
                                        <p:attrNameLst>
                                          <p:attrName>style.visibility</p:attrName>
                                        </p:attrNameLst>
                                      </p:cBhvr>
                                      <p:to>
                                        <p:strVal val="visible"/>
                                      </p:to>
                                    </p:set>
                                    <p:animEffect transition="in" filter="fade">
                                      <p:cBhvr>
                                        <p:cTn id="42" dur="500"/>
                                        <p:tgtEl>
                                          <p:spTgt spid="23"/>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24"/>
                                        </p:tgtEl>
                                        <p:attrNameLst>
                                          <p:attrName>style.visibility</p:attrName>
                                        </p:attrNameLst>
                                      </p:cBhvr>
                                      <p:to>
                                        <p:strVal val="visible"/>
                                      </p:to>
                                    </p:set>
                                    <p:animEffect transition="in" filter="fade">
                                      <p:cBhvr>
                                        <p:cTn id="4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11" grpId="0" animBg="1"/>
      <p:bldP spid="14" grpId="0"/>
      <p:bldP spid="15" grpId="0" animBg="1"/>
      <p:bldP spid="16" grpId="0" animBg="1"/>
      <p:bldP spid="17" grpId="0"/>
      <p:bldP spid="23" grpId="0"/>
      <p:bldP spid="24"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685800" y="475456"/>
            <a:ext cx="7696200" cy="649288"/>
          </a:xfrm>
        </p:spPr>
        <p:txBody>
          <a:bodyPr>
            <a:normAutofit fontScale="90000"/>
          </a:bodyPr>
          <a:lstStyle/>
          <a:p>
            <a:r>
              <a:rPr lang="en-US" noProof="0" smtClean="0"/>
              <a:t>«Abstract» description for port knocking: Mealy Machine</a:t>
            </a:r>
            <a:endParaRPr lang="en-US" noProof="0"/>
          </a:p>
        </p:txBody>
      </p:sp>
      <p:grpSp>
        <p:nvGrpSpPr>
          <p:cNvPr id="4" name="Gruppo 3"/>
          <p:cNvGrpSpPr/>
          <p:nvPr/>
        </p:nvGrpSpPr>
        <p:grpSpPr>
          <a:xfrm>
            <a:off x="179512" y="2312876"/>
            <a:ext cx="8844403" cy="2376264"/>
            <a:chOff x="251520" y="620688"/>
            <a:chExt cx="8844403" cy="2376264"/>
          </a:xfrm>
        </p:grpSpPr>
        <p:sp>
          <p:nvSpPr>
            <p:cNvPr id="5" name="Ovale 4"/>
            <p:cNvSpPr/>
            <p:nvPr/>
          </p:nvSpPr>
          <p:spPr>
            <a:xfrm>
              <a:off x="251520" y="1340768"/>
              <a:ext cx="1296144" cy="93610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600" dirty="0" smtClean="0">
                  <a:solidFill>
                    <a:schemeClr val="tx1"/>
                  </a:solidFill>
                </a:rPr>
                <a:t>DEFAULT</a:t>
              </a:r>
              <a:endParaRPr lang="it-IT" sz="1600" dirty="0">
                <a:solidFill>
                  <a:schemeClr val="tx1"/>
                </a:solidFill>
              </a:endParaRPr>
            </a:p>
          </p:txBody>
        </p:sp>
        <p:sp>
          <p:nvSpPr>
            <p:cNvPr id="6" name="Ovale 5"/>
            <p:cNvSpPr/>
            <p:nvPr/>
          </p:nvSpPr>
          <p:spPr>
            <a:xfrm>
              <a:off x="2123728" y="1340768"/>
              <a:ext cx="1296144" cy="93610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600" dirty="0" smtClean="0">
                  <a:solidFill>
                    <a:schemeClr val="tx1"/>
                  </a:solidFill>
                </a:rPr>
                <a:t>Stage 1</a:t>
              </a:r>
              <a:endParaRPr lang="it-IT" sz="1600" dirty="0">
                <a:solidFill>
                  <a:schemeClr val="tx1"/>
                </a:solidFill>
              </a:endParaRPr>
            </a:p>
          </p:txBody>
        </p:sp>
        <p:sp>
          <p:nvSpPr>
            <p:cNvPr id="7" name="Ovale 6"/>
            <p:cNvSpPr/>
            <p:nvPr/>
          </p:nvSpPr>
          <p:spPr>
            <a:xfrm>
              <a:off x="3995936" y="1340768"/>
              <a:ext cx="1296144" cy="93610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600" dirty="0" smtClean="0">
                  <a:solidFill>
                    <a:schemeClr val="tx1"/>
                  </a:solidFill>
                </a:rPr>
                <a:t>Stage 2</a:t>
              </a:r>
              <a:endParaRPr lang="it-IT" sz="1600" dirty="0">
                <a:solidFill>
                  <a:schemeClr val="tx1"/>
                </a:solidFill>
              </a:endParaRPr>
            </a:p>
          </p:txBody>
        </p:sp>
        <p:sp>
          <p:nvSpPr>
            <p:cNvPr id="8" name="Ovale 7"/>
            <p:cNvSpPr/>
            <p:nvPr/>
          </p:nvSpPr>
          <p:spPr>
            <a:xfrm>
              <a:off x="5868144" y="1340768"/>
              <a:ext cx="1296144" cy="93610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600" dirty="0" smtClean="0">
                  <a:solidFill>
                    <a:schemeClr val="tx1"/>
                  </a:solidFill>
                </a:rPr>
                <a:t>Stage 3</a:t>
              </a:r>
              <a:endParaRPr lang="it-IT" sz="1600" dirty="0">
                <a:solidFill>
                  <a:schemeClr val="tx1"/>
                </a:solidFill>
              </a:endParaRPr>
            </a:p>
          </p:txBody>
        </p:sp>
        <p:sp>
          <p:nvSpPr>
            <p:cNvPr id="9" name="Ovale 8"/>
            <p:cNvSpPr/>
            <p:nvPr/>
          </p:nvSpPr>
          <p:spPr>
            <a:xfrm>
              <a:off x="7740352" y="1340768"/>
              <a:ext cx="1296144" cy="93610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600" dirty="0" smtClean="0">
                  <a:solidFill>
                    <a:schemeClr val="tx1"/>
                  </a:solidFill>
                </a:rPr>
                <a:t>OPEN</a:t>
              </a:r>
              <a:endParaRPr lang="it-IT" sz="1600" dirty="0">
                <a:solidFill>
                  <a:schemeClr val="tx1"/>
                </a:solidFill>
              </a:endParaRPr>
            </a:p>
          </p:txBody>
        </p:sp>
        <p:cxnSp>
          <p:nvCxnSpPr>
            <p:cNvPr id="10" name="Connettore 7 9"/>
            <p:cNvCxnSpPr>
              <a:stCxn id="5" idx="7"/>
              <a:endCxn id="6" idx="1"/>
            </p:cNvCxnSpPr>
            <p:nvPr/>
          </p:nvCxnSpPr>
          <p:spPr>
            <a:xfrm rot="5400000" flipH="1" flipV="1">
              <a:off x="1835696" y="1000009"/>
              <a:ext cx="12700" cy="955696"/>
            </a:xfrm>
            <a:prstGeom prst="curvedConnector3">
              <a:avLst>
                <a:gd name="adj1" fmla="val 287944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1" name="Connettore 7 10"/>
            <p:cNvCxnSpPr/>
            <p:nvPr/>
          </p:nvCxnSpPr>
          <p:spPr>
            <a:xfrm rot="5400000" flipH="1" flipV="1">
              <a:off x="3727762" y="1013286"/>
              <a:ext cx="12700" cy="955696"/>
            </a:xfrm>
            <a:prstGeom prst="curvedConnector3">
              <a:avLst>
                <a:gd name="adj1" fmla="val 287944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2" name="Connettore 7 11"/>
            <p:cNvCxnSpPr/>
            <p:nvPr/>
          </p:nvCxnSpPr>
          <p:spPr>
            <a:xfrm rot="5400000" flipH="1" flipV="1">
              <a:off x="5547554" y="1000586"/>
              <a:ext cx="12700" cy="955696"/>
            </a:xfrm>
            <a:prstGeom prst="curvedConnector3">
              <a:avLst>
                <a:gd name="adj1" fmla="val 287944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3" name="Connettore 7 12"/>
            <p:cNvCxnSpPr/>
            <p:nvPr/>
          </p:nvCxnSpPr>
          <p:spPr>
            <a:xfrm rot="5400000" flipH="1" flipV="1">
              <a:off x="7491770" y="1000586"/>
              <a:ext cx="12700" cy="955696"/>
            </a:xfrm>
            <a:prstGeom prst="curvedConnector3">
              <a:avLst>
                <a:gd name="adj1" fmla="val 287944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4" name="Connettore 7 13"/>
            <p:cNvCxnSpPr/>
            <p:nvPr/>
          </p:nvCxnSpPr>
          <p:spPr>
            <a:xfrm rot="5400000">
              <a:off x="1803138" y="1661358"/>
              <a:ext cx="12700" cy="955696"/>
            </a:xfrm>
            <a:prstGeom prst="curvedConnector3">
              <a:avLst>
                <a:gd name="adj1" fmla="val 1117732"/>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5" name="Connettore 7 14"/>
            <p:cNvCxnSpPr>
              <a:stCxn id="7" idx="3"/>
              <a:endCxn id="5" idx="4"/>
            </p:cNvCxnSpPr>
            <p:nvPr/>
          </p:nvCxnSpPr>
          <p:spPr>
            <a:xfrm rot="5400000">
              <a:off x="2474128" y="565247"/>
              <a:ext cx="137089" cy="3286160"/>
            </a:xfrm>
            <a:prstGeom prst="curvedConnector3">
              <a:avLst>
                <a:gd name="adj1" fmla="val 522206"/>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6" name="Connettore 7 15"/>
            <p:cNvCxnSpPr>
              <a:stCxn id="8" idx="3"/>
              <a:endCxn id="5" idx="4"/>
            </p:cNvCxnSpPr>
            <p:nvPr/>
          </p:nvCxnSpPr>
          <p:spPr>
            <a:xfrm rot="5400000">
              <a:off x="3410232" y="-370857"/>
              <a:ext cx="137089" cy="5158368"/>
            </a:xfrm>
            <a:prstGeom prst="curvedConnector3">
              <a:avLst>
                <a:gd name="adj1" fmla="val 742177"/>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7" name="CasellaDiTesto 16"/>
            <p:cNvSpPr txBox="1"/>
            <p:nvPr/>
          </p:nvSpPr>
          <p:spPr>
            <a:xfrm>
              <a:off x="3444190" y="622042"/>
              <a:ext cx="1055802" cy="502702"/>
            </a:xfrm>
            <a:prstGeom prst="rect">
              <a:avLst/>
            </a:prstGeom>
            <a:noFill/>
          </p:spPr>
          <p:txBody>
            <a:bodyPr wrap="none" rtlCol="0">
              <a:spAutoFit/>
            </a:bodyPr>
            <a:lstStyle/>
            <a:p>
              <a:pPr>
                <a:lnSpc>
                  <a:spcPts val="1600"/>
                </a:lnSpc>
              </a:pPr>
              <a:r>
                <a:rPr lang="it-IT" sz="1600" dirty="0" smtClean="0"/>
                <a:t>Port=6234</a:t>
              </a:r>
            </a:p>
            <a:p>
              <a:pPr>
                <a:lnSpc>
                  <a:spcPts val="1600"/>
                </a:lnSpc>
              </a:pPr>
              <a:r>
                <a:rPr lang="it-IT" sz="1400" b="1" dirty="0" err="1" smtClean="0"/>
                <a:t>Drop</a:t>
              </a:r>
              <a:r>
                <a:rPr lang="it-IT" sz="1400" b="1" dirty="0" smtClean="0"/>
                <a:t>()</a:t>
              </a:r>
              <a:endParaRPr lang="it-IT" sz="1400" b="1" dirty="0"/>
            </a:p>
          </p:txBody>
        </p:sp>
        <p:sp>
          <p:nvSpPr>
            <p:cNvPr id="18" name="CasellaDiTesto 17"/>
            <p:cNvSpPr txBox="1"/>
            <p:nvPr/>
          </p:nvSpPr>
          <p:spPr>
            <a:xfrm>
              <a:off x="1475656" y="2278226"/>
              <a:ext cx="1123128" cy="502702"/>
            </a:xfrm>
            <a:prstGeom prst="rect">
              <a:avLst/>
            </a:prstGeom>
            <a:noFill/>
          </p:spPr>
          <p:txBody>
            <a:bodyPr wrap="none" rtlCol="0">
              <a:spAutoFit/>
            </a:bodyPr>
            <a:lstStyle/>
            <a:p>
              <a:pPr>
                <a:lnSpc>
                  <a:spcPts val="1600"/>
                </a:lnSpc>
              </a:pPr>
              <a:r>
                <a:rPr lang="it-IT" sz="1600" dirty="0" smtClean="0"/>
                <a:t>Port!=6234</a:t>
              </a:r>
            </a:p>
            <a:p>
              <a:pPr>
                <a:lnSpc>
                  <a:spcPts val="1600"/>
                </a:lnSpc>
              </a:pPr>
              <a:r>
                <a:rPr lang="it-IT" sz="1400" b="1" dirty="0" err="1" smtClean="0"/>
                <a:t>Drop</a:t>
              </a:r>
              <a:r>
                <a:rPr lang="it-IT" sz="1400" b="1" dirty="0" smtClean="0"/>
                <a:t>()</a:t>
              </a:r>
              <a:endParaRPr lang="it-IT" sz="1600" b="1" dirty="0"/>
            </a:p>
          </p:txBody>
        </p:sp>
        <p:sp>
          <p:nvSpPr>
            <p:cNvPr id="19" name="CasellaDiTesto 18"/>
            <p:cNvSpPr txBox="1"/>
            <p:nvPr/>
          </p:nvSpPr>
          <p:spPr>
            <a:xfrm>
              <a:off x="352528" y="622042"/>
              <a:ext cx="1123128" cy="502702"/>
            </a:xfrm>
            <a:prstGeom prst="rect">
              <a:avLst/>
            </a:prstGeom>
            <a:noFill/>
          </p:spPr>
          <p:txBody>
            <a:bodyPr wrap="none" rtlCol="0">
              <a:spAutoFit/>
            </a:bodyPr>
            <a:lstStyle/>
            <a:p>
              <a:pPr>
                <a:lnSpc>
                  <a:spcPts val="1600"/>
                </a:lnSpc>
              </a:pPr>
              <a:r>
                <a:rPr lang="it-IT" sz="1600" dirty="0" smtClean="0"/>
                <a:t>Port!=5123</a:t>
              </a:r>
            </a:p>
            <a:p>
              <a:pPr>
                <a:lnSpc>
                  <a:spcPts val="1600"/>
                </a:lnSpc>
              </a:pPr>
              <a:r>
                <a:rPr lang="it-IT" sz="1400" b="1" dirty="0" err="1" smtClean="0"/>
                <a:t>Drop</a:t>
              </a:r>
              <a:r>
                <a:rPr lang="it-IT" sz="1400" b="1" dirty="0" smtClean="0"/>
                <a:t>()</a:t>
              </a:r>
              <a:endParaRPr lang="it-IT" sz="1400" b="1" dirty="0"/>
            </a:p>
          </p:txBody>
        </p:sp>
        <p:cxnSp>
          <p:nvCxnSpPr>
            <p:cNvPr id="20" name="Connettore 7 19"/>
            <p:cNvCxnSpPr>
              <a:stCxn id="5" idx="7"/>
              <a:endCxn id="5" idx="0"/>
            </p:cNvCxnSpPr>
            <p:nvPr/>
          </p:nvCxnSpPr>
          <p:spPr>
            <a:xfrm rot="16200000" flipV="1">
              <a:off x="1060176" y="1180185"/>
              <a:ext cx="137089" cy="458256"/>
            </a:xfrm>
            <a:prstGeom prst="curvedConnector3">
              <a:avLst>
                <a:gd name="adj1" fmla="val 266753"/>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1" name="CasellaDiTesto 20"/>
            <p:cNvSpPr txBox="1"/>
            <p:nvPr/>
          </p:nvSpPr>
          <p:spPr>
            <a:xfrm>
              <a:off x="1571982" y="622042"/>
              <a:ext cx="1055802" cy="502702"/>
            </a:xfrm>
            <a:prstGeom prst="rect">
              <a:avLst/>
            </a:prstGeom>
            <a:noFill/>
          </p:spPr>
          <p:txBody>
            <a:bodyPr wrap="none" rtlCol="0">
              <a:spAutoFit/>
            </a:bodyPr>
            <a:lstStyle/>
            <a:p>
              <a:pPr>
                <a:lnSpc>
                  <a:spcPts val="1600"/>
                </a:lnSpc>
              </a:pPr>
              <a:r>
                <a:rPr lang="it-IT" sz="1600" dirty="0" smtClean="0"/>
                <a:t>Port=5123</a:t>
              </a:r>
            </a:p>
            <a:p>
              <a:pPr>
                <a:lnSpc>
                  <a:spcPts val="1600"/>
                </a:lnSpc>
              </a:pPr>
              <a:r>
                <a:rPr lang="it-IT" sz="1400" b="1" dirty="0" err="1" smtClean="0"/>
                <a:t>Drop</a:t>
              </a:r>
              <a:r>
                <a:rPr lang="it-IT" sz="1400" b="1" dirty="0" smtClean="0"/>
                <a:t>()</a:t>
              </a:r>
              <a:endParaRPr lang="it-IT" sz="1400" b="1" dirty="0"/>
            </a:p>
          </p:txBody>
        </p:sp>
        <p:sp>
          <p:nvSpPr>
            <p:cNvPr id="22" name="CasellaDiTesto 21"/>
            <p:cNvSpPr txBox="1"/>
            <p:nvPr/>
          </p:nvSpPr>
          <p:spPr>
            <a:xfrm>
              <a:off x="5028366" y="620688"/>
              <a:ext cx="1055802" cy="502702"/>
            </a:xfrm>
            <a:prstGeom prst="rect">
              <a:avLst/>
            </a:prstGeom>
            <a:noFill/>
          </p:spPr>
          <p:txBody>
            <a:bodyPr wrap="none" rtlCol="0">
              <a:spAutoFit/>
            </a:bodyPr>
            <a:lstStyle/>
            <a:p>
              <a:pPr>
                <a:lnSpc>
                  <a:spcPts val="1600"/>
                </a:lnSpc>
              </a:pPr>
              <a:r>
                <a:rPr lang="it-IT" sz="1600" dirty="0" smtClean="0"/>
                <a:t>Port=7345</a:t>
              </a:r>
            </a:p>
            <a:p>
              <a:pPr>
                <a:lnSpc>
                  <a:spcPts val="1600"/>
                </a:lnSpc>
              </a:pPr>
              <a:r>
                <a:rPr lang="it-IT" sz="1400" b="1" dirty="0" err="1" smtClean="0"/>
                <a:t>Drop</a:t>
              </a:r>
              <a:r>
                <a:rPr lang="it-IT" sz="1400" b="1" dirty="0" smtClean="0"/>
                <a:t>()</a:t>
              </a:r>
              <a:endParaRPr lang="it-IT" sz="1400" b="1" dirty="0"/>
            </a:p>
          </p:txBody>
        </p:sp>
        <p:sp>
          <p:nvSpPr>
            <p:cNvPr id="23" name="CasellaDiTesto 22"/>
            <p:cNvSpPr txBox="1"/>
            <p:nvPr/>
          </p:nvSpPr>
          <p:spPr>
            <a:xfrm>
              <a:off x="6948264" y="620688"/>
              <a:ext cx="1055802" cy="502702"/>
            </a:xfrm>
            <a:prstGeom prst="rect">
              <a:avLst/>
            </a:prstGeom>
            <a:noFill/>
          </p:spPr>
          <p:txBody>
            <a:bodyPr wrap="none" rtlCol="0">
              <a:spAutoFit/>
            </a:bodyPr>
            <a:lstStyle/>
            <a:p>
              <a:pPr>
                <a:lnSpc>
                  <a:spcPts val="1600"/>
                </a:lnSpc>
              </a:pPr>
              <a:r>
                <a:rPr lang="it-IT" sz="1600" dirty="0" smtClean="0"/>
                <a:t>Port=8456</a:t>
              </a:r>
            </a:p>
            <a:p>
              <a:pPr>
                <a:lnSpc>
                  <a:spcPts val="1600"/>
                </a:lnSpc>
              </a:pPr>
              <a:r>
                <a:rPr lang="it-IT" sz="1400" b="1" dirty="0" err="1" smtClean="0"/>
                <a:t>Drop</a:t>
              </a:r>
              <a:r>
                <a:rPr lang="it-IT" sz="1400" b="1" dirty="0" smtClean="0"/>
                <a:t>()</a:t>
              </a:r>
              <a:endParaRPr lang="it-IT" sz="1400" b="1" dirty="0"/>
            </a:p>
          </p:txBody>
        </p:sp>
        <p:sp>
          <p:nvSpPr>
            <p:cNvPr id="24" name="CasellaDiTesto 23"/>
            <p:cNvSpPr txBox="1"/>
            <p:nvPr/>
          </p:nvSpPr>
          <p:spPr>
            <a:xfrm>
              <a:off x="4096944" y="2276872"/>
              <a:ext cx="1123128" cy="502702"/>
            </a:xfrm>
            <a:prstGeom prst="rect">
              <a:avLst/>
            </a:prstGeom>
            <a:noFill/>
          </p:spPr>
          <p:txBody>
            <a:bodyPr wrap="none" rtlCol="0">
              <a:spAutoFit/>
            </a:bodyPr>
            <a:lstStyle/>
            <a:p>
              <a:pPr>
                <a:lnSpc>
                  <a:spcPts val="1600"/>
                </a:lnSpc>
              </a:pPr>
              <a:r>
                <a:rPr lang="it-IT" sz="1600" dirty="0" smtClean="0"/>
                <a:t>Port!=7345</a:t>
              </a:r>
            </a:p>
            <a:p>
              <a:pPr>
                <a:lnSpc>
                  <a:spcPts val="1600"/>
                </a:lnSpc>
              </a:pPr>
              <a:r>
                <a:rPr lang="it-IT" sz="1400" b="1" dirty="0" err="1" smtClean="0"/>
                <a:t>Drop</a:t>
              </a:r>
              <a:r>
                <a:rPr lang="it-IT" sz="1400" b="1" dirty="0" smtClean="0"/>
                <a:t>()</a:t>
              </a:r>
              <a:endParaRPr lang="it-IT" sz="1600" b="1" dirty="0"/>
            </a:p>
          </p:txBody>
        </p:sp>
        <p:sp>
          <p:nvSpPr>
            <p:cNvPr id="25" name="CasellaDiTesto 24"/>
            <p:cNvSpPr txBox="1"/>
            <p:nvPr/>
          </p:nvSpPr>
          <p:spPr>
            <a:xfrm>
              <a:off x="5897144" y="2276872"/>
              <a:ext cx="1123128" cy="502702"/>
            </a:xfrm>
            <a:prstGeom prst="rect">
              <a:avLst/>
            </a:prstGeom>
            <a:noFill/>
          </p:spPr>
          <p:txBody>
            <a:bodyPr wrap="none" rtlCol="0">
              <a:spAutoFit/>
            </a:bodyPr>
            <a:lstStyle/>
            <a:p>
              <a:pPr>
                <a:lnSpc>
                  <a:spcPts val="1600"/>
                </a:lnSpc>
              </a:pPr>
              <a:r>
                <a:rPr lang="it-IT" sz="1600" dirty="0" smtClean="0"/>
                <a:t>Port!=8456</a:t>
              </a:r>
            </a:p>
            <a:p>
              <a:pPr>
                <a:lnSpc>
                  <a:spcPts val="1600"/>
                </a:lnSpc>
              </a:pPr>
              <a:r>
                <a:rPr lang="it-IT" sz="1400" b="1" dirty="0" err="1" smtClean="0"/>
                <a:t>Drop</a:t>
              </a:r>
              <a:r>
                <a:rPr lang="it-IT" sz="1400" b="1" dirty="0" smtClean="0"/>
                <a:t>()</a:t>
              </a:r>
              <a:endParaRPr lang="it-IT" sz="1600" b="1" dirty="0"/>
            </a:p>
          </p:txBody>
        </p:sp>
        <p:cxnSp>
          <p:nvCxnSpPr>
            <p:cNvPr id="26" name="Connettore 7 25"/>
            <p:cNvCxnSpPr>
              <a:stCxn id="9" idx="0"/>
              <a:endCxn id="9" idx="7"/>
            </p:cNvCxnSpPr>
            <p:nvPr/>
          </p:nvCxnSpPr>
          <p:spPr>
            <a:xfrm rot="16200000" flipH="1">
              <a:off x="8549007" y="1180184"/>
              <a:ext cx="137089" cy="458256"/>
            </a:xfrm>
            <a:prstGeom prst="curvedConnector3">
              <a:avLst>
                <a:gd name="adj1" fmla="val -166753"/>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7" name="CasellaDiTesto 26"/>
            <p:cNvSpPr txBox="1"/>
            <p:nvPr/>
          </p:nvSpPr>
          <p:spPr>
            <a:xfrm>
              <a:off x="8172400" y="620688"/>
              <a:ext cx="915187" cy="502702"/>
            </a:xfrm>
            <a:prstGeom prst="rect">
              <a:avLst/>
            </a:prstGeom>
            <a:noFill/>
          </p:spPr>
          <p:txBody>
            <a:bodyPr wrap="none" rtlCol="0">
              <a:spAutoFit/>
            </a:bodyPr>
            <a:lstStyle/>
            <a:p>
              <a:pPr>
                <a:lnSpc>
                  <a:spcPts val="1600"/>
                </a:lnSpc>
              </a:pPr>
              <a:r>
                <a:rPr lang="it-IT" sz="1600" b="1" dirty="0" smtClean="0"/>
                <a:t>Port=22</a:t>
              </a:r>
            </a:p>
            <a:p>
              <a:pPr>
                <a:lnSpc>
                  <a:spcPts val="1600"/>
                </a:lnSpc>
              </a:pPr>
              <a:r>
                <a:rPr lang="it-IT" sz="1400" b="1" dirty="0" err="1" smtClean="0"/>
                <a:t>Forward</a:t>
              </a:r>
              <a:r>
                <a:rPr lang="it-IT" sz="1400" b="1" dirty="0" smtClean="0"/>
                <a:t>()</a:t>
              </a:r>
              <a:endParaRPr lang="it-IT" sz="1400" b="1" dirty="0"/>
            </a:p>
          </p:txBody>
        </p:sp>
        <p:cxnSp>
          <p:nvCxnSpPr>
            <p:cNvPr id="28" name="Connettore 7 27"/>
            <p:cNvCxnSpPr>
              <a:stCxn id="9" idx="4"/>
              <a:endCxn id="9" idx="5"/>
            </p:cNvCxnSpPr>
            <p:nvPr/>
          </p:nvCxnSpPr>
          <p:spPr>
            <a:xfrm rot="5400000" flipH="1" flipV="1">
              <a:off x="8549007" y="1979200"/>
              <a:ext cx="137089" cy="458256"/>
            </a:xfrm>
            <a:prstGeom prst="curvedConnector3">
              <a:avLst>
                <a:gd name="adj1" fmla="val -166753"/>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9" name="CasellaDiTesto 28"/>
            <p:cNvSpPr txBox="1"/>
            <p:nvPr/>
          </p:nvSpPr>
          <p:spPr>
            <a:xfrm>
              <a:off x="8172400" y="2494250"/>
              <a:ext cx="923523" cy="502702"/>
            </a:xfrm>
            <a:prstGeom prst="rect">
              <a:avLst/>
            </a:prstGeom>
            <a:noFill/>
          </p:spPr>
          <p:txBody>
            <a:bodyPr wrap="none" rtlCol="0">
              <a:spAutoFit/>
            </a:bodyPr>
            <a:lstStyle/>
            <a:p>
              <a:pPr>
                <a:lnSpc>
                  <a:spcPts val="1600"/>
                </a:lnSpc>
              </a:pPr>
              <a:r>
                <a:rPr lang="it-IT" sz="1600" b="1" dirty="0" smtClean="0"/>
                <a:t>Port!=22</a:t>
              </a:r>
            </a:p>
            <a:p>
              <a:pPr>
                <a:lnSpc>
                  <a:spcPts val="1600"/>
                </a:lnSpc>
              </a:pPr>
              <a:r>
                <a:rPr lang="it-IT" sz="1400" b="1" dirty="0" err="1" smtClean="0"/>
                <a:t>Drop</a:t>
              </a:r>
              <a:r>
                <a:rPr lang="it-IT" sz="1400" b="1" dirty="0" smtClean="0"/>
                <a:t>()</a:t>
              </a:r>
              <a:endParaRPr lang="it-IT" sz="1400" b="1" dirty="0"/>
            </a:p>
          </p:txBody>
        </p:sp>
      </p:grpSp>
      <p:sp>
        <p:nvSpPr>
          <p:cNvPr id="3" name="Footer Placeholder 2"/>
          <p:cNvSpPr>
            <a:spLocks noGrp="1"/>
          </p:cNvSpPr>
          <p:nvPr>
            <p:ph type="ftr" sz="quarter" idx="11"/>
          </p:nvPr>
        </p:nvSpPr>
        <p:spPr/>
        <p:txBody>
          <a:bodyPr/>
          <a:lstStyle/>
          <a:p>
            <a:r>
              <a:rPr lang="en-US" smtClean="0"/>
              <a:t>G. Bianchi &amp; A. Capone - SDN tutorial</a:t>
            </a:r>
            <a:endParaRPr lang="en-US"/>
          </a:p>
        </p:txBody>
      </p:sp>
      <p:sp>
        <p:nvSpPr>
          <p:cNvPr id="30" name="Slide Number Placeholder 29"/>
          <p:cNvSpPr>
            <a:spLocks noGrp="1"/>
          </p:cNvSpPr>
          <p:nvPr>
            <p:ph type="sldNum" sz="quarter" idx="12"/>
          </p:nvPr>
        </p:nvSpPr>
        <p:spPr/>
        <p:txBody>
          <a:bodyPr/>
          <a:lstStyle/>
          <a:p>
            <a:fld id="{F575C757-2202-604A-8DCC-632154A48C4A}" type="slidenum">
              <a:rPr lang="en-US" smtClean="0"/>
              <a:t>57</a:t>
            </a:fld>
            <a:endParaRPr lang="en-US"/>
          </a:p>
        </p:txBody>
      </p:sp>
    </p:spTree>
    <p:extLst>
      <p:ext uri="{BB962C8B-B14F-4D97-AF65-F5344CB8AC3E}">
        <p14:creationId xmlns:p14="http://schemas.microsoft.com/office/powerpoint/2010/main" val="697646460"/>
      </p:ext>
    </p:extLst>
  </p:cSld>
  <p:clrMapOvr>
    <a:masterClrMapping/>
  </p:clrMapOvr>
  <p:transition xmlns:p14="http://schemas.microsoft.com/office/powerpoint/2010/main" spd="slow">
    <p:pull/>
  </p:transition>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110888" y="219450"/>
            <a:ext cx="8892480" cy="1180640"/>
          </a:xfrm>
        </p:spPr>
        <p:txBody>
          <a:bodyPr>
            <a:normAutofit fontScale="90000"/>
          </a:bodyPr>
          <a:lstStyle/>
          <a:p>
            <a:r>
              <a:rPr lang="en-US" noProof="0" smtClean="0"/>
              <a:t>Can transform in a flow table? Yes: </a:t>
            </a:r>
            <a:br>
              <a:rPr lang="en-US" noProof="0" smtClean="0"/>
            </a:br>
            <a:r>
              <a:rPr lang="en-US" sz="1600" noProof="0" smtClean="0"/>
              <a:t>MATCH: &lt;state, port&gt; </a:t>
            </a:r>
            <a:r>
              <a:rPr lang="en-US" sz="1600" noProof="0" smtClean="0">
                <a:sym typeface="Wingdings" panose="05000000000000000000" pitchFamily="2" charset="2"/>
              </a:rPr>
              <a:t> ACTION: &lt;drop/forward, state_transition&gt;</a:t>
            </a:r>
            <a:r>
              <a:rPr lang="en-US" noProof="0" smtClean="0"/>
              <a:t/>
            </a:r>
            <a:br>
              <a:rPr lang="en-US" noProof="0" smtClean="0"/>
            </a:br>
            <a:r>
              <a:rPr lang="en-US" sz="2000" noProof="0" smtClean="0"/>
              <a:t>Plus a state lookup/update</a:t>
            </a:r>
            <a:endParaRPr lang="en-US" noProof="0"/>
          </a:p>
        </p:txBody>
      </p:sp>
      <p:grpSp>
        <p:nvGrpSpPr>
          <p:cNvPr id="5" name="Gruppo 4"/>
          <p:cNvGrpSpPr/>
          <p:nvPr/>
        </p:nvGrpSpPr>
        <p:grpSpPr>
          <a:xfrm>
            <a:off x="1259632" y="2718212"/>
            <a:ext cx="5580620" cy="3519100"/>
            <a:chOff x="3275856" y="2286164"/>
            <a:chExt cx="3888432" cy="2088232"/>
          </a:xfrm>
        </p:grpSpPr>
        <p:sp>
          <p:nvSpPr>
            <p:cNvPr id="6" name="Rettangolo 5"/>
            <p:cNvSpPr/>
            <p:nvPr/>
          </p:nvSpPr>
          <p:spPr>
            <a:xfrm>
              <a:off x="3275856" y="2574196"/>
              <a:ext cx="864096" cy="288032"/>
            </a:xfrm>
            <a:prstGeom prst="rect">
              <a:avLst/>
            </a:prstGeom>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b="1" dirty="0" smtClean="0"/>
                <a:t>state</a:t>
              </a:r>
              <a:endParaRPr lang="it-IT" b="1" dirty="0"/>
            </a:p>
          </p:txBody>
        </p:sp>
        <p:sp>
          <p:nvSpPr>
            <p:cNvPr id="7" name="Rettangolo 6"/>
            <p:cNvSpPr/>
            <p:nvPr/>
          </p:nvSpPr>
          <p:spPr>
            <a:xfrm>
              <a:off x="4139952" y="2574196"/>
              <a:ext cx="1008112" cy="288032"/>
            </a:xfrm>
            <a:prstGeom prst="rect">
              <a:avLst/>
            </a:prstGeom>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b="1" dirty="0" err="1" smtClean="0"/>
                <a:t>event</a:t>
              </a:r>
              <a:endParaRPr lang="it-IT" b="1" dirty="0"/>
            </a:p>
          </p:txBody>
        </p:sp>
        <p:sp>
          <p:nvSpPr>
            <p:cNvPr id="8" name="Rettangolo 7"/>
            <p:cNvSpPr/>
            <p:nvPr/>
          </p:nvSpPr>
          <p:spPr>
            <a:xfrm>
              <a:off x="3275856" y="2862228"/>
              <a:ext cx="864096" cy="216024"/>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600" b="1" dirty="0" smtClean="0">
                  <a:solidFill>
                    <a:schemeClr val="tx1"/>
                  </a:solidFill>
                </a:rPr>
                <a:t>DEFAULT</a:t>
              </a:r>
              <a:endParaRPr lang="it-IT" sz="1600" b="1" dirty="0">
                <a:solidFill>
                  <a:schemeClr val="tx1"/>
                </a:solidFill>
              </a:endParaRPr>
            </a:p>
          </p:txBody>
        </p:sp>
        <p:sp>
          <p:nvSpPr>
            <p:cNvPr id="9" name="Rettangolo 8"/>
            <p:cNvSpPr/>
            <p:nvPr/>
          </p:nvSpPr>
          <p:spPr>
            <a:xfrm>
              <a:off x="3275856" y="3078252"/>
              <a:ext cx="864096" cy="216024"/>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600" b="1" dirty="0" smtClean="0">
                  <a:solidFill>
                    <a:schemeClr val="tx1"/>
                  </a:solidFill>
                </a:rPr>
                <a:t>STAGE-1</a:t>
              </a:r>
              <a:endParaRPr lang="it-IT" sz="1600" b="1" dirty="0">
                <a:solidFill>
                  <a:schemeClr val="tx1"/>
                </a:solidFill>
              </a:endParaRPr>
            </a:p>
          </p:txBody>
        </p:sp>
        <p:sp>
          <p:nvSpPr>
            <p:cNvPr id="10" name="Rettangolo 9"/>
            <p:cNvSpPr/>
            <p:nvPr/>
          </p:nvSpPr>
          <p:spPr>
            <a:xfrm>
              <a:off x="4139952" y="2862228"/>
              <a:ext cx="1008112" cy="216024"/>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600" b="1" dirty="0" smtClean="0">
                  <a:solidFill>
                    <a:schemeClr val="tx1"/>
                  </a:solidFill>
                </a:rPr>
                <a:t>Port=5123</a:t>
              </a:r>
              <a:endParaRPr lang="it-IT" sz="1600" b="1" dirty="0">
                <a:solidFill>
                  <a:schemeClr val="tx1"/>
                </a:solidFill>
              </a:endParaRPr>
            </a:p>
          </p:txBody>
        </p:sp>
        <p:sp>
          <p:nvSpPr>
            <p:cNvPr id="11" name="Rettangolo 10"/>
            <p:cNvSpPr/>
            <p:nvPr/>
          </p:nvSpPr>
          <p:spPr>
            <a:xfrm>
              <a:off x="4139952" y="3078252"/>
              <a:ext cx="1008112" cy="216024"/>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600" b="1" dirty="0" smtClean="0">
                  <a:solidFill>
                    <a:schemeClr val="tx1"/>
                  </a:solidFill>
                </a:rPr>
                <a:t>Port=6234</a:t>
              </a:r>
              <a:endParaRPr lang="it-IT" sz="1600" b="1" dirty="0">
                <a:solidFill>
                  <a:schemeClr val="tx1"/>
                </a:solidFill>
              </a:endParaRPr>
            </a:p>
          </p:txBody>
        </p:sp>
        <p:sp>
          <p:nvSpPr>
            <p:cNvPr id="12" name="Rettangolo 11"/>
            <p:cNvSpPr/>
            <p:nvPr/>
          </p:nvSpPr>
          <p:spPr>
            <a:xfrm>
              <a:off x="3275856" y="3294276"/>
              <a:ext cx="864096" cy="216024"/>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600" b="1" dirty="0" smtClean="0">
                  <a:solidFill>
                    <a:schemeClr val="tx1"/>
                  </a:solidFill>
                </a:rPr>
                <a:t>STAGE-2</a:t>
              </a:r>
              <a:endParaRPr lang="it-IT" sz="1600" b="1" dirty="0">
                <a:solidFill>
                  <a:schemeClr val="tx1"/>
                </a:solidFill>
              </a:endParaRPr>
            </a:p>
          </p:txBody>
        </p:sp>
        <p:sp>
          <p:nvSpPr>
            <p:cNvPr id="13" name="Rettangolo 12"/>
            <p:cNvSpPr/>
            <p:nvPr/>
          </p:nvSpPr>
          <p:spPr>
            <a:xfrm>
              <a:off x="3275856" y="3510300"/>
              <a:ext cx="864096" cy="216024"/>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600" b="1" dirty="0" smtClean="0">
                  <a:solidFill>
                    <a:schemeClr val="tx1"/>
                  </a:solidFill>
                </a:rPr>
                <a:t>STAGE-3</a:t>
              </a:r>
              <a:endParaRPr lang="it-IT" sz="1600" b="1" dirty="0">
                <a:solidFill>
                  <a:schemeClr val="tx1"/>
                </a:solidFill>
              </a:endParaRPr>
            </a:p>
          </p:txBody>
        </p:sp>
        <p:sp>
          <p:nvSpPr>
            <p:cNvPr id="14" name="Rettangolo 13"/>
            <p:cNvSpPr/>
            <p:nvPr/>
          </p:nvSpPr>
          <p:spPr>
            <a:xfrm>
              <a:off x="4139952" y="3294276"/>
              <a:ext cx="1008112" cy="216024"/>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600" b="1" dirty="0" smtClean="0">
                  <a:solidFill>
                    <a:schemeClr val="tx1"/>
                  </a:solidFill>
                </a:rPr>
                <a:t>Port=7345</a:t>
              </a:r>
              <a:endParaRPr lang="it-IT" sz="1600" b="1" dirty="0">
                <a:solidFill>
                  <a:schemeClr val="tx1"/>
                </a:solidFill>
              </a:endParaRPr>
            </a:p>
          </p:txBody>
        </p:sp>
        <p:sp>
          <p:nvSpPr>
            <p:cNvPr id="15" name="Rettangolo 14"/>
            <p:cNvSpPr/>
            <p:nvPr/>
          </p:nvSpPr>
          <p:spPr>
            <a:xfrm>
              <a:off x="4139952" y="3510300"/>
              <a:ext cx="1008112" cy="216024"/>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600" b="1" dirty="0" smtClean="0">
                  <a:solidFill>
                    <a:schemeClr val="tx1"/>
                  </a:solidFill>
                </a:rPr>
                <a:t>Port=8456</a:t>
              </a:r>
              <a:endParaRPr lang="it-IT" sz="1600" b="1" dirty="0">
                <a:solidFill>
                  <a:schemeClr val="tx1"/>
                </a:solidFill>
              </a:endParaRPr>
            </a:p>
          </p:txBody>
        </p:sp>
        <p:sp>
          <p:nvSpPr>
            <p:cNvPr id="16" name="Rettangolo 15"/>
            <p:cNvSpPr/>
            <p:nvPr/>
          </p:nvSpPr>
          <p:spPr>
            <a:xfrm>
              <a:off x="3275856" y="3726324"/>
              <a:ext cx="864096" cy="216024"/>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600" b="1" dirty="0" smtClean="0">
                  <a:solidFill>
                    <a:schemeClr val="tx1"/>
                  </a:solidFill>
                </a:rPr>
                <a:t>OPEN</a:t>
              </a:r>
              <a:endParaRPr lang="it-IT" sz="1600" b="1" dirty="0">
                <a:solidFill>
                  <a:schemeClr val="tx1"/>
                </a:solidFill>
              </a:endParaRPr>
            </a:p>
          </p:txBody>
        </p:sp>
        <p:sp>
          <p:nvSpPr>
            <p:cNvPr id="17" name="Rettangolo 16"/>
            <p:cNvSpPr/>
            <p:nvPr/>
          </p:nvSpPr>
          <p:spPr>
            <a:xfrm>
              <a:off x="4139952" y="3726324"/>
              <a:ext cx="1008112" cy="216024"/>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600" b="1" dirty="0" smtClean="0">
                  <a:solidFill>
                    <a:schemeClr val="tx1"/>
                  </a:solidFill>
                </a:rPr>
                <a:t>Port=22</a:t>
              </a:r>
              <a:endParaRPr lang="it-IT" sz="1600" b="1" dirty="0">
                <a:solidFill>
                  <a:schemeClr val="tx1"/>
                </a:solidFill>
              </a:endParaRPr>
            </a:p>
          </p:txBody>
        </p:sp>
        <p:sp>
          <p:nvSpPr>
            <p:cNvPr id="18" name="Rettangolo 17"/>
            <p:cNvSpPr/>
            <p:nvPr/>
          </p:nvSpPr>
          <p:spPr>
            <a:xfrm>
              <a:off x="3275856" y="3942348"/>
              <a:ext cx="864096" cy="216024"/>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600" b="1" dirty="0" smtClean="0">
                  <a:solidFill>
                    <a:schemeClr val="tx1"/>
                  </a:solidFill>
                </a:rPr>
                <a:t>OPEN</a:t>
              </a:r>
              <a:endParaRPr lang="it-IT" sz="1600" b="1" dirty="0">
                <a:solidFill>
                  <a:schemeClr val="tx1"/>
                </a:solidFill>
              </a:endParaRPr>
            </a:p>
          </p:txBody>
        </p:sp>
        <p:sp>
          <p:nvSpPr>
            <p:cNvPr id="19" name="Rettangolo 18"/>
            <p:cNvSpPr/>
            <p:nvPr/>
          </p:nvSpPr>
          <p:spPr>
            <a:xfrm>
              <a:off x="3275856" y="4158372"/>
              <a:ext cx="864096" cy="216024"/>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600" b="1" dirty="0" smtClean="0">
                  <a:solidFill>
                    <a:schemeClr val="tx1"/>
                  </a:solidFill>
                </a:rPr>
                <a:t>*</a:t>
              </a:r>
              <a:endParaRPr lang="it-IT" sz="1600" b="1" dirty="0">
                <a:solidFill>
                  <a:schemeClr val="tx1"/>
                </a:solidFill>
              </a:endParaRPr>
            </a:p>
          </p:txBody>
        </p:sp>
        <p:sp>
          <p:nvSpPr>
            <p:cNvPr id="20" name="Rettangolo 19"/>
            <p:cNvSpPr/>
            <p:nvPr/>
          </p:nvSpPr>
          <p:spPr>
            <a:xfrm>
              <a:off x="4139952" y="3942348"/>
              <a:ext cx="1008112" cy="216024"/>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600" b="1" dirty="0" smtClean="0">
                  <a:solidFill>
                    <a:schemeClr val="tx1"/>
                  </a:solidFill>
                </a:rPr>
                <a:t>Port=*</a:t>
              </a:r>
              <a:endParaRPr lang="it-IT" sz="1600" b="1" dirty="0">
                <a:solidFill>
                  <a:schemeClr val="tx1"/>
                </a:solidFill>
              </a:endParaRPr>
            </a:p>
          </p:txBody>
        </p:sp>
        <p:sp>
          <p:nvSpPr>
            <p:cNvPr id="21" name="Rettangolo 20"/>
            <p:cNvSpPr/>
            <p:nvPr/>
          </p:nvSpPr>
          <p:spPr>
            <a:xfrm>
              <a:off x="4139952" y="4158372"/>
              <a:ext cx="1008112" cy="216024"/>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600" b="1" dirty="0" smtClean="0">
                  <a:solidFill>
                    <a:schemeClr val="tx1"/>
                  </a:solidFill>
                </a:rPr>
                <a:t>Port=*</a:t>
              </a:r>
              <a:endParaRPr lang="it-IT" sz="1600" b="1" dirty="0">
                <a:solidFill>
                  <a:schemeClr val="tx1"/>
                </a:solidFill>
              </a:endParaRPr>
            </a:p>
          </p:txBody>
        </p:sp>
        <p:cxnSp>
          <p:nvCxnSpPr>
            <p:cNvPr id="22" name="Connettore 1 21"/>
            <p:cNvCxnSpPr/>
            <p:nvPr/>
          </p:nvCxnSpPr>
          <p:spPr>
            <a:xfrm flipV="1">
              <a:off x="3275856" y="2574196"/>
              <a:ext cx="0" cy="18002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Connettore 1 22"/>
            <p:cNvCxnSpPr/>
            <p:nvPr/>
          </p:nvCxnSpPr>
          <p:spPr>
            <a:xfrm>
              <a:off x="3275856" y="4374396"/>
              <a:ext cx="187220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Connettore 1 23"/>
            <p:cNvCxnSpPr/>
            <p:nvPr/>
          </p:nvCxnSpPr>
          <p:spPr>
            <a:xfrm flipV="1">
              <a:off x="5148064" y="2574196"/>
              <a:ext cx="0" cy="18002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Connettore 1 24"/>
            <p:cNvCxnSpPr/>
            <p:nvPr/>
          </p:nvCxnSpPr>
          <p:spPr>
            <a:xfrm>
              <a:off x="3275856" y="2358172"/>
              <a:ext cx="273630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Rettangolo 25"/>
            <p:cNvSpPr/>
            <p:nvPr/>
          </p:nvSpPr>
          <p:spPr>
            <a:xfrm>
              <a:off x="3275856" y="2286164"/>
              <a:ext cx="1872208" cy="288032"/>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2000" b="1" dirty="0"/>
                <a:t>Match </a:t>
              </a:r>
              <a:r>
                <a:rPr lang="it-IT" sz="2000" b="1" dirty="0" err="1"/>
                <a:t>fields</a:t>
              </a:r>
              <a:endParaRPr lang="it-IT" sz="2000" b="1" dirty="0"/>
            </a:p>
          </p:txBody>
        </p:sp>
        <p:sp>
          <p:nvSpPr>
            <p:cNvPr id="27" name="Rettangolo 26"/>
            <p:cNvSpPr/>
            <p:nvPr/>
          </p:nvSpPr>
          <p:spPr>
            <a:xfrm>
              <a:off x="5148064" y="2286164"/>
              <a:ext cx="2016224" cy="288032"/>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2000" b="1" dirty="0" err="1"/>
                <a:t>Actions</a:t>
              </a:r>
              <a:endParaRPr lang="it-IT" sz="2000" b="1" dirty="0"/>
            </a:p>
          </p:txBody>
        </p:sp>
        <p:sp>
          <p:nvSpPr>
            <p:cNvPr id="28" name="Rettangolo 27"/>
            <p:cNvSpPr/>
            <p:nvPr/>
          </p:nvSpPr>
          <p:spPr>
            <a:xfrm>
              <a:off x="5148064" y="2574196"/>
              <a:ext cx="864096" cy="288032"/>
            </a:xfrm>
            <a:prstGeom prst="rect">
              <a:avLst/>
            </a:prstGeom>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b="1" dirty="0" err="1" smtClean="0"/>
                <a:t>action</a:t>
              </a:r>
              <a:endParaRPr lang="it-IT" b="1" dirty="0"/>
            </a:p>
          </p:txBody>
        </p:sp>
        <p:sp>
          <p:nvSpPr>
            <p:cNvPr id="29" name="Rettangolo 28"/>
            <p:cNvSpPr/>
            <p:nvPr/>
          </p:nvSpPr>
          <p:spPr>
            <a:xfrm>
              <a:off x="6012160" y="2574196"/>
              <a:ext cx="1152128" cy="288032"/>
            </a:xfrm>
            <a:prstGeom prst="rect">
              <a:avLst/>
            </a:prstGeom>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b="1" dirty="0" err="1" smtClean="0"/>
                <a:t>Next</a:t>
              </a:r>
              <a:r>
                <a:rPr lang="it-IT" b="1" dirty="0" smtClean="0"/>
                <a:t>-state</a:t>
              </a:r>
              <a:endParaRPr lang="it-IT" b="1" dirty="0"/>
            </a:p>
          </p:txBody>
        </p:sp>
        <p:sp>
          <p:nvSpPr>
            <p:cNvPr id="30" name="Rettangolo 29"/>
            <p:cNvSpPr/>
            <p:nvPr/>
          </p:nvSpPr>
          <p:spPr>
            <a:xfrm>
              <a:off x="5148064" y="2862228"/>
              <a:ext cx="864096" cy="216024"/>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600" b="1" dirty="0" err="1" smtClean="0">
                  <a:solidFill>
                    <a:schemeClr val="tx1"/>
                  </a:solidFill>
                </a:rPr>
                <a:t>drop</a:t>
              </a:r>
              <a:endParaRPr lang="it-IT" sz="1600" b="1" dirty="0">
                <a:solidFill>
                  <a:schemeClr val="tx1"/>
                </a:solidFill>
              </a:endParaRPr>
            </a:p>
          </p:txBody>
        </p:sp>
        <p:sp>
          <p:nvSpPr>
            <p:cNvPr id="31" name="Rettangolo 30"/>
            <p:cNvSpPr/>
            <p:nvPr/>
          </p:nvSpPr>
          <p:spPr>
            <a:xfrm>
              <a:off x="5148064" y="3078252"/>
              <a:ext cx="864096" cy="216024"/>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600" b="1" dirty="0" err="1" smtClean="0">
                  <a:solidFill>
                    <a:schemeClr val="tx1"/>
                  </a:solidFill>
                </a:rPr>
                <a:t>drop</a:t>
              </a:r>
              <a:endParaRPr lang="it-IT" sz="1600" b="1" dirty="0">
                <a:solidFill>
                  <a:schemeClr val="tx1"/>
                </a:solidFill>
              </a:endParaRPr>
            </a:p>
          </p:txBody>
        </p:sp>
        <p:sp>
          <p:nvSpPr>
            <p:cNvPr id="32" name="Rettangolo 31"/>
            <p:cNvSpPr/>
            <p:nvPr/>
          </p:nvSpPr>
          <p:spPr>
            <a:xfrm>
              <a:off x="6012160" y="2862228"/>
              <a:ext cx="1152128" cy="216024"/>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600" b="1" dirty="0" smtClean="0">
                  <a:solidFill>
                    <a:schemeClr val="tx1"/>
                  </a:solidFill>
                </a:rPr>
                <a:t>STAGE-1</a:t>
              </a:r>
              <a:endParaRPr lang="it-IT" sz="1600" b="1" dirty="0">
                <a:solidFill>
                  <a:schemeClr val="tx1"/>
                </a:solidFill>
              </a:endParaRPr>
            </a:p>
          </p:txBody>
        </p:sp>
        <p:sp>
          <p:nvSpPr>
            <p:cNvPr id="33" name="Rettangolo 32"/>
            <p:cNvSpPr/>
            <p:nvPr/>
          </p:nvSpPr>
          <p:spPr>
            <a:xfrm>
              <a:off x="6012160" y="3078252"/>
              <a:ext cx="1152128" cy="216024"/>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600" b="1" dirty="0" smtClean="0">
                  <a:solidFill>
                    <a:schemeClr val="tx1"/>
                  </a:solidFill>
                </a:rPr>
                <a:t>STAGE-2</a:t>
              </a:r>
              <a:endParaRPr lang="it-IT" sz="1600" b="1" dirty="0">
                <a:solidFill>
                  <a:schemeClr val="tx1"/>
                </a:solidFill>
              </a:endParaRPr>
            </a:p>
          </p:txBody>
        </p:sp>
        <p:sp>
          <p:nvSpPr>
            <p:cNvPr id="34" name="Rettangolo 33"/>
            <p:cNvSpPr/>
            <p:nvPr/>
          </p:nvSpPr>
          <p:spPr>
            <a:xfrm>
              <a:off x="5148064" y="3294276"/>
              <a:ext cx="864096" cy="216024"/>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600" b="1" dirty="0" err="1" smtClean="0">
                  <a:solidFill>
                    <a:schemeClr val="tx1"/>
                  </a:solidFill>
                </a:rPr>
                <a:t>drop</a:t>
              </a:r>
              <a:endParaRPr lang="it-IT" sz="1600" b="1" dirty="0">
                <a:solidFill>
                  <a:schemeClr val="tx1"/>
                </a:solidFill>
              </a:endParaRPr>
            </a:p>
          </p:txBody>
        </p:sp>
        <p:sp>
          <p:nvSpPr>
            <p:cNvPr id="35" name="Rettangolo 34"/>
            <p:cNvSpPr/>
            <p:nvPr/>
          </p:nvSpPr>
          <p:spPr>
            <a:xfrm>
              <a:off x="5148064" y="3510300"/>
              <a:ext cx="864096" cy="216024"/>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600" b="1" dirty="0" err="1" smtClean="0">
                  <a:solidFill>
                    <a:schemeClr val="tx1"/>
                  </a:solidFill>
                </a:rPr>
                <a:t>drop</a:t>
              </a:r>
              <a:endParaRPr lang="it-IT" sz="1600" b="1" dirty="0">
                <a:solidFill>
                  <a:schemeClr val="tx1"/>
                </a:solidFill>
              </a:endParaRPr>
            </a:p>
          </p:txBody>
        </p:sp>
        <p:sp>
          <p:nvSpPr>
            <p:cNvPr id="36" name="Rettangolo 35"/>
            <p:cNvSpPr/>
            <p:nvPr/>
          </p:nvSpPr>
          <p:spPr>
            <a:xfrm>
              <a:off x="6012160" y="3294276"/>
              <a:ext cx="1152128" cy="216024"/>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600" b="1" dirty="0" smtClean="0">
                  <a:solidFill>
                    <a:schemeClr val="tx1"/>
                  </a:solidFill>
                </a:rPr>
                <a:t>STAGE-3</a:t>
              </a:r>
              <a:endParaRPr lang="it-IT" sz="1600" b="1" dirty="0">
                <a:solidFill>
                  <a:schemeClr val="tx1"/>
                </a:solidFill>
              </a:endParaRPr>
            </a:p>
          </p:txBody>
        </p:sp>
        <p:sp>
          <p:nvSpPr>
            <p:cNvPr id="37" name="Rettangolo 36"/>
            <p:cNvSpPr/>
            <p:nvPr/>
          </p:nvSpPr>
          <p:spPr>
            <a:xfrm>
              <a:off x="6012160" y="3510300"/>
              <a:ext cx="1152128" cy="216024"/>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600" b="1" dirty="0" smtClean="0">
                  <a:solidFill>
                    <a:schemeClr val="tx1"/>
                  </a:solidFill>
                </a:rPr>
                <a:t>OPEN</a:t>
              </a:r>
              <a:endParaRPr lang="it-IT" sz="1600" b="1" dirty="0">
                <a:solidFill>
                  <a:schemeClr val="tx1"/>
                </a:solidFill>
              </a:endParaRPr>
            </a:p>
          </p:txBody>
        </p:sp>
        <p:sp>
          <p:nvSpPr>
            <p:cNvPr id="38" name="Rettangolo 37"/>
            <p:cNvSpPr/>
            <p:nvPr/>
          </p:nvSpPr>
          <p:spPr>
            <a:xfrm>
              <a:off x="5148064" y="3726324"/>
              <a:ext cx="864096" cy="216024"/>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600" b="1" dirty="0" err="1" smtClean="0">
                  <a:solidFill>
                    <a:schemeClr val="tx1"/>
                  </a:solidFill>
                </a:rPr>
                <a:t>forward</a:t>
              </a:r>
              <a:endParaRPr lang="it-IT" sz="1600" b="1" dirty="0">
                <a:solidFill>
                  <a:schemeClr val="tx1"/>
                </a:solidFill>
              </a:endParaRPr>
            </a:p>
          </p:txBody>
        </p:sp>
        <p:sp>
          <p:nvSpPr>
            <p:cNvPr id="39" name="Rettangolo 38"/>
            <p:cNvSpPr/>
            <p:nvPr/>
          </p:nvSpPr>
          <p:spPr>
            <a:xfrm>
              <a:off x="6012160" y="3726324"/>
              <a:ext cx="1152128" cy="216024"/>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600" b="1" dirty="0" smtClean="0">
                  <a:solidFill>
                    <a:schemeClr val="tx1"/>
                  </a:solidFill>
                </a:rPr>
                <a:t>OPEN</a:t>
              </a:r>
              <a:endParaRPr lang="it-IT" sz="1600" b="1" dirty="0">
                <a:solidFill>
                  <a:schemeClr val="tx1"/>
                </a:solidFill>
              </a:endParaRPr>
            </a:p>
          </p:txBody>
        </p:sp>
        <p:sp>
          <p:nvSpPr>
            <p:cNvPr id="40" name="Rettangolo 39"/>
            <p:cNvSpPr/>
            <p:nvPr/>
          </p:nvSpPr>
          <p:spPr>
            <a:xfrm>
              <a:off x="5148064" y="3942348"/>
              <a:ext cx="864096" cy="216024"/>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600" b="1" dirty="0" err="1" smtClean="0">
                  <a:solidFill>
                    <a:schemeClr val="tx1"/>
                  </a:solidFill>
                </a:rPr>
                <a:t>drop</a:t>
              </a:r>
              <a:endParaRPr lang="it-IT" sz="1600" b="1" dirty="0">
                <a:solidFill>
                  <a:schemeClr val="tx1"/>
                </a:solidFill>
              </a:endParaRPr>
            </a:p>
          </p:txBody>
        </p:sp>
        <p:sp>
          <p:nvSpPr>
            <p:cNvPr id="41" name="Rettangolo 40"/>
            <p:cNvSpPr/>
            <p:nvPr/>
          </p:nvSpPr>
          <p:spPr>
            <a:xfrm>
              <a:off x="5148064" y="4158372"/>
              <a:ext cx="864096" cy="216024"/>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600" b="1" dirty="0" err="1" smtClean="0">
                  <a:solidFill>
                    <a:schemeClr val="tx1"/>
                  </a:solidFill>
                </a:rPr>
                <a:t>drop</a:t>
              </a:r>
              <a:endParaRPr lang="it-IT" sz="1600" b="1" dirty="0">
                <a:solidFill>
                  <a:schemeClr val="tx1"/>
                </a:solidFill>
              </a:endParaRPr>
            </a:p>
          </p:txBody>
        </p:sp>
        <p:sp>
          <p:nvSpPr>
            <p:cNvPr id="42" name="Rettangolo 41"/>
            <p:cNvSpPr/>
            <p:nvPr/>
          </p:nvSpPr>
          <p:spPr>
            <a:xfrm>
              <a:off x="6012160" y="3942348"/>
              <a:ext cx="1152128" cy="216024"/>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600" b="1" dirty="0" smtClean="0">
                  <a:solidFill>
                    <a:schemeClr val="tx1"/>
                  </a:solidFill>
                </a:rPr>
                <a:t>OPEN</a:t>
              </a:r>
              <a:endParaRPr lang="it-IT" sz="1600" b="1" dirty="0">
                <a:solidFill>
                  <a:schemeClr val="tx1"/>
                </a:solidFill>
              </a:endParaRPr>
            </a:p>
          </p:txBody>
        </p:sp>
        <p:sp>
          <p:nvSpPr>
            <p:cNvPr id="43" name="Rettangolo 42"/>
            <p:cNvSpPr/>
            <p:nvPr/>
          </p:nvSpPr>
          <p:spPr>
            <a:xfrm>
              <a:off x="6012160" y="4158372"/>
              <a:ext cx="1152128" cy="216024"/>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600" b="1" dirty="0" smtClean="0">
                  <a:solidFill>
                    <a:schemeClr val="tx1"/>
                  </a:solidFill>
                </a:rPr>
                <a:t>DEFAULT</a:t>
              </a:r>
              <a:endParaRPr lang="it-IT" sz="1600" b="1" dirty="0">
                <a:solidFill>
                  <a:schemeClr val="tx1"/>
                </a:solidFill>
              </a:endParaRPr>
            </a:p>
          </p:txBody>
        </p:sp>
        <p:cxnSp>
          <p:nvCxnSpPr>
            <p:cNvPr id="44" name="Connettore 1 43"/>
            <p:cNvCxnSpPr/>
            <p:nvPr/>
          </p:nvCxnSpPr>
          <p:spPr>
            <a:xfrm flipV="1">
              <a:off x="5148064" y="2574196"/>
              <a:ext cx="0" cy="18002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Connettore 1 44"/>
            <p:cNvCxnSpPr/>
            <p:nvPr/>
          </p:nvCxnSpPr>
          <p:spPr>
            <a:xfrm>
              <a:off x="5148064" y="4374396"/>
              <a:ext cx="201622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Connettore 1 45"/>
            <p:cNvCxnSpPr/>
            <p:nvPr/>
          </p:nvCxnSpPr>
          <p:spPr>
            <a:xfrm flipV="1">
              <a:off x="7164288" y="2574196"/>
              <a:ext cx="0" cy="18002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56" name="Gruppo 55"/>
          <p:cNvGrpSpPr/>
          <p:nvPr/>
        </p:nvGrpSpPr>
        <p:grpSpPr>
          <a:xfrm>
            <a:off x="3239852" y="1575120"/>
            <a:ext cx="2988332" cy="521732"/>
            <a:chOff x="3239852" y="1575120"/>
            <a:chExt cx="2988332" cy="521732"/>
          </a:xfrm>
        </p:grpSpPr>
        <p:sp>
          <p:nvSpPr>
            <p:cNvPr id="51" name="Rettangolo 50"/>
            <p:cNvSpPr/>
            <p:nvPr/>
          </p:nvSpPr>
          <p:spPr>
            <a:xfrm>
              <a:off x="3332855" y="1637836"/>
              <a:ext cx="1152128" cy="369332"/>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600" b="1" dirty="0" err="1" smtClean="0">
                  <a:solidFill>
                    <a:schemeClr val="tx1"/>
                  </a:solidFill>
                </a:rPr>
                <a:t>IPsrc</a:t>
              </a:r>
              <a:endParaRPr lang="it-IT" sz="1600" b="1" dirty="0">
                <a:solidFill>
                  <a:schemeClr val="tx1"/>
                </a:solidFill>
              </a:endParaRPr>
            </a:p>
          </p:txBody>
        </p:sp>
        <p:sp>
          <p:nvSpPr>
            <p:cNvPr id="52" name="Rettangolo 51"/>
            <p:cNvSpPr/>
            <p:nvPr/>
          </p:nvSpPr>
          <p:spPr>
            <a:xfrm>
              <a:off x="4484983" y="1637836"/>
              <a:ext cx="807097" cy="369332"/>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600" b="1" dirty="0" smtClean="0">
                  <a:solidFill>
                    <a:schemeClr val="tx1"/>
                  </a:solidFill>
                </a:rPr>
                <a:t>Port</a:t>
              </a:r>
              <a:endParaRPr lang="it-IT" sz="1600" b="1" dirty="0">
                <a:solidFill>
                  <a:schemeClr val="tx1"/>
                </a:solidFill>
              </a:endParaRPr>
            </a:p>
          </p:txBody>
        </p:sp>
        <p:sp>
          <p:nvSpPr>
            <p:cNvPr id="53" name="Rettangolo 52"/>
            <p:cNvSpPr/>
            <p:nvPr/>
          </p:nvSpPr>
          <p:spPr>
            <a:xfrm>
              <a:off x="3239852" y="1575120"/>
              <a:ext cx="2988332" cy="521732"/>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600" b="1" dirty="0">
                <a:solidFill>
                  <a:schemeClr val="tx1"/>
                </a:solidFill>
              </a:endParaRPr>
            </a:p>
          </p:txBody>
        </p:sp>
      </p:grpSp>
      <p:sp>
        <p:nvSpPr>
          <p:cNvPr id="54" name="Rettangolo 53"/>
          <p:cNvSpPr/>
          <p:nvPr/>
        </p:nvSpPr>
        <p:spPr>
          <a:xfrm>
            <a:off x="1223628" y="1575120"/>
            <a:ext cx="1872208" cy="521732"/>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600" b="1" dirty="0" err="1" smtClean="0">
                <a:solidFill>
                  <a:schemeClr val="tx1"/>
                </a:solidFill>
              </a:rPr>
              <a:t>Metadata</a:t>
            </a:r>
            <a:r>
              <a:rPr lang="it-IT" sz="1600" b="1" dirty="0" smtClean="0">
                <a:solidFill>
                  <a:schemeClr val="tx1"/>
                </a:solidFill>
              </a:rPr>
              <a:t>:</a:t>
            </a:r>
            <a:br>
              <a:rPr lang="it-IT" sz="1600" b="1" dirty="0" smtClean="0">
                <a:solidFill>
                  <a:schemeClr val="tx1"/>
                </a:solidFill>
              </a:rPr>
            </a:br>
            <a:r>
              <a:rPr lang="it-IT" sz="1600" b="1" dirty="0" smtClean="0">
                <a:solidFill>
                  <a:schemeClr val="tx1"/>
                </a:solidFill>
              </a:rPr>
              <a:t>State-</a:t>
            </a:r>
            <a:r>
              <a:rPr lang="it-IT" sz="1600" b="1" dirty="0" err="1" smtClean="0">
                <a:solidFill>
                  <a:schemeClr val="tx1"/>
                </a:solidFill>
              </a:rPr>
              <a:t>label</a:t>
            </a:r>
            <a:endParaRPr lang="it-IT" sz="1600" b="1" dirty="0">
              <a:solidFill>
                <a:schemeClr val="tx1"/>
              </a:solidFill>
            </a:endParaRPr>
          </a:p>
        </p:txBody>
      </p:sp>
      <p:sp>
        <p:nvSpPr>
          <p:cNvPr id="55" name="Disco magnetico 54"/>
          <p:cNvSpPr/>
          <p:nvPr/>
        </p:nvSpPr>
        <p:spPr bwMode="auto">
          <a:xfrm>
            <a:off x="143508" y="1003050"/>
            <a:ext cx="936104" cy="733762"/>
          </a:xfrm>
          <a:prstGeom prst="flowChartMagneticDisk">
            <a:avLst/>
          </a:prstGeom>
          <a:noFill/>
          <a:ln w="254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it-IT" sz="1800" b="0" i="0" u="none" strike="noStrike" cap="none" normalizeH="0" baseline="0" dirty="0" smtClean="0">
                <a:ln>
                  <a:noFill/>
                </a:ln>
                <a:solidFill>
                  <a:schemeClr val="tx1"/>
                </a:solidFill>
                <a:effectLst/>
                <a:latin typeface="Arial Narrow" pitchFamily="34" charset="0"/>
              </a:rPr>
              <a:t>State DB</a:t>
            </a:r>
          </a:p>
        </p:txBody>
      </p:sp>
      <p:sp>
        <p:nvSpPr>
          <p:cNvPr id="57" name="Freccia in giù 56"/>
          <p:cNvSpPr/>
          <p:nvPr/>
        </p:nvSpPr>
        <p:spPr bwMode="auto">
          <a:xfrm>
            <a:off x="1547664" y="2132855"/>
            <a:ext cx="736082" cy="2830300"/>
          </a:xfrm>
          <a:prstGeom prst="downArrow">
            <a:avLst/>
          </a:prstGeom>
          <a:solidFill>
            <a:srgbClr val="FFFF99">
              <a:alpha val="50000"/>
            </a:srgb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it-IT" sz="1800" b="0" i="0" u="none" strike="noStrike" cap="none" normalizeH="0" baseline="0" smtClean="0">
              <a:ln>
                <a:noFill/>
              </a:ln>
              <a:solidFill>
                <a:schemeClr val="tx1"/>
              </a:solidFill>
              <a:effectLst/>
              <a:latin typeface="Arial Narrow" pitchFamily="34" charset="0"/>
            </a:endParaRPr>
          </a:p>
        </p:txBody>
      </p:sp>
      <p:sp>
        <p:nvSpPr>
          <p:cNvPr id="58" name="Freccia in giù 57"/>
          <p:cNvSpPr/>
          <p:nvPr/>
        </p:nvSpPr>
        <p:spPr bwMode="auto">
          <a:xfrm>
            <a:off x="2827806" y="2577798"/>
            <a:ext cx="736082" cy="2340061"/>
          </a:xfrm>
          <a:prstGeom prst="downArrow">
            <a:avLst/>
          </a:prstGeom>
          <a:solidFill>
            <a:srgbClr val="FFFF99">
              <a:alpha val="50000"/>
            </a:srgb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it-IT" sz="1800" b="0" i="0" u="none" strike="noStrike" cap="none" normalizeH="0" baseline="0" smtClean="0">
              <a:ln>
                <a:noFill/>
              </a:ln>
              <a:solidFill>
                <a:schemeClr val="tx1"/>
              </a:solidFill>
              <a:effectLst/>
              <a:latin typeface="Arial Narrow" pitchFamily="34" charset="0"/>
            </a:endParaRPr>
          </a:p>
        </p:txBody>
      </p:sp>
      <p:sp>
        <p:nvSpPr>
          <p:cNvPr id="59" name="Freccia in giù 58"/>
          <p:cNvSpPr/>
          <p:nvPr/>
        </p:nvSpPr>
        <p:spPr bwMode="auto">
          <a:xfrm rot="5400000">
            <a:off x="3750970" y="1563807"/>
            <a:ext cx="488946" cy="1786174"/>
          </a:xfrm>
          <a:prstGeom prst="downArrow">
            <a:avLst/>
          </a:prstGeom>
          <a:solidFill>
            <a:srgbClr val="FFFF99">
              <a:alpha val="50000"/>
            </a:srgb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it-IT" sz="1800" b="0" i="0" u="none" strike="noStrike" cap="none" normalizeH="0" baseline="0" smtClean="0">
              <a:ln>
                <a:noFill/>
              </a:ln>
              <a:solidFill>
                <a:schemeClr val="tx1"/>
              </a:solidFill>
              <a:effectLst/>
              <a:latin typeface="Arial Narrow" pitchFamily="34" charset="0"/>
            </a:endParaRPr>
          </a:p>
        </p:txBody>
      </p:sp>
      <p:sp>
        <p:nvSpPr>
          <p:cNvPr id="60" name="Freccia in giù 59"/>
          <p:cNvSpPr/>
          <p:nvPr/>
        </p:nvSpPr>
        <p:spPr bwMode="auto">
          <a:xfrm>
            <a:off x="4519994" y="2096853"/>
            <a:ext cx="736082" cy="480946"/>
          </a:xfrm>
          <a:prstGeom prst="downArrow">
            <a:avLst/>
          </a:prstGeom>
          <a:solidFill>
            <a:srgbClr val="FFFF99">
              <a:alpha val="50000"/>
            </a:srgb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it-IT" sz="1800" b="0" i="0" u="none" strike="noStrike" cap="none" normalizeH="0" baseline="0" smtClean="0">
              <a:ln>
                <a:noFill/>
              </a:ln>
              <a:solidFill>
                <a:schemeClr val="tx1"/>
              </a:solidFill>
              <a:effectLst/>
              <a:latin typeface="Arial Narrow" pitchFamily="34" charset="0"/>
            </a:endParaRPr>
          </a:p>
        </p:txBody>
      </p:sp>
      <p:sp>
        <p:nvSpPr>
          <p:cNvPr id="61" name="Freccia in giù 60"/>
          <p:cNvSpPr/>
          <p:nvPr/>
        </p:nvSpPr>
        <p:spPr bwMode="auto">
          <a:xfrm rot="16200000" flipH="1">
            <a:off x="4111503" y="2161306"/>
            <a:ext cx="488946" cy="5616624"/>
          </a:xfrm>
          <a:prstGeom prst="downArrow">
            <a:avLst/>
          </a:prstGeom>
          <a:solidFill>
            <a:srgbClr val="FFFF99">
              <a:alpha val="50000"/>
            </a:srgb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it-IT" sz="1800" b="0" i="0" u="none" strike="noStrike" cap="none" normalizeH="0" baseline="0" smtClean="0">
              <a:ln>
                <a:noFill/>
              </a:ln>
              <a:solidFill>
                <a:schemeClr val="tx1"/>
              </a:solidFill>
              <a:effectLst/>
              <a:latin typeface="Arial Narrow" pitchFamily="34" charset="0"/>
            </a:endParaRPr>
          </a:p>
        </p:txBody>
      </p:sp>
      <p:sp>
        <p:nvSpPr>
          <p:cNvPr id="62" name="Disco magnetico 61"/>
          <p:cNvSpPr/>
          <p:nvPr/>
        </p:nvSpPr>
        <p:spPr bwMode="auto">
          <a:xfrm>
            <a:off x="7488324" y="5503550"/>
            <a:ext cx="936104" cy="733762"/>
          </a:xfrm>
          <a:prstGeom prst="flowChartMagneticDisk">
            <a:avLst/>
          </a:prstGeom>
          <a:noFill/>
          <a:ln w="254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it-IT" sz="1800" b="0" i="0" u="none" strike="noStrike" cap="none" normalizeH="0" baseline="0" dirty="0" smtClean="0">
                <a:ln>
                  <a:noFill/>
                </a:ln>
                <a:solidFill>
                  <a:schemeClr val="tx1"/>
                </a:solidFill>
                <a:effectLst/>
                <a:latin typeface="Arial Narrow" pitchFamily="34" charset="0"/>
              </a:rPr>
              <a:t>State DB</a:t>
            </a:r>
          </a:p>
        </p:txBody>
      </p:sp>
      <p:sp>
        <p:nvSpPr>
          <p:cNvPr id="63" name="Freccia in giù 62"/>
          <p:cNvSpPr/>
          <p:nvPr/>
        </p:nvSpPr>
        <p:spPr bwMode="auto">
          <a:xfrm>
            <a:off x="7488324" y="5145178"/>
            <a:ext cx="936104" cy="546066"/>
          </a:xfrm>
          <a:prstGeom prst="downArrow">
            <a:avLst/>
          </a:prstGeom>
          <a:solidFill>
            <a:srgbClr val="FFFF99">
              <a:alpha val="50000"/>
            </a:srgb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it-IT" sz="1800" b="0" i="0" u="none" strike="noStrike" cap="none" normalizeH="0" baseline="0" smtClean="0">
              <a:ln>
                <a:noFill/>
              </a:ln>
              <a:solidFill>
                <a:schemeClr val="tx1"/>
              </a:solidFill>
              <a:effectLst/>
              <a:latin typeface="Arial Narrow" pitchFamily="34" charset="0"/>
            </a:endParaRPr>
          </a:p>
        </p:txBody>
      </p:sp>
      <p:sp>
        <p:nvSpPr>
          <p:cNvPr id="64" name="CasellaDiTesto 63"/>
          <p:cNvSpPr txBox="1"/>
          <p:nvPr/>
        </p:nvSpPr>
        <p:spPr>
          <a:xfrm>
            <a:off x="7380312" y="4797152"/>
            <a:ext cx="1358064" cy="369332"/>
          </a:xfrm>
          <a:prstGeom prst="rect">
            <a:avLst/>
          </a:prstGeom>
          <a:noFill/>
        </p:spPr>
        <p:txBody>
          <a:bodyPr wrap="none" rtlCol="0">
            <a:spAutoFit/>
          </a:bodyPr>
          <a:lstStyle/>
          <a:p>
            <a:r>
              <a:rPr lang="it-IT" dirty="0" err="1" smtClean="0"/>
              <a:t>Ipsrc</a:t>
            </a:r>
            <a:r>
              <a:rPr lang="it-IT" dirty="0" err="1" smtClean="0">
                <a:sym typeface="Wingdings" panose="05000000000000000000" pitchFamily="2" charset="2"/>
              </a:rPr>
              <a:t></a:t>
            </a:r>
            <a:r>
              <a:rPr lang="it-IT" dirty="0" err="1" smtClean="0"/>
              <a:t>OPEN</a:t>
            </a:r>
            <a:endParaRPr lang="it-IT" dirty="0"/>
          </a:p>
        </p:txBody>
      </p:sp>
      <p:sp>
        <p:nvSpPr>
          <p:cNvPr id="65" name="CasellaDiTesto 64"/>
          <p:cNvSpPr txBox="1"/>
          <p:nvPr/>
        </p:nvSpPr>
        <p:spPr>
          <a:xfrm>
            <a:off x="167183" y="656692"/>
            <a:ext cx="912429" cy="369332"/>
          </a:xfrm>
          <a:prstGeom prst="rect">
            <a:avLst/>
          </a:prstGeom>
          <a:noFill/>
        </p:spPr>
        <p:txBody>
          <a:bodyPr wrap="none" rtlCol="0">
            <a:spAutoFit/>
          </a:bodyPr>
          <a:lstStyle/>
          <a:p>
            <a:r>
              <a:rPr lang="it-IT" dirty="0" err="1" smtClean="0"/>
              <a:t>Ipsrc</a:t>
            </a:r>
            <a:r>
              <a:rPr lang="it-IT" dirty="0" smtClean="0"/>
              <a:t>: ??</a:t>
            </a:r>
            <a:endParaRPr lang="it-IT" dirty="0"/>
          </a:p>
        </p:txBody>
      </p:sp>
      <p:sp>
        <p:nvSpPr>
          <p:cNvPr id="3" name="Footer Placeholder 2"/>
          <p:cNvSpPr>
            <a:spLocks noGrp="1"/>
          </p:cNvSpPr>
          <p:nvPr>
            <p:ph type="ftr" sz="quarter" idx="11"/>
          </p:nvPr>
        </p:nvSpPr>
        <p:spPr/>
        <p:txBody>
          <a:bodyPr/>
          <a:lstStyle/>
          <a:p>
            <a:r>
              <a:rPr lang="en-US" smtClean="0"/>
              <a:t>G. Bianchi &amp; A. Capone - SDN tutorial</a:t>
            </a:r>
            <a:endParaRPr lang="en-US"/>
          </a:p>
        </p:txBody>
      </p:sp>
      <p:sp>
        <p:nvSpPr>
          <p:cNvPr id="4" name="Slide Number Placeholder 3"/>
          <p:cNvSpPr>
            <a:spLocks noGrp="1"/>
          </p:cNvSpPr>
          <p:nvPr>
            <p:ph type="sldNum" sz="quarter" idx="12"/>
          </p:nvPr>
        </p:nvSpPr>
        <p:spPr/>
        <p:txBody>
          <a:bodyPr/>
          <a:lstStyle/>
          <a:p>
            <a:fld id="{F575C757-2202-604A-8DCC-632154A48C4A}" type="slidenum">
              <a:rPr lang="en-US" smtClean="0"/>
              <a:t>58</a:t>
            </a:fld>
            <a:endParaRPr lang="en-US"/>
          </a:p>
        </p:txBody>
      </p:sp>
    </p:spTree>
    <p:extLst>
      <p:ext uri="{BB962C8B-B14F-4D97-AF65-F5344CB8AC3E}">
        <p14:creationId xmlns:p14="http://schemas.microsoft.com/office/powerpoint/2010/main" val="3921620059"/>
      </p:ext>
    </p:extLst>
  </p:cSld>
  <p:clrMapOvr>
    <a:masterClrMapping/>
  </p:clrMapOvr>
  <p:transition xmlns:p14="http://schemas.microsoft.com/office/powerpoint/2010/main" spd="slow">
    <p:pull/>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5"/>
                                        </p:tgtEl>
                                        <p:attrNameLst>
                                          <p:attrName>style.visibility</p:attrName>
                                        </p:attrNameLst>
                                      </p:cBhvr>
                                      <p:to>
                                        <p:strVal val="visible"/>
                                      </p:to>
                                    </p:set>
                                    <p:animEffect transition="in" filter="fade">
                                      <p:cBhvr>
                                        <p:cTn id="12" dur="500"/>
                                        <p:tgtEl>
                                          <p:spTgt spid="55"/>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100"/>
                                  </p:stCondLst>
                                  <p:childTnLst>
                                    <p:set>
                                      <p:cBhvr>
                                        <p:cTn id="16" dur="1" fill="hold">
                                          <p:stCondLst>
                                            <p:cond delay="0"/>
                                          </p:stCondLst>
                                        </p:cTn>
                                        <p:tgtEl>
                                          <p:spTgt spid="56"/>
                                        </p:tgtEl>
                                        <p:attrNameLst>
                                          <p:attrName>style.visibility</p:attrName>
                                        </p:attrNameLst>
                                      </p:cBhvr>
                                      <p:to>
                                        <p:strVal val="visible"/>
                                      </p:to>
                                    </p:set>
                                    <p:anim calcmode="lin" valueType="num">
                                      <p:cBhvr additive="base">
                                        <p:cTn id="17" dur="3900" fill="hold"/>
                                        <p:tgtEl>
                                          <p:spTgt spid="56"/>
                                        </p:tgtEl>
                                        <p:attrNameLst>
                                          <p:attrName>ppt_x</p:attrName>
                                        </p:attrNameLst>
                                      </p:cBhvr>
                                      <p:tavLst>
                                        <p:tav tm="0">
                                          <p:val>
                                            <p:strVal val="0-#ppt_w/2"/>
                                          </p:val>
                                        </p:tav>
                                        <p:tav tm="100000">
                                          <p:val>
                                            <p:strVal val="#ppt_x"/>
                                          </p:val>
                                        </p:tav>
                                      </p:tavLst>
                                    </p:anim>
                                    <p:anim calcmode="lin" valueType="num">
                                      <p:cBhvr additive="base">
                                        <p:cTn id="18" dur="3900" fill="hold"/>
                                        <p:tgtEl>
                                          <p:spTgt spid="56"/>
                                        </p:tgtEl>
                                        <p:attrNameLst>
                                          <p:attrName>ppt_y</p:attrName>
                                        </p:attrNameLst>
                                      </p:cBhvr>
                                      <p:tavLst>
                                        <p:tav tm="0">
                                          <p:val>
                                            <p:strVal val="#ppt_y"/>
                                          </p:val>
                                        </p:tav>
                                        <p:tav tm="100000">
                                          <p:val>
                                            <p:strVal val="#ppt_y"/>
                                          </p:val>
                                        </p:tav>
                                      </p:tavLst>
                                    </p:anim>
                                  </p:childTnLst>
                                </p:cTn>
                              </p:par>
                              <p:par>
                                <p:cTn id="19" presetID="26" presetClass="entr" presetSubtype="0" fill="hold" grpId="0" nodeType="withEffect">
                                  <p:stCondLst>
                                    <p:cond delay="2400"/>
                                  </p:stCondLst>
                                  <p:childTnLst>
                                    <p:set>
                                      <p:cBhvr>
                                        <p:cTn id="20" dur="1" fill="hold">
                                          <p:stCondLst>
                                            <p:cond delay="0"/>
                                          </p:stCondLst>
                                        </p:cTn>
                                        <p:tgtEl>
                                          <p:spTgt spid="54"/>
                                        </p:tgtEl>
                                        <p:attrNameLst>
                                          <p:attrName>style.visibility</p:attrName>
                                        </p:attrNameLst>
                                      </p:cBhvr>
                                      <p:to>
                                        <p:strVal val="visible"/>
                                      </p:to>
                                    </p:set>
                                    <p:animEffect transition="in" filter="wipe(down)">
                                      <p:cBhvr>
                                        <p:cTn id="21" dur="609">
                                          <p:stCondLst>
                                            <p:cond delay="0"/>
                                          </p:stCondLst>
                                        </p:cTn>
                                        <p:tgtEl>
                                          <p:spTgt spid="54"/>
                                        </p:tgtEl>
                                      </p:cBhvr>
                                    </p:animEffect>
                                    <p:anim calcmode="lin" valueType="num">
                                      <p:cBhvr>
                                        <p:cTn id="22" dur="1913" tmFilter="0,0; 0.14,0.36; 0.43,0.73; 0.71,0.91; 1.0,1.0">
                                          <p:stCondLst>
                                            <p:cond delay="0"/>
                                          </p:stCondLst>
                                        </p:cTn>
                                        <p:tgtEl>
                                          <p:spTgt spid="54"/>
                                        </p:tgtEl>
                                        <p:attrNameLst>
                                          <p:attrName>ppt_x</p:attrName>
                                        </p:attrNameLst>
                                      </p:cBhvr>
                                      <p:tavLst>
                                        <p:tav tm="0">
                                          <p:val>
                                            <p:strVal val="#ppt_x-0.25"/>
                                          </p:val>
                                        </p:tav>
                                        <p:tav tm="100000">
                                          <p:val>
                                            <p:strVal val="#ppt_x"/>
                                          </p:val>
                                        </p:tav>
                                      </p:tavLst>
                                    </p:anim>
                                    <p:anim calcmode="lin" valueType="num">
                                      <p:cBhvr>
                                        <p:cTn id="23" dur="697" tmFilter="0.0,0.0; 0.25,0.07; 0.50,0.2; 0.75,0.467; 1.0,1.0">
                                          <p:stCondLst>
                                            <p:cond delay="0"/>
                                          </p:stCondLst>
                                        </p:cTn>
                                        <p:tgtEl>
                                          <p:spTgt spid="54"/>
                                        </p:tgtEl>
                                        <p:attrNameLst>
                                          <p:attrName>ppt_y</p:attrName>
                                        </p:attrNameLst>
                                      </p:cBhvr>
                                      <p:tavLst>
                                        <p:tav tm="0" fmla="#ppt_y-sin(pi*$)/3">
                                          <p:val>
                                            <p:fltVal val="0.5"/>
                                          </p:val>
                                        </p:tav>
                                        <p:tav tm="100000">
                                          <p:val>
                                            <p:fltVal val="1"/>
                                          </p:val>
                                        </p:tav>
                                      </p:tavLst>
                                    </p:anim>
                                    <p:anim calcmode="lin" valueType="num">
                                      <p:cBhvr>
                                        <p:cTn id="24" dur="697" tmFilter="0, 0; 0.125,0.2665; 0.25,0.4; 0.375,0.465; 0.5,0.5;  0.625,0.535; 0.75,0.6; 0.875,0.7335; 1,1">
                                          <p:stCondLst>
                                            <p:cond delay="697"/>
                                          </p:stCondLst>
                                        </p:cTn>
                                        <p:tgtEl>
                                          <p:spTgt spid="54"/>
                                        </p:tgtEl>
                                        <p:attrNameLst>
                                          <p:attrName>ppt_y</p:attrName>
                                        </p:attrNameLst>
                                      </p:cBhvr>
                                      <p:tavLst>
                                        <p:tav tm="0" fmla="#ppt_y-sin(pi*$)/9">
                                          <p:val>
                                            <p:fltVal val="0"/>
                                          </p:val>
                                        </p:tav>
                                        <p:tav tm="100000">
                                          <p:val>
                                            <p:fltVal val="1"/>
                                          </p:val>
                                        </p:tav>
                                      </p:tavLst>
                                    </p:anim>
                                    <p:anim calcmode="lin" valueType="num">
                                      <p:cBhvr>
                                        <p:cTn id="25" dur="349" tmFilter="0, 0; 0.125,0.2665; 0.25,0.4; 0.375,0.465; 0.5,0.5;  0.625,0.535; 0.75,0.6; 0.875,0.7335; 1,1">
                                          <p:stCondLst>
                                            <p:cond delay="1390"/>
                                          </p:stCondLst>
                                        </p:cTn>
                                        <p:tgtEl>
                                          <p:spTgt spid="54"/>
                                        </p:tgtEl>
                                        <p:attrNameLst>
                                          <p:attrName>ppt_y</p:attrName>
                                        </p:attrNameLst>
                                      </p:cBhvr>
                                      <p:tavLst>
                                        <p:tav tm="0" fmla="#ppt_y-sin(pi*$)/27">
                                          <p:val>
                                            <p:fltVal val="0"/>
                                          </p:val>
                                        </p:tav>
                                        <p:tav tm="100000">
                                          <p:val>
                                            <p:fltVal val="1"/>
                                          </p:val>
                                        </p:tav>
                                      </p:tavLst>
                                    </p:anim>
                                    <p:anim calcmode="lin" valueType="num">
                                      <p:cBhvr>
                                        <p:cTn id="26" dur="172" tmFilter="0, 0; 0.125,0.2665; 0.25,0.4; 0.375,0.465; 0.5,0.5;  0.625,0.535; 0.75,0.6; 0.875,0.7335; 1,1">
                                          <p:stCondLst>
                                            <p:cond delay="1739"/>
                                          </p:stCondLst>
                                        </p:cTn>
                                        <p:tgtEl>
                                          <p:spTgt spid="54"/>
                                        </p:tgtEl>
                                        <p:attrNameLst>
                                          <p:attrName>ppt_y</p:attrName>
                                        </p:attrNameLst>
                                      </p:cBhvr>
                                      <p:tavLst>
                                        <p:tav tm="0" fmla="#ppt_y-sin(pi*$)/81">
                                          <p:val>
                                            <p:fltVal val="0"/>
                                          </p:val>
                                        </p:tav>
                                        <p:tav tm="100000">
                                          <p:val>
                                            <p:fltVal val="1"/>
                                          </p:val>
                                        </p:tav>
                                      </p:tavLst>
                                    </p:anim>
                                    <p:animScale>
                                      <p:cBhvr>
                                        <p:cTn id="27" dur="27">
                                          <p:stCondLst>
                                            <p:cond delay="682"/>
                                          </p:stCondLst>
                                        </p:cTn>
                                        <p:tgtEl>
                                          <p:spTgt spid="54"/>
                                        </p:tgtEl>
                                      </p:cBhvr>
                                      <p:to x="100000" y="60000"/>
                                    </p:animScale>
                                    <p:animScale>
                                      <p:cBhvr>
                                        <p:cTn id="28" dur="174" decel="50000">
                                          <p:stCondLst>
                                            <p:cond delay="710"/>
                                          </p:stCondLst>
                                        </p:cTn>
                                        <p:tgtEl>
                                          <p:spTgt spid="54"/>
                                        </p:tgtEl>
                                      </p:cBhvr>
                                      <p:to x="100000" y="100000"/>
                                    </p:animScale>
                                    <p:animScale>
                                      <p:cBhvr>
                                        <p:cTn id="29" dur="27">
                                          <p:stCondLst>
                                            <p:cond delay="1378"/>
                                          </p:stCondLst>
                                        </p:cTn>
                                        <p:tgtEl>
                                          <p:spTgt spid="54"/>
                                        </p:tgtEl>
                                      </p:cBhvr>
                                      <p:to x="100000" y="80000"/>
                                    </p:animScale>
                                    <p:animScale>
                                      <p:cBhvr>
                                        <p:cTn id="30" dur="174" decel="50000">
                                          <p:stCondLst>
                                            <p:cond delay="1405"/>
                                          </p:stCondLst>
                                        </p:cTn>
                                        <p:tgtEl>
                                          <p:spTgt spid="54"/>
                                        </p:tgtEl>
                                      </p:cBhvr>
                                      <p:to x="100000" y="100000"/>
                                    </p:animScale>
                                    <p:animScale>
                                      <p:cBhvr>
                                        <p:cTn id="31" dur="27">
                                          <p:stCondLst>
                                            <p:cond delay="1724"/>
                                          </p:stCondLst>
                                        </p:cTn>
                                        <p:tgtEl>
                                          <p:spTgt spid="54"/>
                                        </p:tgtEl>
                                      </p:cBhvr>
                                      <p:to x="100000" y="90000"/>
                                    </p:animScale>
                                    <p:animScale>
                                      <p:cBhvr>
                                        <p:cTn id="32" dur="174" decel="50000">
                                          <p:stCondLst>
                                            <p:cond delay="1751"/>
                                          </p:stCondLst>
                                        </p:cTn>
                                        <p:tgtEl>
                                          <p:spTgt spid="54"/>
                                        </p:tgtEl>
                                      </p:cBhvr>
                                      <p:to x="100000" y="100000"/>
                                    </p:animScale>
                                    <p:animScale>
                                      <p:cBhvr>
                                        <p:cTn id="33" dur="27">
                                          <p:stCondLst>
                                            <p:cond delay="1898"/>
                                          </p:stCondLst>
                                        </p:cTn>
                                        <p:tgtEl>
                                          <p:spTgt spid="54"/>
                                        </p:tgtEl>
                                      </p:cBhvr>
                                      <p:to x="100000" y="95000"/>
                                    </p:animScale>
                                    <p:animScale>
                                      <p:cBhvr>
                                        <p:cTn id="34" dur="174" decel="50000">
                                          <p:stCondLst>
                                            <p:cond delay="1926"/>
                                          </p:stCondLst>
                                        </p:cTn>
                                        <p:tgtEl>
                                          <p:spTgt spid="54"/>
                                        </p:tgtEl>
                                      </p:cBhvr>
                                      <p:to x="100000" y="100000"/>
                                    </p:animScale>
                                  </p:childTnLst>
                                </p:cTn>
                              </p:par>
                              <p:par>
                                <p:cTn id="35" presetID="10" presetClass="entr" presetSubtype="0" fill="hold" grpId="0" nodeType="withEffect">
                                  <p:stCondLst>
                                    <p:cond delay="1400"/>
                                  </p:stCondLst>
                                  <p:childTnLst>
                                    <p:set>
                                      <p:cBhvr>
                                        <p:cTn id="36" dur="1" fill="hold">
                                          <p:stCondLst>
                                            <p:cond delay="0"/>
                                          </p:stCondLst>
                                        </p:cTn>
                                        <p:tgtEl>
                                          <p:spTgt spid="65"/>
                                        </p:tgtEl>
                                        <p:attrNameLst>
                                          <p:attrName>style.visibility</p:attrName>
                                        </p:attrNameLst>
                                      </p:cBhvr>
                                      <p:to>
                                        <p:strVal val="visible"/>
                                      </p:to>
                                    </p:set>
                                    <p:animEffect transition="in" filter="fade">
                                      <p:cBhvr>
                                        <p:cTn id="37" dur="1100"/>
                                        <p:tgtEl>
                                          <p:spTgt spid="65"/>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57"/>
                                        </p:tgtEl>
                                        <p:attrNameLst>
                                          <p:attrName>style.visibility</p:attrName>
                                        </p:attrNameLst>
                                      </p:cBhvr>
                                      <p:to>
                                        <p:strVal val="visible"/>
                                      </p:to>
                                    </p:set>
                                    <p:animEffect transition="in" filter="fade">
                                      <p:cBhvr>
                                        <p:cTn id="42" dur="500"/>
                                        <p:tgtEl>
                                          <p:spTgt spid="57"/>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58"/>
                                        </p:tgtEl>
                                        <p:attrNameLst>
                                          <p:attrName>style.visibility</p:attrName>
                                        </p:attrNameLst>
                                      </p:cBhvr>
                                      <p:to>
                                        <p:strVal val="visible"/>
                                      </p:to>
                                    </p:set>
                                    <p:animEffect transition="in" filter="fade">
                                      <p:cBhvr>
                                        <p:cTn id="45" dur="500"/>
                                        <p:tgtEl>
                                          <p:spTgt spid="58"/>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59"/>
                                        </p:tgtEl>
                                        <p:attrNameLst>
                                          <p:attrName>style.visibility</p:attrName>
                                        </p:attrNameLst>
                                      </p:cBhvr>
                                      <p:to>
                                        <p:strVal val="visible"/>
                                      </p:to>
                                    </p:set>
                                    <p:animEffect transition="in" filter="fade">
                                      <p:cBhvr>
                                        <p:cTn id="48" dur="500"/>
                                        <p:tgtEl>
                                          <p:spTgt spid="59"/>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60"/>
                                        </p:tgtEl>
                                        <p:attrNameLst>
                                          <p:attrName>style.visibility</p:attrName>
                                        </p:attrNameLst>
                                      </p:cBhvr>
                                      <p:to>
                                        <p:strVal val="visible"/>
                                      </p:to>
                                    </p:set>
                                    <p:animEffect transition="in" filter="fade">
                                      <p:cBhvr>
                                        <p:cTn id="51" dur="500"/>
                                        <p:tgtEl>
                                          <p:spTgt spid="60"/>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61"/>
                                        </p:tgtEl>
                                        <p:attrNameLst>
                                          <p:attrName>style.visibility</p:attrName>
                                        </p:attrNameLst>
                                      </p:cBhvr>
                                      <p:to>
                                        <p:strVal val="visible"/>
                                      </p:to>
                                    </p:set>
                                    <p:animEffect transition="in" filter="fade">
                                      <p:cBhvr>
                                        <p:cTn id="56" dur="500"/>
                                        <p:tgtEl>
                                          <p:spTgt spid="61"/>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62"/>
                                        </p:tgtEl>
                                        <p:attrNameLst>
                                          <p:attrName>style.visibility</p:attrName>
                                        </p:attrNameLst>
                                      </p:cBhvr>
                                      <p:to>
                                        <p:strVal val="visible"/>
                                      </p:to>
                                    </p:set>
                                    <p:animEffect transition="in" filter="fade">
                                      <p:cBhvr>
                                        <p:cTn id="61" dur="500"/>
                                        <p:tgtEl>
                                          <p:spTgt spid="62"/>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63"/>
                                        </p:tgtEl>
                                        <p:attrNameLst>
                                          <p:attrName>style.visibility</p:attrName>
                                        </p:attrNameLst>
                                      </p:cBhvr>
                                      <p:to>
                                        <p:strVal val="visible"/>
                                      </p:to>
                                    </p:set>
                                    <p:animEffect transition="in" filter="fade">
                                      <p:cBhvr>
                                        <p:cTn id="64" dur="500"/>
                                        <p:tgtEl>
                                          <p:spTgt spid="63"/>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64"/>
                                        </p:tgtEl>
                                        <p:attrNameLst>
                                          <p:attrName>style.visibility</p:attrName>
                                        </p:attrNameLst>
                                      </p:cBhvr>
                                      <p:to>
                                        <p:strVal val="visible"/>
                                      </p:to>
                                    </p:set>
                                    <p:animEffect transition="in" filter="fade">
                                      <p:cBhvr>
                                        <p:cTn id="67"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55" grpId="0" animBg="1"/>
      <p:bldP spid="57" grpId="0" animBg="1"/>
      <p:bldP spid="58" grpId="0" animBg="1"/>
      <p:bldP spid="59" grpId="0" animBg="1"/>
      <p:bldP spid="60" grpId="0" animBg="1"/>
      <p:bldP spid="61" grpId="0" animBg="1"/>
      <p:bldP spid="62" grpId="0" animBg="1"/>
      <p:bldP spid="63" grpId="0" animBg="1"/>
      <p:bldP spid="64" grpId="0"/>
      <p:bldP spid="65"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457200" y="113961"/>
            <a:ext cx="8229600" cy="902771"/>
          </a:xfrm>
        </p:spPr>
        <p:txBody>
          <a:bodyPr>
            <a:normAutofit/>
          </a:bodyPr>
          <a:lstStyle/>
          <a:p>
            <a:r>
              <a:rPr lang="en-US" noProof="0" smtClean="0"/>
              <a:t>Putting all together</a:t>
            </a:r>
            <a:endParaRPr lang="en-US" noProof="0"/>
          </a:p>
        </p:txBody>
      </p:sp>
      <p:sp>
        <p:nvSpPr>
          <p:cNvPr id="4" name="Rettangolo 3"/>
          <p:cNvSpPr/>
          <p:nvPr/>
        </p:nvSpPr>
        <p:spPr>
          <a:xfrm>
            <a:off x="503548" y="2358172"/>
            <a:ext cx="1368152" cy="206732"/>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600" b="1" dirty="0" smtClean="0">
                <a:latin typeface="Arial Narrow" panose="020B0606020202030204" pitchFamily="34" charset="0"/>
              </a:rPr>
              <a:t>Flow </a:t>
            </a:r>
            <a:r>
              <a:rPr lang="it-IT" sz="1600" b="1" dirty="0" err="1" smtClean="0">
                <a:latin typeface="Arial Narrow" panose="020B0606020202030204" pitchFamily="34" charset="0"/>
              </a:rPr>
              <a:t>key</a:t>
            </a:r>
            <a:endParaRPr lang="it-IT" sz="1600" b="1" dirty="0">
              <a:latin typeface="Arial Narrow" panose="020B0606020202030204" pitchFamily="34" charset="0"/>
            </a:endParaRPr>
          </a:p>
        </p:txBody>
      </p:sp>
      <p:sp>
        <p:nvSpPr>
          <p:cNvPr id="5" name="Rettangolo 4"/>
          <p:cNvSpPr/>
          <p:nvPr/>
        </p:nvSpPr>
        <p:spPr>
          <a:xfrm>
            <a:off x="1871700" y="2358172"/>
            <a:ext cx="1368152" cy="206732"/>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600" b="1" dirty="0" smtClean="0">
                <a:latin typeface="Arial Narrow" panose="020B0606020202030204" pitchFamily="34" charset="0"/>
              </a:rPr>
              <a:t>state</a:t>
            </a:r>
            <a:endParaRPr lang="it-IT" sz="1600" b="1" dirty="0">
              <a:latin typeface="Arial Narrow" panose="020B0606020202030204" pitchFamily="34" charset="0"/>
            </a:endParaRPr>
          </a:p>
        </p:txBody>
      </p:sp>
      <p:sp>
        <p:nvSpPr>
          <p:cNvPr id="6" name="Rettangolo 5"/>
          <p:cNvSpPr/>
          <p:nvPr/>
        </p:nvSpPr>
        <p:spPr>
          <a:xfrm>
            <a:off x="503548" y="2564904"/>
            <a:ext cx="1368152" cy="216024"/>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it-IT" sz="1400" b="1" dirty="0" err="1" smtClean="0">
                <a:solidFill>
                  <a:schemeClr val="tx1"/>
                </a:solidFill>
                <a:latin typeface="Arial Narrow" panose="020B0606020202030204" pitchFamily="34" charset="0"/>
              </a:rPr>
              <a:t>IPsrc</a:t>
            </a:r>
            <a:r>
              <a:rPr lang="it-IT" sz="1400" b="1" dirty="0" smtClean="0">
                <a:solidFill>
                  <a:schemeClr val="tx1"/>
                </a:solidFill>
                <a:latin typeface="Arial Narrow" panose="020B0606020202030204" pitchFamily="34" charset="0"/>
              </a:rPr>
              <a:t>= … …</a:t>
            </a:r>
            <a:endParaRPr lang="it-IT" sz="1400" b="1" dirty="0">
              <a:solidFill>
                <a:schemeClr val="tx1"/>
              </a:solidFill>
              <a:latin typeface="Arial Narrow" panose="020B0606020202030204" pitchFamily="34" charset="0"/>
            </a:endParaRPr>
          </a:p>
        </p:txBody>
      </p:sp>
      <p:sp>
        <p:nvSpPr>
          <p:cNvPr id="7" name="Rettangolo 6"/>
          <p:cNvSpPr/>
          <p:nvPr/>
        </p:nvSpPr>
        <p:spPr>
          <a:xfrm>
            <a:off x="503548" y="2780928"/>
            <a:ext cx="1368152" cy="216024"/>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it-IT" sz="1400" b="1" dirty="0" err="1" smtClean="0">
                <a:solidFill>
                  <a:schemeClr val="tx1"/>
                </a:solidFill>
                <a:latin typeface="Arial Narrow" panose="020B0606020202030204" pitchFamily="34" charset="0"/>
              </a:rPr>
              <a:t>Ipsrc</a:t>
            </a:r>
            <a:r>
              <a:rPr lang="it-IT" sz="1400" b="1" dirty="0" smtClean="0">
                <a:solidFill>
                  <a:schemeClr val="tx1"/>
                </a:solidFill>
                <a:latin typeface="Arial Narrow" panose="020B0606020202030204" pitchFamily="34" charset="0"/>
              </a:rPr>
              <a:t>= … …</a:t>
            </a:r>
            <a:endParaRPr lang="it-IT" sz="1400" b="1" dirty="0">
              <a:solidFill>
                <a:schemeClr val="tx1"/>
              </a:solidFill>
              <a:latin typeface="Arial Narrow" panose="020B0606020202030204" pitchFamily="34" charset="0"/>
            </a:endParaRPr>
          </a:p>
        </p:txBody>
      </p:sp>
      <p:sp>
        <p:nvSpPr>
          <p:cNvPr id="8" name="Rettangolo 7"/>
          <p:cNvSpPr/>
          <p:nvPr/>
        </p:nvSpPr>
        <p:spPr>
          <a:xfrm>
            <a:off x="1871700" y="2564904"/>
            <a:ext cx="1368152" cy="216024"/>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600" b="1" dirty="0" smtClean="0">
                <a:solidFill>
                  <a:schemeClr val="tx1"/>
                </a:solidFill>
                <a:latin typeface="Arial Narrow" panose="020B0606020202030204" pitchFamily="34" charset="0"/>
              </a:rPr>
              <a:t>…   …   …</a:t>
            </a:r>
            <a:endParaRPr lang="it-IT" sz="1600" b="1" dirty="0">
              <a:solidFill>
                <a:schemeClr val="tx1"/>
              </a:solidFill>
              <a:latin typeface="Arial Narrow" panose="020B0606020202030204" pitchFamily="34" charset="0"/>
            </a:endParaRPr>
          </a:p>
        </p:txBody>
      </p:sp>
      <p:sp>
        <p:nvSpPr>
          <p:cNvPr id="9" name="Rettangolo 8"/>
          <p:cNvSpPr/>
          <p:nvPr/>
        </p:nvSpPr>
        <p:spPr>
          <a:xfrm>
            <a:off x="1871700" y="2780928"/>
            <a:ext cx="1368152" cy="216024"/>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600" b="1" dirty="0" smtClean="0">
                <a:solidFill>
                  <a:schemeClr val="tx1"/>
                </a:solidFill>
                <a:latin typeface="Arial Narrow" panose="020B0606020202030204" pitchFamily="34" charset="0"/>
              </a:rPr>
              <a:t>…   …   …</a:t>
            </a:r>
            <a:endParaRPr lang="it-IT" sz="1600" b="1" dirty="0">
              <a:solidFill>
                <a:schemeClr val="tx1"/>
              </a:solidFill>
              <a:latin typeface="Arial Narrow" panose="020B0606020202030204" pitchFamily="34" charset="0"/>
            </a:endParaRPr>
          </a:p>
        </p:txBody>
      </p:sp>
      <p:sp>
        <p:nvSpPr>
          <p:cNvPr id="10" name="Rettangolo 9"/>
          <p:cNvSpPr/>
          <p:nvPr/>
        </p:nvSpPr>
        <p:spPr>
          <a:xfrm>
            <a:off x="503548" y="2996952"/>
            <a:ext cx="1368152" cy="216024"/>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it-IT" sz="1400" b="1" dirty="0" err="1" smtClean="0">
                <a:solidFill>
                  <a:schemeClr val="tx1"/>
                </a:solidFill>
                <a:latin typeface="Arial Narrow" panose="020B0606020202030204" pitchFamily="34" charset="0"/>
              </a:rPr>
              <a:t>IPsrc</a:t>
            </a:r>
            <a:r>
              <a:rPr lang="it-IT" sz="1400" b="1" dirty="0" smtClean="0">
                <a:solidFill>
                  <a:schemeClr val="tx1"/>
                </a:solidFill>
                <a:latin typeface="Arial Narrow" panose="020B0606020202030204" pitchFamily="34" charset="0"/>
              </a:rPr>
              <a:t>=1.2.3.4</a:t>
            </a:r>
            <a:endParaRPr lang="it-IT" sz="1400" b="1" dirty="0">
              <a:solidFill>
                <a:schemeClr val="tx1"/>
              </a:solidFill>
              <a:latin typeface="Arial Narrow" panose="020B0606020202030204" pitchFamily="34" charset="0"/>
            </a:endParaRPr>
          </a:p>
        </p:txBody>
      </p:sp>
      <p:sp>
        <p:nvSpPr>
          <p:cNvPr id="11" name="Rettangolo 10"/>
          <p:cNvSpPr/>
          <p:nvPr/>
        </p:nvSpPr>
        <p:spPr>
          <a:xfrm>
            <a:off x="503548" y="3212976"/>
            <a:ext cx="1368152" cy="216024"/>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it-IT" sz="1400" b="1" dirty="0" err="1" smtClean="0">
                <a:solidFill>
                  <a:schemeClr val="tx1"/>
                </a:solidFill>
                <a:latin typeface="Arial Narrow" panose="020B0606020202030204" pitchFamily="34" charset="0"/>
              </a:rPr>
              <a:t>IPsrc</a:t>
            </a:r>
            <a:r>
              <a:rPr lang="it-IT" sz="1400" b="1" dirty="0" smtClean="0">
                <a:solidFill>
                  <a:schemeClr val="tx1"/>
                </a:solidFill>
                <a:latin typeface="Arial Narrow" panose="020B0606020202030204" pitchFamily="34" charset="0"/>
              </a:rPr>
              <a:t>=5.6.7.8</a:t>
            </a:r>
            <a:endParaRPr lang="it-IT" sz="1400" b="1" dirty="0">
              <a:solidFill>
                <a:schemeClr val="tx1"/>
              </a:solidFill>
              <a:latin typeface="Arial Narrow" panose="020B0606020202030204" pitchFamily="34" charset="0"/>
            </a:endParaRPr>
          </a:p>
        </p:txBody>
      </p:sp>
      <p:sp>
        <p:nvSpPr>
          <p:cNvPr id="12" name="Rettangolo 11"/>
          <p:cNvSpPr/>
          <p:nvPr/>
        </p:nvSpPr>
        <p:spPr>
          <a:xfrm>
            <a:off x="1871700" y="2996952"/>
            <a:ext cx="1368152" cy="216024"/>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400" b="1" dirty="0" smtClean="0">
                <a:solidFill>
                  <a:schemeClr val="tx1"/>
                </a:solidFill>
                <a:latin typeface="Arial Narrow" panose="020B0606020202030204" pitchFamily="34" charset="0"/>
              </a:rPr>
              <a:t>STAGE-3</a:t>
            </a:r>
            <a:endParaRPr lang="it-IT" sz="1400" b="1" dirty="0">
              <a:solidFill>
                <a:schemeClr val="tx1"/>
              </a:solidFill>
              <a:latin typeface="Arial Narrow" panose="020B0606020202030204" pitchFamily="34" charset="0"/>
            </a:endParaRPr>
          </a:p>
        </p:txBody>
      </p:sp>
      <p:sp>
        <p:nvSpPr>
          <p:cNvPr id="13" name="Rettangolo 12"/>
          <p:cNvSpPr/>
          <p:nvPr/>
        </p:nvSpPr>
        <p:spPr>
          <a:xfrm>
            <a:off x="1871700" y="3212976"/>
            <a:ext cx="1368152" cy="216024"/>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400" b="1" dirty="0" smtClean="0">
                <a:solidFill>
                  <a:schemeClr val="tx1"/>
                </a:solidFill>
                <a:latin typeface="Arial Narrow" panose="020B0606020202030204" pitchFamily="34" charset="0"/>
              </a:rPr>
              <a:t>OPEN</a:t>
            </a:r>
            <a:endParaRPr lang="it-IT" sz="1400" b="1" dirty="0">
              <a:solidFill>
                <a:schemeClr val="tx1"/>
              </a:solidFill>
              <a:latin typeface="Arial Narrow" panose="020B0606020202030204" pitchFamily="34" charset="0"/>
            </a:endParaRPr>
          </a:p>
        </p:txBody>
      </p:sp>
      <p:sp>
        <p:nvSpPr>
          <p:cNvPr id="14" name="Rettangolo 13"/>
          <p:cNvSpPr/>
          <p:nvPr/>
        </p:nvSpPr>
        <p:spPr>
          <a:xfrm>
            <a:off x="503548" y="3654316"/>
            <a:ext cx="1368152" cy="216024"/>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it-IT" sz="1400" b="1" dirty="0" err="1" smtClean="0">
                <a:solidFill>
                  <a:schemeClr val="tx1"/>
                </a:solidFill>
                <a:latin typeface="Arial Narrow" panose="020B0606020202030204" pitchFamily="34" charset="0"/>
              </a:rPr>
              <a:t>IPsrc</a:t>
            </a:r>
            <a:r>
              <a:rPr lang="it-IT" sz="1400" b="1" dirty="0" smtClean="0">
                <a:solidFill>
                  <a:schemeClr val="tx1"/>
                </a:solidFill>
                <a:latin typeface="Arial Narrow" panose="020B0606020202030204" pitchFamily="34" charset="0"/>
              </a:rPr>
              <a:t>= no match</a:t>
            </a:r>
            <a:endParaRPr lang="it-IT" sz="1400" b="1" dirty="0">
              <a:solidFill>
                <a:schemeClr val="tx1"/>
              </a:solidFill>
              <a:latin typeface="Arial Narrow" panose="020B0606020202030204" pitchFamily="34" charset="0"/>
            </a:endParaRPr>
          </a:p>
        </p:txBody>
      </p:sp>
      <p:sp>
        <p:nvSpPr>
          <p:cNvPr id="15" name="Rettangolo 14"/>
          <p:cNvSpPr/>
          <p:nvPr/>
        </p:nvSpPr>
        <p:spPr>
          <a:xfrm>
            <a:off x="1871700" y="3654316"/>
            <a:ext cx="1368152" cy="216024"/>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400" b="1" dirty="0" smtClean="0">
                <a:solidFill>
                  <a:schemeClr val="tx1"/>
                </a:solidFill>
                <a:latin typeface="Arial Narrow" panose="020B0606020202030204" pitchFamily="34" charset="0"/>
              </a:rPr>
              <a:t>DEFAULT</a:t>
            </a:r>
            <a:endParaRPr lang="it-IT" sz="1400" b="1" dirty="0">
              <a:solidFill>
                <a:schemeClr val="tx1"/>
              </a:solidFill>
              <a:latin typeface="Arial Narrow" panose="020B0606020202030204" pitchFamily="34" charset="0"/>
            </a:endParaRPr>
          </a:p>
        </p:txBody>
      </p:sp>
      <p:sp>
        <p:nvSpPr>
          <p:cNvPr id="16" name="Rettangolo 15"/>
          <p:cNvSpPr/>
          <p:nvPr/>
        </p:nvSpPr>
        <p:spPr>
          <a:xfrm>
            <a:off x="503548" y="3429000"/>
            <a:ext cx="1368152" cy="216024"/>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it-IT" sz="1400" b="1" dirty="0" err="1" smtClean="0">
                <a:solidFill>
                  <a:schemeClr val="tx1"/>
                </a:solidFill>
                <a:latin typeface="Arial Narrow" panose="020B0606020202030204" pitchFamily="34" charset="0"/>
              </a:rPr>
              <a:t>IPsrc</a:t>
            </a:r>
            <a:r>
              <a:rPr lang="it-IT" sz="1400" b="1" dirty="0" smtClean="0">
                <a:solidFill>
                  <a:schemeClr val="tx1"/>
                </a:solidFill>
                <a:latin typeface="Arial Narrow" panose="020B0606020202030204" pitchFamily="34" charset="0"/>
              </a:rPr>
              <a:t>= … …</a:t>
            </a:r>
            <a:endParaRPr lang="it-IT" sz="1400" b="1" dirty="0">
              <a:solidFill>
                <a:schemeClr val="tx1"/>
              </a:solidFill>
              <a:latin typeface="Arial Narrow" panose="020B0606020202030204" pitchFamily="34" charset="0"/>
            </a:endParaRPr>
          </a:p>
        </p:txBody>
      </p:sp>
      <p:sp>
        <p:nvSpPr>
          <p:cNvPr id="17" name="CasellaDiTesto 16"/>
          <p:cNvSpPr txBox="1"/>
          <p:nvPr/>
        </p:nvSpPr>
        <p:spPr>
          <a:xfrm>
            <a:off x="1700064" y="2024844"/>
            <a:ext cx="1182311" cy="369332"/>
          </a:xfrm>
          <a:prstGeom prst="rect">
            <a:avLst/>
          </a:prstGeom>
          <a:noFill/>
        </p:spPr>
        <p:txBody>
          <a:bodyPr wrap="none" rtlCol="0">
            <a:spAutoFit/>
          </a:bodyPr>
          <a:lstStyle/>
          <a:p>
            <a:r>
              <a:rPr lang="it-IT" b="1" dirty="0" smtClean="0"/>
              <a:t>State </a:t>
            </a:r>
            <a:r>
              <a:rPr lang="it-IT" b="1" dirty="0" err="1" smtClean="0"/>
              <a:t>Table</a:t>
            </a:r>
            <a:endParaRPr lang="it-IT" b="1" dirty="0"/>
          </a:p>
        </p:txBody>
      </p:sp>
      <p:grpSp>
        <p:nvGrpSpPr>
          <p:cNvPr id="18" name="Gruppo 17"/>
          <p:cNvGrpSpPr/>
          <p:nvPr/>
        </p:nvGrpSpPr>
        <p:grpSpPr>
          <a:xfrm>
            <a:off x="503548" y="2564904"/>
            <a:ext cx="2736304" cy="1305436"/>
            <a:chOff x="5724128" y="827420"/>
            <a:chExt cx="2736304" cy="1521460"/>
          </a:xfrm>
        </p:grpSpPr>
        <p:cxnSp>
          <p:nvCxnSpPr>
            <p:cNvPr id="19" name="Connettore 1 18"/>
            <p:cNvCxnSpPr/>
            <p:nvPr/>
          </p:nvCxnSpPr>
          <p:spPr>
            <a:xfrm flipV="1">
              <a:off x="7092280" y="827420"/>
              <a:ext cx="0" cy="151216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Connettore 1 19"/>
            <p:cNvCxnSpPr/>
            <p:nvPr/>
          </p:nvCxnSpPr>
          <p:spPr>
            <a:xfrm flipV="1">
              <a:off x="8460432" y="827420"/>
              <a:ext cx="0" cy="151216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Connettore 1 20"/>
            <p:cNvCxnSpPr/>
            <p:nvPr/>
          </p:nvCxnSpPr>
          <p:spPr>
            <a:xfrm flipV="1">
              <a:off x="5724128" y="836712"/>
              <a:ext cx="0" cy="151216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22" name="Connettore 1 21"/>
          <p:cNvCxnSpPr/>
          <p:nvPr/>
        </p:nvCxnSpPr>
        <p:spPr>
          <a:xfrm>
            <a:off x="503548" y="3870340"/>
            <a:ext cx="273630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Rettangolo 22"/>
          <p:cNvSpPr/>
          <p:nvPr/>
        </p:nvSpPr>
        <p:spPr>
          <a:xfrm>
            <a:off x="1871700" y="3429000"/>
            <a:ext cx="1368152" cy="216024"/>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600" b="1" dirty="0" smtClean="0">
                <a:solidFill>
                  <a:schemeClr val="tx1"/>
                </a:solidFill>
                <a:latin typeface="Arial Narrow" panose="020B0606020202030204" pitchFamily="34" charset="0"/>
              </a:rPr>
              <a:t>…   …   …</a:t>
            </a:r>
            <a:endParaRPr lang="it-IT" sz="1600" b="1" dirty="0">
              <a:solidFill>
                <a:schemeClr val="tx1"/>
              </a:solidFill>
              <a:latin typeface="Arial Narrow" panose="020B0606020202030204" pitchFamily="34" charset="0"/>
            </a:endParaRPr>
          </a:p>
        </p:txBody>
      </p:sp>
      <p:cxnSp>
        <p:nvCxnSpPr>
          <p:cNvPr id="24" name="Connettore 2 23"/>
          <p:cNvCxnSpPr/>
          <p:nvPr/>
        </p:nvCxnSpPr>
        <p:spPr>
          <a:xfrm>
            <a:off x="3239852" y="3140968"/>
            <a:ext cx="234026" cy="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nvGrpSpPr>
          <p:cNvPr id="74" name="Gruppo 73"/>
          <p:cNvGrpSpPr/>
          <p:nvPr/>
        </p:nvGrpSpPr>
        <p:grpSpPr>
          <a:xfrm>
            <a:off x="359532" y="1412776"/>
            <a:ext cx="2232248" cy="216024"/>
            <a:chOff x="359532" y="1412776"/>
            <a:chExt cx="2232248" cy="216024"/>
          </a:xfrm>
        </p:grpSpPr>
        <p:sp>
          <p:nvSpPr>
            <p:cNvPr id="25" name="Rettangolo 24"/>
            <p:cNvSpPr/>
            <p:nvPr/>
          </p:nvSpPr>
          <p:spPr>
            <a:xfrm>
              <a:off x="359532" y="1412776"/>
              <a:ext cx="1224136"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400" b="1" dirty="0" err="1" smtClean="0">
                  <a:solidFill>
                    <a:schemeClr val="tx1"/>
                  </a:solidFill>
                  <a:latin typeface="Arial Narrow" panose="020B0606020202030204" pitchFamily="34" charset="0"/>
                </a:rPr>
                <a:t>IPsrc</a:t>
              </a:r>
              <a:r>
                <a:rPr lang="it-IT" sz="1400" b="1" dirty="0" smtClean="0">
                  <a:solidFill>
                    <a:schemeClr val="tx1"/>
                  </a:solidFill>
                  <a:latin typeface="Arial Narrow" panose="020B0606020202030204" pitchFamily="34" charset="0"/>
                </a:rPr>
                <a:t>=1.2.3.4</a:t>
              </a:r>
              <a:endParaRPr lang="it-IT" sz="1400" b="1" dirty="0">
                <a:solidFill>
                  <a:schemeClr val="tx1"/>
                </a:solidFill>
                <a:latin typeface="Arial Narrow" panose="020B0606020202030204" pitchFamily="34" charset="0"/>
              </a:endParaRPr>
            </a:p>
          </p:txBody>
        </p:sp>
        <p:sp>
          <p:nvSpPr>
            <p:cNvPr id="26" name="Rettangolo 25"/>
            <p:cNvSpPr/>
            <p:nvPr/>
          </p:nvSpPr>
          <p:spPr>
            <a:xfrm>
              <a:off x="1583668" y="1412776"/>
              <a:ext cx="1008112"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400" b="1" dirty="0" smtClean="0">
                  <a:solidFill>
                    <a:schemeClr val="tx1"/>
                  </a:solidFill>
                  <a:latin typeface="Arial Narrow" panose="020B0606020202030204" pitchFamily="34" charset="0"/>
                </a:rPr>
                <a:t>Port=8456</a:t>
              </a:r>
              <a:endParaRPr lang="it-IT" sz="1400" b="1" dirty="0">
                <a:solidFill>
                  <a:schemeClr val="tx1"/>
                </a:solidFill>
                <a:latin typeface="Arial Narrow" panose="020B0606020202030204" pitchFamily="34" charset="0"/>
              </a:endParaRPr>
            </a:p>
          </p:txBody>
        </p:sp>
      </p:grpSp>
      <p:sp>
        <p:nvSpPr>
          <p:cNvPr id="28" name="Freccia in giù 27"/>
          <p:cNvSpPr/>
          <p:nvPr/>
        </p:nvSpPr>
        <p:spPr>
          <a:xfrm>
            <a:off x="863588" y="1628800"/>
            <a:ext cx="432048" cy="729372"/>
          </a:xfrm>
          <a:prstGeom prst="down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b="1">
              <a:latin typeface="Arial Narrow" panose="020B0606020202030204" pitchFamily="34" charset="0"/>
            </a:endParaRPr>
          </a:p>
        </p:txBody>
      </p:sp>
      <p:sp>
        <p:nvSpPr>
          <p:cNvPr id="29" name="CasellaDiTesto 28"/>
          <p:cNvSpPr txBox="1"/>
          <p:nvPr/>
        </p:nvSpPr>
        <p:spPr>
          <a:xfrm>
            <a:off x="812463" y="944724"/>
            <a:ext cx="1542410" cy="369332"/>
          </a:xfrm>
          <a:prstGeom prst="rect">
            <a:avLst/>
          </a:prstGeom>
          <a:noFill/>
        </p:spPr>
        <p:txBody>
          <a:bodyPr wrap="none" rtlCol="0">
            <a:spAutoFit/>
          </a:bodyPr>
          <a:lstStyle/>
          <a:p>
            <a:r>
              <a:rPr lang="it-IT" b="1" dirty="0" smtClean="0"/>
              <a:t>1) State </a:t>
            </a:r>
            <a:r>
              <a:rPr lang="it-IT" b="1" dirty="0" err="1" smtClean="0"/>
              <a:t>lookup</a:t>
            </a:r>
            <a:endParaRPr lang="it-IT" b="1" dirty="0"/>
          </a:p>
        </p:txBody>
      </p:sp>
      <p:sp>
        <p:nvSpPr>
          <p:cNvPr id="31" name="Rettangolo 30"/>
          <p:cNvSpPr/>
          <p:nvPr/>
        </p:nvSpPr>
        <p:spPr>
          <a:xfrm>
            <a:off x="3851920" y="2610200"/>
            <a:ext cx="864096" cy="288032"/>
          </a:xfrm>
          <a:prstGeom prst="rect">
            <a:avLst/>
          </a:prstGeom>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600" b="1" dirty="0" smtClean="0">
                <a:latin typeface="Arial Narrow" panose="020B0606020202030204" pitchFamily="34" charset="0"/>
              </a:rPr>
              <a:t>state</a:t>
            </a:r>
            <a:endParaRPr lang="it-IT" sz="1600" b="1" dirty="0">
              <a:latin typeface="Arial Narrow" panose="020B0606020202030204" pitchFamily="34" charset="0"/>
            </a:endParaRPr>
          </a:p>
        </p:txBody>
      </p:sp>
      <p:sp>
        <p:nvSpPr>
          <p:cNvPr id="32" name="Rettangolo 31"/>
          <p:cNvSpPr/>
          <p:nvPr/>
        </p:nvSpPr>
        <p:spPr>
          <a:xfrm>
            <a:off x="4716016" y="2610200"/>
            <a:ext cx="1008112" cy="288032"/>
          </a:xfrm>
          <a:prstGeom prst="rect">
            <a:avLst/>
          </a:prstGeom>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600" b="1" dirty="0" err="1" smtClean="0">
                <a:latin typeface="Arial Narrow" panose="020B0606020202030204" pitchFamily="34" charset="0"/>
              </a:rPr>
              <a:t>event</a:t>
            </a:r>
            <a:endParaRPr lang="it-IT" sz="1600" b="1" dirty="0">
              <a:latin typeface="Arial Narrow" panose="020B0606020202030204" pitchFamily="34" charset="0"/>
            </a:endParaRPr>
          </a:p>
        </p:txBody>
      </p:sp>
      <p:sp>
        <p:nvSpPr>
          <p:cNvPr id="33" name="Rettangolo 32"/>
          <p:cNvSpPr/>
          <p:nvPr/>
        </p:nvSpPr>
        <p:spPr>
          <a:xfrm>
            <a:off x="3851920" y="2898232"/>
            <a:ext cx="864096" cy="216024"/>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400" b="1" dirty="0" smtClean="0">
                <a:solidFill>
                  <a:schemeClr val="tx1"/>
                </a:solidFill>
                <a:latin typeface="Arial Narrow" panose="020B0606020202030204" pitchFamily="34" charset="0"/>
              </a:rPr>
              <a:t>DEFAULT</a:t>
            </a:r>
            <a:endParaRPr lang="it-IT" sz="1400" b="1" dirty="0">
              <a:solidFill>
                <a:schemeClr val="tx1"/>
              </a:solidFill>
              <a:latin typeface="Arial Narrow" panose="020B0606020202030204" pitchFamily="34" charset="0"/>
            </a:endParaRPr>
          </a:p>
        </p:txBody>
      </p:sp>
      <p:sp>
        <p:nvSpPr>
          <p:cNvPr id="34" name="Rettangolo 33"/>
          <p:cNvSpPr/>
          <p:nvPr/>
        </p:nvSpPr>
        <p:spPr>
          <a:xfrm>
            <a:off x="3851920" y="3114256"/>
            <a:ext cx="864096" cy="216024"/>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400" b="1" dirty="0" smtClean="0">
                <a:solidFill>
                  <a:schemeClr val="tx1"/>
                </a:solidFill>
                <a:latin typeface="Arial Narrow" panose="020B0606020202030204" pitchFamily="34" charset="0"/>
              </a:rPr>
              <a:t>STAGE-1</a:t>
            </a:r>
            <a:endParaRPr lang="it-IT" sz="1400" b="1" dirty="0">
              <a:solidFill>
                <a:schemeClr val="tx1"/>
              </a:solidFill>
              <a:latin typeface="Arial Narrow" panose="020B0606020202030204" pitchFamily="34" charset="0"/>
            </a:endParaRPr>
          </a:p>
        </p:txBody>
      </p:sp>
      <p:sp>
        <p:nvSpPr>
          <p:cNvPr id="35" name="Rettangolo 34"/>
          <p:cNvSpPr/>
          <p:nvPr/>
        </p:nvSpPr>
        <p:spPr>
          <a:xfrm>
            <a:off x="4716016" y="2898232"/>
            <a:ext cx="1008112" cy="216024"/>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400" b="1" dirty="0" smtClean="0">
                <a:solidFill>
                  <a:schemeClr val="tx1"/>
                </a:solidFill>
                <a:latin typeface="Arial Narrow" panose="020B0606020202030204" pitchFamily="34" charset="0"/>
              </a:rPr>
              <a:t>Port=5123</a:t>
            </a:r>
            <a:endParaRPr lang="it-IT" sz="1400" b="1" dirty="0">
              <a:solidFill>
                <a:schemeClr val="tx1"/>
              </a:solidFill>
              <a:latin typeface="Arial Narrow" panose="020B0606020202030204" pitchFamily="34" charset="0"/>
            </a:endParaRPr>
          </a:p>
        </p:txBody>
      </p:sp>
      <p:sp>
        <p:nvSpPr>
          <p:cNvPr id="36" name="Rettangolo 35"/>
          <p:cNvSpPr/>
          <p:nvPr/>
        </p:nvSpPr>
        <p:spPr>
          <a:xfrm>
            <a:off x="4716016" y="3114256"/>
            <a:ext cx="1008112" cy="216024"/>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400" b="1" dirty="0" smtClean="0">
                <a:solidFill>
                  <a:schemeClr val="tx1"/>
                </a:solidFill>
                <a:latin typeface="Arial Narrow" panose="020B0606020202030204" pitchFamily="34" charset="0"/>
              </a:rPr>
              <a:t>Port=6234</a:t>
            </a:r>
            <a:endParaRPr lang="it-IT" sz="1400" b="1" dirty="0">
              <a:solidFill>
                <a:schemeClr val="tx1"/>
              </a:solidFill>
              <a:latin typeface="Arial Narrow" panose="020B0606020202030204" pitchFamily="34" charset="0"/>
            </a:endParaRPr>
          </a:p>
        </p:txBody>
      </p:sp>
      <p:sp>
        <p:nvSpPr>
          <p:cNvPr id="37" name="Rettangolo 36"/>
          <p:cNvSpPr/>
          <p:nvPr/>
        </p:nvSpPr>
        <p:spPr>
          <a:xfrm>
            <a:off x="3851920" y="3330280"/>
            <a:ext cx="864096" cy="216024"/>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400" b="1" dirty="0" smtClean="0">
                <a:solidFill>
                  <a:schemeClr val="tx1"/>
                </a:solidFill>
                <a:latin typeface="Arial Narrow" panose="020B0606020202030204" pitchFamily="34" charset="0"/>
              </a:rPr>
              <a:t>STAGE-2</a:t>
            </a:r>
            <a:endParaRPr lang="it-IT" sz="1400" b="1" dirty="0">
              <a:solidFill>
                <a:schemeClr val="tx1"/>
              </a:solidFill>
              <a:latin typeface="Arial Narrow" panose="020B0606020202030204" pitchFamily="34" charset="0"/>
            </a:endParaRPr>
          </a:p>
        </p:txBody>
      </p:sp>
      <p:sp>
        <p:nvSpPr>
          <p:cNvPr id="38" name="Rettangolo 37"/>
          <p:cNvSpPr/>
          <p:nvPr/>
        </p:nvSpPr>
        <p:spPr>
          <a:xfrm>
            <a:off x="3851920" y="3546304"/>
            <a:ext cx="864096" cy="216024"/>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400" b="1" dirty="0" smtClean="0">
                <a:solidFill>
                  <a:schemeClr val="tx1"/>
                </a:solidFill>
                <a:latin typeface="Arial Narrow" panose="020B0606020202030204" pitchFamily="34" charset="0"/>
              </a:rPr>
              <a:t>STAGE-3</a:t>
            </a:r>
            <a:endParaRPr lang="it-IT" sz="1400" b="1" dirty="0">
              <a:solidFill>
                <a:schemeClr val="tx1"/>
              </a:solidFill>
              <a:latin typeface="Arial Narrow" panose="020B0606020202030204" pitchFamily="34" charset="0"/>
            </a:endParaRPr>
          </a:p>
        </p:txBody>
      </p:sp>
      <p:sp>
        <p:nvSpPr>
          <p:cNvPr id="39" name="Rettangolo 38"/>
          <p:cNvSpPr/>
          <p:nvPr/>
        </p:nvSpPr>
        <p:spPr>
          <a:xfrm>
            <a:off x="4716016" y="3330280"/>
            <a:ext cx="1008112" cy="216024"/>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400" b="1" dirty="0" smtClean="0">
                <a:solidFill>
                  <a:schemeClr val="tx1"/>
                </a:solidFill>
                <a:latin typeface="Arial Narrow" panose="020B0606020202030204" pitchFamily="34" charset="0"/>
              </a:rPr>
              <a:t>Port=7345</a:t>
            </a:r>
            <a:endParaRPr lang="it-IT" sz="1400" b="1" dirty="0">
              <a:solidFill>
                <a:schemeClr val="tx1"/>
              </a:solidFill>
              <a:latin typeface="Arial Narrow" panose="020B0606020202030204" pitchFamily="34" charset="0"/>
            </a:endParaRPr>
          </a:p>
        </p:txBody>
      </p:sp>
      <p:sp>
        <p:nvSpPr>
          <p:cNvPr id="40" name="Rettangolo 39"/>
          <p:cNvSpPr/>
          <p:nvPr/>
        </p:nvSpPr>
        <p:spPr>
          <a:xfrm>
            <a:off x="4716016" y="3546304"/>
            <a:ext cx="1008112" cy="216024"/>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400" b="1" dirty="0" smtClean="0">
                <a:solidFill>
                  <a:schemeClr val="tx1"/>
                </a:solidFill>
                <a:latin typeface="Arial Narrow" panose="020B0606020202030204" pitchFamily="34" charset="0"/>
              </a:rPr>
              <a:t>Port=8456</a:t>
            </a:r>
            <a:endParaRPr lang="it-IT" sz="1400" b="1" dirty="0">
              <a:solidFill>
                <a:schemeClr val="tx1"/>
              </a:solidFill>
              <a:latin typeface="Arial Narrow" panose="020B0606020202030204" pitchFamily="34" charset="0"/>
            </a:endParaRPr>
          </a:p>
        </p:txBody>
      </p:sp>
      <p:sp>
        <p:nvSpPr>
          <p:cNvPr id="41" name="Rettangolo 40"/>
          <p:cNvSpPr/>
          <p:nvPr/>
        </p:nvSpPr>
        <p:spPr>
          <a:xfrm>
            <a:off x="3851920" y="3762328"/>
            <a:ext cx="864096" cy="216024"/>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400" b="1" dirty="0" smtClean="0">
                <a:solidFill>
                  <a:schemeClr val="tx1"/>
                </a:solidFill>
                <a:latin typeface="Arial Narrow" panose="020B0606020202030204" pitchFamily="34" charset="0"/>
              </a:rPr>
              <a:t>OPEN</a:t>
            </a:r>
            <a:endParaRPr lang="it-IT" sz="1400" b="1" dirty="0">
              <a:solidFill>
                <a:schemeClr val="tx1"/>
              </a:solidFill>
              <a:latin typeface="Arial Narrow" panose="020B0606020202030204" pitchFamily="34" charset="0"/>
            </a:endParaRPr>
          </a:p>
        </p:txBody>
      </p:sp>
      <p:sp>
        <p:nvSpPr>
          <p:cNvPr id="42" name="Rettangolo 41"/>
          <p:cNvSpPr/>
          <p:nvPr/>
        </p:nvSpPr>
        <p:spPr>
          <a:xfrm>
            <a:off x="4716016" y="3762328"/>
            <a:ext cx="1008112" cy="216024"/>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400" b="1" dirty="0" smtClean="0">
                <a:solidFill>
                  <a:schemeClr val="tx1"/>
                </a:solidFill>
                <a:latin typeface="Arial Narrow" panose="020B0606020202030204" pitchFamily="34" charset="0"/>
              </a:rPr>
              <a:t>Port=22</a:t>
            </a:r>
            <a:endParaRPr lang="it-IT" sz="1400" b="1" dirty="0">
              <a:solidFill>
                <a:schemeClr val="tx1"/>
              </a:solidFill>
              <a:latin typeface="Arial Narrow" panose="020B0606020202030204" pitchFamily="34" charset="0"/>
            </a:endParaRPr>
          </a:p>
        </p:txBody>
      </p:sp>
      <p:sp>
        <p:nvSpPr>
          <p:cNvPr id="43" name="Rettangolo 42"/>
          <p:cNvSpPr/>
          <p:nvPr/>
        </p:nvSpPr>
        <p:spPr>
          <a:xfrm>
            <a:off x="3851920" y="3978352"/>
            <a:ext cx="864096" cy="216024"/>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400" b="1" dirty="0" smtClean="0">
                <a:solidFill>
                  <a:schemeClr val="tx1"/>
                </a:solidFill>
                <a:latin typeface="Arial Narrow" panose="020B0606020202030204" pitchFamily="34" charset="0"/>
              </a:rPr>
              <a:t>OPEN</a:t>
            </a:r>
            <a:endParaRPr lang="it-IT" sz="1400" b="1" dirty="0">
              <a:solidFill>
                <a:schemeClr val="tx1"/>
              </a:solidFill>
              <a:latin typeface="Arial Narrow" panose="020B0606020202030204" pitchFamily="34" charset="0"/>
            </a:endParaRPr>
          </a:p>
        </p:txBody>
      </p:sp>
      <p:sp>
        <p:nvSpPr>
          <p:cNvPr id="44" name="Rettangolo 43"/>
          <p:cNvSpPr/>
          <p:nvPr/>
        </p:nvSpPr>
        <p:spPr>
          <a:xfrm>
            <a:off x="3851920" y="4194376"/>
            <a:ext cx="864096" cy="216024"/>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400" b="1" dirty="0" smtClean="0">
                <a:solidFill>
                  <a:schemeClr val="tx1"/>
                </a:solidFill>
                <a:latin typeface="Arial Narrow" panose="020B0606020202030204" pitchFamily="34" charset="0"/>
              </a:rPr>
              <a:t>*</a:t>
            </a:r>
            <a:endParaRPr lang="it-IT" sz="1400" b="1" dirty="0">
              <a:solidFill>
                <a:schemeClr val="tx1"/>
              </a:solidFill>
              <a:latin typeface="Arial Narrow" panose="020B0606020202030204" pitchFamily="34" charset="0"/>
            </a:endParaRPr>
          </a:p>
        </p:txBody>
      </p:sp>
      <p:sp>
        <p:nvSpPr>
          <p:cNvPr id="45" name="Rettangolo 44"/>
          <p:cNvSpPr/>
          <p:nvPr/>
        </p:nvSpPr>
        <p:spPr>
          <a:xfrm>
            <a:off x="4716016" y="3978352"/>
            <a:ext cx="1008112" cy="216024"/>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400" b="1" dirty="0" smtClean="0">
                <a:solidFill>
                  <a:schemeClr val="tx1"/>
                </a:solidFill>
                <a:latin typeface="Arial Narrow" panose="020B0606020202030204" pitchFamily="34" charset="0"/>
              </a:rPr>
              <a:t>Port=*</a:t>
            </a:r>
            <a:endParaRPr lang="it-IT" sz="1400" b="1" dirty="0">
              <a:solidFill>
                <a:schemeClr val="tx1"/>
              </a:solidFill>
              <a:latin typeface="Arial Narrow" panose="020B0606020202030204" pitchFamily="34" charset="0"/>
            </a:endParaRPr>
          </a:p>
        </p:txBody>
      </p:sp>
      <p:sp>
        <p:nvSpPr>
          <p:cNvPr id="46" name="Rettangolo 45"/>
          <p:cNvSpPr/>
          <p:nvPr/>
        </p:nvSpPr>
        <p:spPr>
          <a:xfrm>
            <a:off x="4716016" y="4194376"/>
            <a:ext cx="1008112" cy="216024"/>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400" b="1" dirty="0" smtClean="0">
                <a:solidFill>
                  <a:schemeClr val="tx1"/>
                </a:solidFill>
                <a:latin typeface="Arial Narrow" panose="020B0606020202030204" pitchFamily="34" charset="0"/>
              </a:rPr>
              <a:t>Port=*</a:t>
            </a:r>
            <a:endParaRPr lang="it-IT" sz="1400" b="1" dirty="0">
              <a:solidFill>
                <a:schemeClr val="tx1"/>
              </a:solidFill>
              <a:latin typeface="Arial Narrow" panose="020B0606020202030204" pitchFamily="34" charset="0"/>
            </a:endParaRPr>
          </a:p>
        </p:txBody>
      </p:sp>
      <p:sp>
        <p:nvSpPr>
          <p:cNvPr id="47" name="CasellaDiTesto 46"/>
          <p:cNvSpPr txBox="1"/>
          <p:nvPr/>
        </p:nvSpPr>
        <p:spPr>
          <a:xfrm>
            <a:off x="6128309" y="1943544"/>
            <a:ext cx="1244828" cy="369332"/>
          </a:xfrm>
          <a:prstGeom prst="rect">
            <a:avLst/>
          </a:prstGeom>
          <a:noFill/>
        </p:spPr>
        <p:txBody>
          <a:bodyPr wrap="none" rtlCol="0">
            <a:spAutoFit/>
          </a:bodyPr>
          <a:lstStyle/>
          <a:p>
            <a:r>
              <a:rPr lang="it-IT" b="1" dirty="0" smtClean="0"/>
              <a:t>XFSM </a:t>
            </a:r>
            <a:r>
              <a:rPr lang="it-IT" b="1" dirty="0" err="1" smtClean="0"/>
              <a:t>Table</a:t>
            </a:r>
            <a:endParaRPr lang="it-IT" b="1" dirty="0"/>
          </a:p>
        </p:txBody>
      </p:sp>
      <p:cxnSp>
        <p:nvCxnSpPr>
          <p:cNvPr id="48" name="Connettore 1 47"/>
          <p:cNvCxnSpPr/>
          <p:nvPr/>
        </p:nvCxnSpPr>
        <p:spPr>
          <a:xfrm flipV="1">
            <a:off x="3851920" y="2610200"/>
            <a:ext cx="0" cy="18002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Connettore 1 48"/>
          <p:cNvCxnSpPr/>
          <p:nvPr/>
        </p:nvCxnSpPr>
        <p:spPr>
          <a:xfrm>
            <a:off x="3851920" y="4410400"/>
            <a:ext cx="187220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Connettore 1 49"/>
          <p:cNvCxnSpPr/>
          <p:nvPr/>
        </p:nvCxnSpPr>
        <p:spPr>
          <a:xfrm flipV="1">
            <a:off x="5724128" y="2610200"/>
            <a:ext cx="0" cy="18002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Connettore 1 50"/>
          <p:cNvCxnSpPr/>
          <p:nvPr/>
        </p:nvCxnSpPr>
        <p:spPr>
          <a:xfrm>
            <a:off x="3851920" y="2394176"/>
            <a:ext cx="273630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52" name="Rettangolo 51"/>
          <p:cNvSpPr/>
          <p:nvPr/>
        </p:nvSpPr>
        <p:spPr>
          <a:xfrm>
            <a:off x="3851920" y="2322168"/>
            <a:ext cx="1872208" cy="288032"/>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b="1" dirty="0">
                <a:latin typeface="Arial Narrow" panose="020B0606020202030204" pitchFamily="34" charset="0"/>
              </a:rPr>
              <a:t>Match </a:t>
            </a:r>
            <a:r>
              <a:rPr lang="it-IT" b="1" dirty="0" err="1">
                <a:latin typeface="Arial Narrow" panose="020B0606020202030204" pitchFamily="34" charset="0"/>
              </a:rPr>
              <a:t>fields</a:t>
            </a:r>
            <a:endParaRPr lang="it-IT" b="1" dirty="0">
              <a:latin typeface="Arial Narrow" panose="020B0606020202030204" pitchFamily="34" charset="0"/>
            </a:endParaRPr>
          </a:p>
        </p:txBody>
      </p:sp>
      <p:sp>
        <p:nvSpPr>
          <p:cNvPr id="53" name="Rettangolo 52"/>
          <p:cNvSpPr/>
          <p:nvPr/>
        </p:nvSpPr>
        <p:spPr>
          <a:xfrm>
            <a:off x="5724128" y="2322168"/>
            <a:ext cx="2016224" cy="288032"/>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b="1" dirty="0" err="1">
                <a:latin typeface="Arial Narrow" panose="020B0606020202030204" pitchFamily="34" charset="0"/>
              </a:rPr>
              <a:t>Actions</a:t>
            </a:r>
            <a:endParaRPr lang="it-IT" b="1" dirty="0">
              <a:latin typeface="Arial Narrow" panose="020B0606020202030204" pitchFamily="34" charset="0"/>
            </a:endParaRPr>
          </a:p>
        </p:txBody>
      </p:sp>
      <p:sp>
        <p:nvSpPr>
          <p:cNvPr id="54" name="Rettangolo 53"/>
          <p:cNvSpPr/>
          <p:nvPr/>
        </p:nvSpPr>
        <p:spPr>
          <a:xfrm>
            <a:off x="5724128" y="2610200"/>
            <a:ext cx="864096" cy="288032"/>
          </a:xfrm>
          <a:prstGeom prst="rect">
            <a:avLst/>
          </a:prstGeom>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600" b="1" dirty="0" err="1" smtClean="0">
                <a:latin typeface="Arial Narrow" panose="020B0606020202030204" pitchFamily="34" charset="0"/>
              </a:rPr>
              <a:t>action</a:t>
            </a:r>
            <a:endParaRPr lang="it-IT" sz="1600" b="1" dirty="0">
              <a:latin typeface="Arial Narrow" panose="020B0606020202030204" pitchFamily="34" charset="0"/>
            </a:endParaRPr>
          </a:p>
        </p:txBody>
      </p:sp>
      <p:sp>
        <p:nvSpPr>
          <p:cNvPr id="55" name="Rettangolo 54"/>
          <p:cNvSpPr/>
          <p:nvPr/>
        </p:nvSpPr>
        <p:spPr>
          <a:xfrm>
            <a:off x="6588224" y="2610200"/>
            <a:ext cx="1152128" cy="288032"/>
          </a:xfrm>
          <a:prstGeom prst="rect">
            <a:avLst/>
          </a:prstGeom>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600" b="1" dirty="0" err="1" smtClean="0">
                <a:latin typeface="Arial Narrow" panose="020B0606020202030204" pitchFamily="34" charset="0"/>
              </a:rPr>
              <a:t>Next</a:t>
            </a:r>
            <a:r>
              <a:rPr lang="it-IT" sz="1600" b="1" dirty="0" smtClean="0">
                <a:latin typeface="Arial Narrow" panose="020B0606020202030204" pitchFamily="34" charset="0"/>
              </a:rPr>
              <a:t>-state</a:t>
            </a:r>
            <a:endParaRPr lang="it-IT" sz="1600" b="1" dirty="0">
              <a:latin typeface="Arial Narrow" panose="020B0606020202030204" pitchFamily="34" charset="0"/>
            </a:endParaRPr>
          </a:p>
        </p:txBody>
      </p:sp>
      <p:sp>
        <p:nvSpPr>
          <p:cNvPr id="56" name="Rettangolo 55"/>
          <p:cNvSpPr/>
          <p:nvPr/>
        </p:nvSpPr>
        <p:spPr>
          <a:xfrm>
            <a:off x="5724128" y="2898232"/>
            <a:ext cx="864096" cy="216024"/>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400" b="1" dirty="0" err="1" smtClean="0">
                <a:solidFill>
                  <a:schemeClr val="tx1"/>
                </a:solidFill>
                <a:latin typeface="Arial Narrow" panose="020B0606020202030204" pitchFamily="34" charset="0"/>
              </a:rPr>
              <a:t>drop</a:t>
            </a:r>
            <a:endParaRPr lang="it-IT" sz="1400" b="1" dirty="0">
              <a:solidFill>
                <a:schemeClr val="tx1"/>
              </a:solidFill>
              <a:latin typeface="Arial Narrow" panose="020B0606020202030204" pitchFamily="34" charset="0"/>
            </a:endParaRPr>
          </a:p>
        </p:txBody>
      </p:sp>
      <p:sp>
        <p:nvSpPr>
          <p:cNvPr id="57" name="Rettangolo 56"/>
          <p:cNvSpPr/>
          <p:nvPr/>
        </p:nvSpPr>
        <p:spPr>
          <a:xfrm>
            <a:off x="5724128" y="3114256"/>
            <a:ext cx="864096" cy="216024"/>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400" b="1" dirty="0" err="1" smtClean="0">
                <a:solidFill>
                  <a:schemeClr val="tx1"/>
                </a:solidFill>
                <a:latin typeface="Arial Narrow" panose="020B0606020202030204" pitchFamily="34" charset="0"/>
              </a:rPr>
              <a:t>drop</a:t>
            </a:r>
            <a:endParaRPr lang="it-IT" sz="1400" b="1" dirty="0">
              <a:solidFill>
                <a:schemeClr val="tx1"/>
              </a:solidFill>
              <a:latin typeface="Arial Narrow" panose="020B0606020202030204" pitchFamily="34" charset="0"/>
            </a:endParaRPr>
          </a:p>
        </p:txBody>
      </p:sp>
      <p:sp>
        <p:nvSpPr>
          <p:cNvPr id="58" name="Rettangolo 57"/>
          <p:cNvSpPr/>
          <p:nvPr/>
        </p:nvSpPr>
        <p:spPr>
          <a:xfrm>
            <a:off x="6588224" y="2898232"/>
            <a:ext cx="1152128" cy="216024"/>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400" b="1" dirty="0" smtClean="0">
                <a:solidFill>
                  <a:schemeClr val="tx1"/>
                </a:solidFill>
                <a:latin typeface="Arial Narrow" panose="020B0606020202030204" pitchFamily="34" charset="0"/>
              </a:rPr>
              <a:t>STAGE-1</a:t>
            </a:r>
            <a:endParaRPr lang="it-IT" sz="1400" b="1" dirty="0">
              <a:solidFill>
                <a:schemeClr val="tx1"/>
              </a:solidFill>
              <a:latin typeface="Arial Narrow" panose="020B0606020202030204" pitchFamily="34" charset="0"/>
            </a:endParaRPr>
          </a:p>
        </p:txBody>
      </p:sp>
      <p:sp>
        <p:nvSpPr>
          <p:cNvPr id="59" name="Rettangolo 58"/>
          <p:cNvSpPr/>
          <p:nvPr/>
        </p:nvSpPr>
        <p:spPr>
          <a:xfrm>
            <a:off x="6588224" y="3114256"/>
            <a:ext cx="1152128" cy="216024"/>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400" b="1" dirty="0" smtClean="0">
                <a:solidFill>
                  <a:schemeClr val="tx1"/>
                </a:solidFill>
                <a:latin typeface="Arial Narrow" panose="020B0606020202030204" pitchFamily="34" charset="0"/>
              </a:rPr>
              <a:t>STAGE-2</a:t>
            </a:r>
            <a:endParaRPr lang="it-IT" sz="1400" b="1" dirty="0">
              <a:solidFill>
                <a:schemeClr val="tx1"/>
              </a:solidFill>
              <a:latin typeface="Arial Narrow" panose="020B0606020202030204" pitchFamily="34" charset="0"/>
            </a:endParaRPr>
          </a:p>
        </p:txBody>
      </p:sp>
      <p:sp>
        <p:nvSpPr>
          <p:cNvPr id="60" name="Rettangolo 59"/>
          <p:cNvSpPr/>
          <p:nvPr/>
        </p:nvSpPr>
        <p:spPr>
          <a:xfrm>
            <a:off x="5724128" y="3330280"/>
            <a:ext cx="864096" cy="216024"/>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400" b="1" dirty="0" err="1" smtClean="0">
                <a:solidFill>
                  <a:schemeClr val="tx1"/>
                </a:solidFill>
                <a:latin typeface="Arial Narrow" panose="020B0606020202030204" pitchFamily="34" charset="0"/>
              </a:rPr>
              <a:t>drop</a:t>
            </a:r>
            <a:endParaRPr lang="it-IT" sz="1400" b="1" dirty="0">
              <a:solidFill>
                <a:schemeClr val="tx1"/>
              </a:solidFill>
              <a:latin typeface="Arial Narrow" panose="020B0606020202030204" pitchFamily="34" charset="0"/>
            </a:endParaRPr>
          </a:p>
        </p:txBody>
      </p:sp>
      <p:sp>
        <p:nvSpPr>
          <p:cNvPr id="61" name="Rettangolo 60"/>
          <p:cNvSpPr/>
          <p:nvPr/>
        </p:nvSpPr>
        <p:spPr>
          <a:xfrm>
            <a:off x="5724128" y="3546304"/>
            <a:ext cx="864096" cy="216024"/>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400" b="1" dirty="0" err="1" smtClean="0">
                <a:solidFill>
                  <a:schemeClr val="tx1"/>
                </a:solidFill>
                <a:latin typeface="Arial Narrow" panose="020B0606020202030204" pitchFamily="34" charset="0"/>
              </a:rPr>
              <a:t>drop</a:t>
            </a:r>
            <a:endParaRPr lang="it-IT" sz="1400" b="1" dirty="0">
              <a:solidFill>
                <a:schemeClr val="tx1"/>
              </a:solidFill>
              <a:latin typeface="Arial Narrow" panose="020B0606020202030204" pitchFamily="34" charset="0"/>
            </a:endParaRPr>
          </a:p>
        </p:txBody>
      </p:sp>
      <p:sp>
        <p:nvSpPr>
          <p:cNvPr id="62" name="Rettangolo 61"/>
          <p:cNvSpPr/>
          <p:nvPr/>
        </p:nvSpPr>
        <p:spPr>
          <a:xfrm>
            <a:off x="6588224" y="3330280"/>
            <a:ext cx="1152128" cy="216024"/>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400" b="1" dirty="0" smtClean="0">
                <a:solidFill>
                  <a:schemeClr val="tx1"/>
                </a:solidFill>
                <a:latin typeface="Arial Narrow" panose="020B0606020202030204" pitchFamily="34" charset="0"/>
              </a:rPr>
              <a:t>STAGE-3</a:t>
            </a:r>
            <a:endParaRPr lang="it-IT" sz="1400" b="1" dirty="0">
              <a:solidFill>
                <a:schemeClr val="tx1"/>
              </a:solidFill>
              <a:latin typeface="Arial Narrow" panose="020B0606020202030204" pitchFamily="34" charset="0"/>
            </a:endParaRPr>
          </a:p>
        </p:txBody>
      </p:sp>
      <p:sp>
        <p:nvSpPr>
          <p:cNvPr id="63" name="Rettangolo 62"/>
          <p:cNvSpPr/>
          <p:nvPr/>
        </p:nvSpPr>
        <p:spPr>
          <a:xfrm>
            <a:off x="6588224" y="3546304"/>
            <a:ext cx="1152128" cy="216024"/>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400" b="1" dirty="0" smtClean="0">
                <a:solidFill>
                  <a:schemeClr val="tx1"/>
                </a:solidFill>
                <a:latin typeface="Arial Narrow" panose="020B0606020202030204" pitchFamily="34" charset="0"/>
              </a:rPr>
              <a:t>OPEN</a:t>
            </a:r>
            <a:endParaRPr lang="it-IT" sz="1400" b="1" dirty="0">
              <a:solidFill>
                <a:schemeClr val="tx1"/>
              </a:solidFill>
              <a:latin typeface="Arial Narrow" panose="020B0606020202030204" pitchFamily="34" charset="0"/>
            </a:endParaRPr>
          </a:p>
        </p:txBody>
      </p:sp>
      <p:sp>
        <p:nvSpPr>
          <p:cNvPr id="64" name="Rettangolo 63"/>
          <p:cNvSpPr/>
          <p:nvPr/>
        </p:nvSpPr>
        <p:spPr>
          <a:xfrm>
            <a:off x="5724128" y="3762328"/>
            <a:ext cx="864096" cy="216024"/>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400" b="1" dirty="0" err="1" smtClean="0">
                <a:solidFill>
                  <a:schemeClr val="tx1"/>
                </a:solidFill>
                <a:latin typeface="Arial Narrow" panose="020B0606020202030204" pitchFamily="34" charset="0"/>
              </a:rPr>
              <a:t>forward</a:t>
            </a:r>
            <a:endParaRPr lang="it-IT" sz="1400" b="1" dirty="0">
              <a:solidFill>
                <a:schemeClr val="tx1"/>
              </a:solidFill>
              <a:latin typeface="Arial Narrow" panose="020B0606020202030204" pitchFamily="34" charset="0"/>
            </a:endParaRPr>
          </a:p>
        </p:txBody>
      </p:sp>
      <p:sp>
        <p:nvSpPr>
          <p:cNvPr id="65" name="Rettangolo 64"/>
          <p:cNvSpPr/>
          <p:nvPr/>
        </p:nvSpPr>
        <p:spPr>
          <a:xfrm>
            <a:off x="6588224" y="3762328"/>
            <a:ext cx="1152128" cy="216024"/>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400" b="1" dirty="0" smtClean="0">
                <a:solidFill>
                  <a:schemeClr val="tx1"/>
                </a:solidFill>
                <a:latin typeface="Arial Narrow" panose="020B0606020202030204" pitchFamily="34" charset="0"/>
              </a:rPr>
              <a:t>OPEN</a:t>
            </a:r>
            <a:endParaRPr lang="it-IT" sz="1400" b="1" dirty="0">
              <a:solidFill>
                <a:schemeClr val="tx1"/>
              </a:solidFill>
              <a:latin typeface="Arial Narrow" panose="020B0606020202030204" pitchFamily="34" charset="0"/>
            </a:endParaRPr>
          </a:p>
        </p:txBody>
      </p:sp>
      <p:sp>
        <p:nvSpPr>
          <p:cNvPr id="66" name="Rettangolo 65"/>
          <p:cNvSpPr/>
          <p:nvPr/>
        </p:nvSpPr>
        <p:spPr>
          <a:xfrm>
            <a:off x="5724128" y="3978352"/>
            <a:ext cx="864096" cy="216024"/>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400" b="1" dirty="0" err="1" smtClean="0">
                <a:solidFill>
                  <a:schemeClr val="tx1"/>
                </a:solidFill>
                <a:latin typeface="Arial Narrow" panose="020B0606020202030204" pitchFamily="34" charset="0"/>
              </a:rPr>
              <a:t>drop</a:t>
            </a:r>
            <a:endParaRPr lang="it-IT" sz="1400" b="1" dirty="0">
              <a:solidFill>
                <a:schemeClr val="tx1"/>
              </a:solidFill>
              <a:latin typeface="Arial Narrow" panose="020B0606020202030204" pitchFamily="34" charset="0"/>
            </a:endParaRPr>
          </a:p>
        </p:txBody>
      </p:sp>
      <p:sp>
        <p:nvSpPr>
          <p:cNvPr id="67" name="Rettangolo 66"/>
          <p:cNvSpPr/>
          <p:nvPr/>
        </p:nvSpPr>
        <p:spPr>
          <a:xfrm>
            <a:off x="5724128" y="4194376"/>
            <a:ext cx="864096" cy="216024"/>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400" b="1" dirty="0" err="1" smtClean="0">
                <a:solidFill>
                  <a:schemeClr val="tx1"/>
                </a:solidFill>
                <a:latin typeface="Arial Narrow" panose="020B0606020202030204" pitchFamily="34" charset="0"/>
              </a:rPr>
              <a:t>drop</a:t>
            </a:r>
            <a:endParaRPr lang="it-IT" sz="1400" b="1" dirty="0">
              <a:solidFill>
                <a:schemeClr val="tx1"/>
              </a:solidFill>
              <a:latin typeface="Arial Narrow" panose="020B0606020202030204" pitchFamily="34" charset="0"/>
            </a:endParaRPr>
          </a:p>
        </p:txBody>
      </p:sp>
      <p:sp>
        <p:nvSpPr>
          <p:cNvPr id="68" name="Rettangolo 67"/>
          <p:cNvSpPr/>
          <p:nvPr/>
        </p:nvSpPr>
        <p:spPr>
          <a:xfrm>
            <a:off x="6588224" y="3978352"/>
            <a:ext cx="1152128" cy="216024"/>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400" b="1" dirty="0" smtClean="0">
                <a:solidFill>
                  <a:schemeClr val="tx1"/>
                </a:solidFill>
                <a:latin typeface="Arial Narrow" panose="020B0606020202030204" pitchFamily="34" charset="0"/>
              </a:rPr>
              <a:t>OPEN</a:t>
            </a:r>
            <a:endParaRPr lang="it-IT" sz="1400" b="1" dirty="0">
              <a:solidFill>
                <a:schemeClr val="tx1"/>
              </a:solidFill>
              <a:latin typeface="Arial Narrow" panose="020B0606020202030204" pitchFamily="34" charset="0"/>
            </a:endParaRPr>
          </a:p>
        </p:txBody>
      </p:sp>
      <p:sp>
        <p:nvSpPr>
          <p:cNvPr id="69" name="Rettangolo 68"/>
          <p:cNvSpPr/>
          <p:nvPr/>
        </p:nvSpPr>
        <p:spPr>
          <a:xfrm>
            <a:off x="6588224" y="4194376"/>
            <a:ext cx="1152128" cy="216024"/>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400" b="1" dirty="0" smtClean="0">
                <a:solidFill>
                  <a:schemeClr val="tx1"/>
                </a:solidFill>
                <a:latin typeface="Arial Narrow" panose="020B0606020202030204" pitchFamily="34" charset="0"/>
              </a:rPr>
              <a:t>DEFAULT</a:t>
            </a:r>
            <a:endParaRPr lang="it-IT" sz="1400" b="1" dirty="0">
              <a:solidFill>
                <a:schemeClr val="tx1"/>
              </a:solidFill>
              <a:latin typeface="Arial Narrow" panose="020B0606020202030204" pitchFamily="34" charset="0"/>
            </a:endParaRPr>
          </a:p>
        </p:txBody>
      </p:sp>
      <p:cxnSp>
        <p:nvCxnSpPr>
          <p:cNvPr id="70" name="Connettore 1 69"/>
          <p:cNvCxnSpPr/>
          <p:nvPr/>
        </p:nvCxnSpPr>
        <p:spPr>
          <a:xfrm flipV="1">
            <a:off x="5724128" y="2610200"/>
            <a:ext cx="0" cy="18002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Connettore 1 70"/>
          <p:cNvCxnSpPr/>
          <p:nvPr/>
        </p:nvCxnSpPr>
        <p:spPr>
          <a:xfrm>
            <a:off x="5724128" y="4410400"/>
            <a:ext cx="201622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Connettore 1 71"/>
          <p:cNvCxnSpPr/>
          <p:nvPr/>
        </p:nvCxnSpPr>
        <p:spPr>
          <a:xfrm flipV="1">
            <a:off x="7740352" y="2610200"/>
            <a:ext cx="0" cy="18002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Connettore 2 72"/>
          <p:cNvCxnSpPr>
            <a:stCxn id="63" idx="3"/>
          </p:cNvCxnSpPr>
          <p:nvPr/>
        </p:nvCxnSpPr>
        <p:spPr>
          <a:xfrm flipV="1">
            <a:off x="7740352" y="3645024"/>
            <a:ext cx="216024" cy="9292"/>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5" name="Rettangolo 74"/>
          <p:cNvSpPr/>
          <p:nvPr/>
        </p:nvSpPr>
        <p:spPr>
          <a:xfrm>
            <a:off x="503548" y="2996952"/>
            <a:ext cx="2736304" cy="216024"/>
          </a:xfrm>
          <a:prstGeom prst="rect">
            <a:avLst/>
          </a:prstGeom>
          <a:solidFill>
            <a:srgbClr val="FFC000">
              <a:alpha val="42000"/>
            </a:srgb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it-IT" sz="1400" b="1" dirty="0">
              <a:solidFill>
                <a:schemeClr val="tx1"/>
              </a:solidFill>
              <a:latin typeface="Arial Narrow" panose="020B0606020202030204" pitchFamily="34" charset="0"/>
            </a:endParaRPr>
          </a:p>
        </p:txBody>
      </p:sp>
      <p:cxnSp>
        <p:nvCxnSpPr>
          <p:cNvPr id="77" name="Connettore 2 76"/>
          <p:cNvCxnSpPr/>
          <p:nvPr/>
        </p:nvCxnSpPr>
        <p:spPr>
          <a:xfrm flipV="1">
            <a:off x="3455876" y="1736812"/>
            <a:ext cx="0" cy="1417186"/>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80" name="Rettangolo 79"/>
          <p:cNvSpPr/>
          <p:nvPr/>
        </p:nvSpPr>
        <p:spPr>
          <a:xfrm>
            <a:off x="3959932" y="1412776"/>
            <a:ext cx="1224136"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400" b="1" dirty="0" err="1" smtClean="0">
                <a:solidFill>
                  <a:schemeClr val="tx1"/>
                </a:solidFill>
                <a:latin typeface="Arial Narrow" panose="020B0606020202030204" pitchFamily="34" charset="0"/>
              </a:rPr>
              <a:t>IPsrc</a:t>
            </a:r>
            <a:r>
              <a:rPr lang="it-IT" sz="1400" b="1" dirty="0" smtClean="0">
                <a:solidFill>
                  <a:schemeClr val="tx1"/>
                </a:solidFill>
                <a:latin typeface="Arial Narrow" panose="020B0606020202030204" pitchFamily="34" charset="0"/>
              </a:rPr>
              <a:t>=1.2.3.4</a:t>
            </a:r>
            <a:endParaRPr lang="it-IT" sz="1400" b="1" dirty="0">
              <a:solidFill>
                <a:schemeClr val="tx1"/>
              </a:solidFill>
              <a:latin typeface="Arial Narrow" panose="020B0606020202030204" pitchFamily="34" charset="0"/>
            </a:endParaRPr>
          </a:p>
        </p:txBody>
      </p:sp>
      <p:sp>
        <p:nvSpPr>
          <p:cNvPr id="81" name="Rettangolo 80"/>
          <p:cNvSpPr/>
          <p:nvPr/>
        </p:nvSpPr>
        <p:spPr>
          <a:xfrm>
            <a:off x="5184068" y="1412776"/>
            <a:ext cx="1008112"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400" b="1" dirty="0" smtClean="0">
                <a:solidFill>
                  <a:schemeClr val="tx1"/>
                </a:solidFill>
                <a:latin typeface="Arial Narrow" panose="020B0606020202030204" pitchFamily="34" charset="0"/>
              </a:rPr>
              <a:t>Port=8456</a:t>
            </a:r>
            <a:endParaRPr lang="it-IT" sz="1400" b="1" dirty="0">
              <a:solidFill>
                <a:schemeClr val="tx1"/>
              </a:solidFill>
              <a:latin typeface="Arial Narrow" panose="020B0606020202030204" pitchFamily="34" charset="0"/>
            </a:endParaRPr>
          </a:p>
        </p:txBody>
      </p:sp>
      <p:sp>
        <p:nvSpPr>
          <p:cNvPr id="82" name="Rettangolo 81"/>
          <p:cNvSpPr/>
          <p:nvPr/>
        </p:nvSpPr>
        <p:spPr>
          <a:xfrm>
            <a:off x="3095836" y="1412776"/>
            <a:ext cx="864096"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400" b="1" dirty="0" smtClean="0">
                <a:solidFill>
                  <a:schemeClr val="tx1"/>
                </a:solidFill>
                <a:latin typeface="Arial Narrow" panose="020B0606020202030204" pitchFamily="34" charset="0"/>
              </a:rPr>
              <a:t>STAGE-3</a:t>
            </a:r>
            <a:endParaRPr lang="it-IT" sz="1400" b="1" dirty="0">
              <a:solidFill>
                <a:schemeClr val="tx1"/>
              </a:solidFill>
              <a:latin typeface="Arial Narrow" panose="020B0606020202030204" pitchFamily="34" charset="0"/>
            </a:endParaRPr>
          </a:p>
        </p:txBody>
      </p:sp>
      <p:sp>
        <p:nvSpPr>
          <p:cNvPr id="84" name="CasellaDiTesto 83"/>
          <p:cNvSpPr txBox="1"/>
          <p:nvPr/>
        </p:nvSpPr>
        <p:spPr>
          <a:xfrm>
            <a:off x="3383868" y="1016732"/>
            <a:ext cx="2342308" cy="369332"/>
          </a:xfrm>
          <a:prstGeom prst="rect">
            <a:avLst/>
          </a:prstGeom>
          <a:noFill/>
        </p:spPr>
        <p:txBody>
          <a:bodyPr wrap="none" rtlCol="0">
            <a:spAutoFit/>
          </a:bodyPr>
          <a:lstStyle/>
          <a:p>
            <a:r>
              <a:rPr lang="it-IT" b="1" dirty="0" smtClean="0"/>
              <a:t>2) XFSM state </a:t>
            </a:r>
            <a:r>
              <a:rPr lang="it-IT" b="1" dirty="0" err="1" smtClean="0"/>
              <a:t>transition</a:t>
            </a:r>
            <a:endParaRPr lang="it-IT" b="1" dirty="0"/>
          </a:p>
        </p:txBody>
      </p:sp>
      <p:cxnSp>
        <p:nvCxnSpPr>
          <p:cNvPr id="85" name="Connettore 2 84"/>
          <p:cNvCxnSpPr/>
          <p:nvPr/>
        </p:nvCxnSpPr>
        <p:spPr>
          <a:xfrm>
            <a:off x="3743908" y="1952836"/>
            <a:ext cx="1944216" cy="0"/>
          </a:xfrm>
          <a:prstGeom prst="straightConnector1">
            <a:avLst/>
          </a:prstGeom>
          <a:ln w="381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86" name="Freccia in giù 85"/>
          <p:cNvSpPr/>
          <p:nvPr/>
        </p:nvSpPr>
        <p:spPr>
          <a:xfrm>
            <a:off x="5472100" y="1628800"/>
            <a:ext cx="432048" cy="314744"/>
          </a:xfrm>
          <a:prstGeom prst="down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b="1">
              <a:latin typeface="Arial Narrow" panose="020B0606020202030204" pitchFamily="34" charset="0"/>
            </a:endParaRPr>
          </a:p>
        </p:txBody>
      </p:sp>
      <p:sp>
        <p:nvSpPr>
          <p:cNvPr id="87" name="Freccia in giù 86"/>
          <p:cNvSpPr/>
          <p:nvPr/>
        </p:nvSpPr>
        <p:spPr>
          <a:xfrm>
            <a:off x="3527884" y="1628800"/>
            <a:ext cx="432048" cy="314744"/>
          </a:xfrm>
          <a:prstGeom prst="down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b="1">
              <a:latin typeface="Arial Narrow" panose="020B0606020202030204" pitchFamily="34" charset="0"/>
            </a:endParaRPr>
          </a:p>
        </p:txBody>
      </p:sp>
      <p:sp>
        <p:nvSpPr>
          <p:cNvPr id="89" name="Freccia in giù 88"/>
          <p:cNvSpPr/>
          <p:nvPr/>
        </p:nvSpPr>
        <p:spPr>
          <a:xfrm>
            <a:off x="4572000" y="1988840"/>
            <a:ext cx="432048" cy="314744"/>
          </a:xfrm>
          <a:prstGeom prst="down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b="1">
              <a:latin typeface="Arial Narrow" panose="020B0606020202030204" pitchFamily="34" charset="0"/>
            </a:endParaRPr>
          </a:p>
        </p:txBody>
      </p:sp>
      <p:sp>
        <p:nvSpPr>
          <p:cNvPr id="90" name="Rettangolo 89"/>
          <p:cNvSpPr/>
          <p:nvPr/>
        </p:nvSpPr>
        <p:spPr>
          <a:xfrm>
            <a:off x="3851920" y="3537012"/>
            <a:ext cx="3888432" cy="216024"/>
          </a:xfrm>
          <a:prstGeom prst="rect">
            <a:avLst/>
          </a:prstGeom>
          <a:solidFill>
            <a:srgbClr val="FFC000">
              <a:alpha val="42000"/>
            </a:srgb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it-IT" sz="1400" b="1" dirty="0">
              <a:solidFill>
                <a:schemeClr val="tx1"/>
              </a:solidFill>
              <a:latin typeface="Arial Narrow" panose="020B0606020202030204" pitchFamily="34" charset="0"/>
            </a:endParaRPr>
          </a:p>
        </p:txBody>
      </p:sp>
      <p:cxnSp>
        <p:nvCxnSpPr>
          <p:cNvPr id="91" name="Connettore 2 90"/>
          <p:cNvCxnSpPr/>
          <p:nvPr/>
        </p:nvCxnSpPr>
        <p:spPr>
          <a:xfrm>
            <a:off x="7956376" y="3645024"/>
            <a:ext cx="0" cy="1512168"/>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5" name="Connettore 2 94"/>
          <p:cNvCxnSpPr>
            <a:endCxn id="100" idx="3"/>
          </p:cNvCxnSpPr>
          <p:nvPr/>
        </p:nvCxnSpPr>
        <p:spPr>
          <a:xfrm flipH="1">
            <a:off x="2879812" y="5121188"/>
            <a:ext cx="5112568" cy="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nvGrpSpPr>
          <p:cNvPr id="96" name="Gruppo 95"/>
          <p:cNvGrpSpPr/>
          <p:nvPr/>
        </p:nvGrpSpPr>
        <p:grpSpPr>
          <a:xfrm>
            <a:off x="719572" y="5553236"/>
            <a:ext cx="2232248" cy="216024"/>
            <a:chOff x="359532" y="1412776"/>
            <a:chExt cx="2232248" cy="216024"/>
          </a:xfrm>
        </p:grpSpPr>
        <p:sp>
          <p:nvSpPr>
            <p:cNvPr id="97" name="Rettangolo 96"/>
            <p:cNvSpPr/>
            <p:nvPr/>
          </p:nvSpPr>
          <p:spPr>
            <a:xfrm>
              <a:off x="359532" y="1412776"/>
              <a:ext cx="1224136"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400" b="1" dirty="0" err="1" smtClean="0">
                  <a:solidFill>
                    <a:schemeClr val="tx1"/>
                  </a:solidFill>
                  <a:latin typeface="Arial Narrow" panose="020B0606020202030204" pitchFamily="34" charset="0"/>
                </a:rPr>
                <a:t>IPsrc</a:t>
              </a:r>
              <a:r>
                <a:rPr lang="it-IT" sz="1400" b="1" dirty="0" smtClean="0">
                  <a:solidFill>
                    <a:schemeClr val="tx1"/>
                  </a:solidFill>
                  <a:latin typeface="Arial Narrow" panose="020B0606020202030204" pitchFamily="34" charset="0"/>
                </a:rPr>
                <a:t>=1.2.3.4</a:t>
              </a:r>
              <a:endParaRPr lang="it-IT" sz="1400" b="1" dirty="0">
                <a:solidFill>
                  <a:schemeClr val="tx1"/>
                </a:solidFill>
                <a:latin typeface="Arial Narrow" panose="020B0606020202030204" pitchFamily="34" charset="0"/>
              </a:endParaRPr>
            </a:p>
          </p:txBody>
        </p:sp>
        <p:sp>
          <p:nvSpPr>
            <p:cNvPr id="98" name="Rettangolo 97"/>
            <p:cNvSpPr/>
            <p:nvPr/>
          </p:nvSpPr>
          <p:spPr>
            <a:xfrm>
              <a:off x="1583668" y="1412776"/>
              <a:ext cx="1008112"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400" b="1" dirty="0" smtClean="0">
                  <a:solidFill>
                    <a:schemeClr val="tx1"/>
                  </a:solidFill>
                  <a:latin typeface="Arial Narrow" panose="020B0606020202030204" pitchFamily="34" charset="0"/>
                </a:rPr>
                <a:t>Port=8456</a:t>
              </a:r>
              <a:endParaRPr lang="it-IT" sz="1400" b="1" dirty="0">
                <a:solidFill>
                  <a:schemeClr val="tx1"/>
                </a:solidFill>
                <a:latin typeface="Arial Narrow" panose="020B0606020202030204" pitchFamily="34" charset="0"/>
              </a:endParaRPr>
            </a:p>
          </p:txBody>
        </p:sp>
      </p:grpSp>
      <p:sp>
        <p:nvSpPr>
          <p:cNvPr id="99" name="Freccia in giù 98"/>
          <p:cNvSpPr/>
          <p:nvPr/>
        </p:nvSpPr>
        <p:spPr>
          <a:xfrm flipV="1">
            <a:off x="2231740" y="4441420"/>
            <a:ext cx="432048" cy="554207"/>
          </a:xfrm>
          <a:prstGeom prst="down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b="1">
              <a:latin typeface="Arial Narrow" panose="020B0606020202030204" pitchFamily="34" charset="0"/>
            </a:endParaRPr>
          </a:p>
        </p:txBody>
      </p:sp>
      <p:sp>
        <p:nvSpPr>
          <p:cNvPr id="100" name="Rettangolo 99"/>
          <p:cNvSpPr/>
          <p:nvPr/>
        </p:nvSpPr>
        <p:spPr>
          <a:xfrm>
            <a:off x="2015716" y="5013176"/>
            <a:ext cx="864096"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400" b="1" dirty="0" smtClean="0">
                <a:solidFill>
                  <a:schemeClr val="tx1"/>
                </a:solidFill>
                <a:latin typeface="Arial Narrow" panose="020B0606020202030204" pitchFamily="34" charset="0"/>
              </a:rPr>
              <a:t>OPEN</a:t>
            </a:r>
            <a:endParaRPr lang="it-IT" sz="1400" b="1" dirty="0">
              <a:solidFill>
                <a:schemeClr val="tx1"/>
              </a:solidFill>
              <a:latin typeface="Arial Narrow" panose="020B0606020202030204" pitchFamily="34" charset="0"/>
            </a:endParaRPr>
          </a:p>
        </p:txBody>
      </p:sp>
      <p:sp>
        <p:nvSpPr>
          <p:cNvPr id="103" name="Freccia in giù 102"/>
          <p:cNvSpPr/>
          <p:nvPr/>
        </p:nvSpPr>
        <p:spPr>
          <a:xfrm flipV="1">
            <a:off x="1268016" y="4438020"/>
            <a:ext cx="432048" cy="1115216"/>
          </a:xfrm>
          <a:prstGeom prst="down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b="1">
              <a:latin typeface="Arial Narrow" panose="020B0606020202030204" pitchFamily="34" charset="0"/>
            </a:endParaRPr>
          </a:p>
        </p:txBody>
      </p:sp>
      <p:cxnSp>
        <p:nvCxnSpPr>
          <p:cNvPr id="104" name="Connettore 2 103"/>
          <p:cNvCxnSpPr>
            <a:stCxn id="103" idx="2"/>
            <a:endCxn id="99" idx="2"/>
          </p:cNvCxnSpPr>
          <p:nvPr/>
        </p:nvCxnSpPr>
        <p:spPr>
          <a:xfrm>
            <a:off x="1484040" y="4438020"/>
            <a:ext cx="963724" cy="3400"/>
          </a:xfrm>
          <a:prstGeom prst="straightConnector1">
            <a:avLst/>
          </a:prstGeom>
          <a:ln w="381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110" name="CasellaDiTesto 109"/>
          <p:cNvSpPr txBox="1"/>
          <p:nvPr/>
        </p:nvSpPr>
        <p:spPr>
          <a:xfrm>
            <a:off x="2777562" y="4545124"/>
            <a:ext cx="1542410" cy="369332"/>
          </a:xfrm>
          <a:prstGeom prst="rect">
            <a:avLst/>
          </a:prstGeom>
          <a:noFill/>
        </p:spPr>
        <p:txBody>
          <a:bodyPr wrap="none" rtlCol="0">
            <a:spAutoFit/>
          </a:bodyPr>
          <a:lstStyle/>
          <a:p>
            <a:r>
              <a:rPr lang="it-IT" b="1" dirty="0" smtClean="0"/>
              <a:t>3) State update</a:t>
            </a:r>
            <a:endParaRPr lang="it-IT" b="1" dirty="0"/>
          </a:p>
        </p:txBody>
      </p:sp>
      <p:sp>
        <p:nvSpPr>
          <p:cNvPr id="111" name="CasellaDiTesto 110"/>
          <p:cNvSpPr txBox="1"/>
          <p:nvPr/>
        </p:nvSpPr>
        <p:spPr>
          <a:xfrm>
            <a:off x="1547664" y="4077072"/>
            <a:ext cx="583814" cy="369332"/>
          </a:xfrm>
          <a:prstGeom prst="rect">
            <a:avLst/>
          </a:prstGeom>
          <a:noFill/>
        </p:spPr>
        <p:txBody>
          <a:bodyPr wrap="none" rtlCol="0">
            <a:spAutoFit/>
          </a:bodyPr>
          <a:lstStyle/>
          <a:p>
            <a:r>
              <a:rPr lang="it-IT" dirty="0" err="1" smtClean="0"/>
              <a:t>write</a:t>
            </a:r>
            <a:endParaRPr lang="it-IT" dirty="0"/>
          </a:p>
        </p:txBody>
      </p:sp>
      <p:sp>
        <p:nvSpPr>
          <p:cNvPr id="112" name="Freccia in giù 111"/>
          <p:cNvSpPr/>
          <p:nvPr/>
        </p:nvSpPr>
        <p:spPr>
          <a:xfrm flipV="1">
            <a:off x="1619672" y="3897052"/>
            <a:ext cx="432048" cy="297324"/>
          </a:xfrm>
          <a:prstGeom prst="down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b="1">
              <a:latin typeface="Arial Narrow" panose="020B0606020202030204" pitchFamily="34" charset="0"/>
            </a:endParaRPr>
          </a:p>
        </p:txBody>
      </p:sp>
      <p:sp>
        <p:nvSpPr>
          <p:cNvPr id="114" name="Rettangolo 113"/>
          <p:cNvSpPr/>
          <p:nvPr/>
        </p:nvSpPr>
        <p:spPr>
          <a:xfrm>
            <a:off x="1864440" y="2996952"/>
            <a:ext cx="1368152" cy="216024"/>
          </a:xfrm>
          <a:prstGeom prst="rect">
            <a:avLst/>
          </a:prstGeom>
          <a:solidFill>
            <a:srgbClr val="00B05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400" b="1" dirty="0" smtClean="0">
                <a:solidFill>
                  <a:schemeClr val="tx1"/>
                </a:solidFill>
                <a:latin typeface="Arial Narrow" panose="020B0606020202030204" pitchFamily="34" charset="0"/>
              </a:rPr>
              <a:t>Write: OPEN</a:t>
            </a:r>
            <a:endParaRPr lang="it-IT" sz="1400" b="1" dirty="0">
              <a:solidFill>
                <a:schemeClr val="tx1"/>
              </a:solidFill>
              <a:latin typeface="Arial Narrow" panose="020B0606020202030204" pitchFamily="34" charset="0"/>
            </a:endParaRPr>
          </a:p>
        </p:txBody>
      </p:sp>
      <p:sp>
        <p:nvSpPr>
          <p:cNvPr id="101" name="CasellaDiTesto 100"/>
          <p:cNvSpPr txBox="1"/>
          <p:nvPr/>
        </p:nvSpPr>
        <p:spPr>
          <a:xfrm>
            <a:off x="3662785" y="5210416"/>
            <a:ext cx="4677884" cy="1138773"/>
          </a:xfrm>
          <a:prstGeom prst="rect">
            <a:avLst/>
          </a:prstGeom>
          <a:noFill/>
        </p:spPr>
        <p:txBody>
          <a:bodyPr wrap="none" rtlCol="0">
            <a:spAutoFit/>
          </a:bodyPr>
          <a:lstStyle/>
          <a:p>
            <a:r>
              <a:rPr lang="it-IT" sz="2400" b="1" dirty="0" smtClean="0"/>
              <a:t>1 «</a:t>
            </a:r>
            <a:r>
              <a:rPr lang="it-IT" sz="2400" b="1" dirty="0" err="1" smtClean="0"/>
              <a:t>program</a:t>
            </a:r>
            <a:r>
              <a:rPr lang="it-IT" sz="2400" b="1" dirty="0" smtClean="0"/>
              <a:t>» XFSM </a:t>
            </a:r>
            <a:r>
              <a:rPr lang="it-IT" sz="2400" b="1" dirty="0" err="1" smtClean="0"/>
              <a:t>table</a:t>
            </a:r>
            <a:r>
              <a:rPr lang="it-IT" sz="2400" b="1" dirty="0" smtClean="0"/>
              <a:t> for </a:t>
            </a:r>
            <a:r>
              <a:rPr lang="it-IT" sz="2400" b="1" dirty="0" err="1" smtClean="0"/>
              <a:t>all</a:t>
            </a:r>
            <a:r>
              <a:rPr lang="it-IT" sz="2400" b="1" dirty="0" smtClean="0"/>
              <a:t> </a:t>
            </a:r>
            <a:r>
              <a:rPr lang="it-IT" sz="2400" b="1" dirty="0" err="1" smtClean="0"/>
              <a:t>flows</a:t>
            </a:r>
            <a:r>
              <a:rPr lang="it-IT" sz="2400" b="1" dirty="0" smtClean="0"/>
              <a:t> </a:t>
            </a:r>
          </a:p>
          <a:p>
            <a:r>
              <a:rPr lang="it-IT" sz="2000" b="1" dirty="0" smtClean="0"/>
              <a:t>		(</a:t>
            </a:r>
            <a:r>
              <a:rPr lang="it-IT" sz="2000" b="1" dirty="0" err="1" smtClean="0"/>
              <a:t>same</a:t>
            </a:r>
            <a:r>
              <a:rPr lang="it-IT" sz="2000" b="1" dirty="0" smtClean="0"/>
              <a:t> </a:t>
            </a:r>
            <a:r>
              <a:rPr lang="it-IT" sz="2000" b="1" dirty="0" err="1" smtClean="0"/>
              <a:t>knocking</a:t>
            </a:r>
            <a:r>
              <a:rPr lang="it-IT" sz="2000" b="1" dirty="0" smtClean="0"/>
              <a:t> </a:t>
            </a:r>
            <a:r>
              <a:rPr lang="it-IT" sz="2000" b="1" dirty="0" err="1" smtClean="0"/>
              <a:t>sequence</a:t>
            </a:r>
            <a:r>
              <a:rPr lang="it-IT" sz="2000" b="1" dirty="0" smtClean="0"/>
              <a:t>)</a:t>
            </a:r>
          </a:p>
          <a:p>
            <a:r>
              <a:rPr lang="it-IT" sz="2400" b="1" dirty="0" smtClean="0"/>
              <a:t>N </a:t>
            </a:r>
            <a:r>
              <a:rPr lang="it-IT" sz="2400" b="1" dirty="0" err="1" smtClean="0"/>
              <a:t>states</a:t>
            </a:r>
            <a:r>
              <a:rPr lang="it-IT" sz="2400" b="1" dirty="0" smtClean="0"/>
              <a:t>, </a:t>
            </a:r>
            <a:r>
              <a:rPr lang="it-IT" sz="2400" b="1" dirty="0" err="1" smtClean="0"/>
              <a:t>one</a:t>
            </a:r>
            <a:r>
              <a:rPr lang="it-IT" sz="2400" b="1" dirty="0" smtClean="0"/>
              <a:t> per (</a:t>
            </a:r>
            <a:r>
              <a:rPr lang="it-IT" sz="2400" b="1" dirty="0" err="1" smtClean="0"/>
              <a:t>active</a:t>
            </a:r>
            <a:r>
              <a:rPr lang="it-IT" sz="2400" b="1" dirty="0" smtClean="0"/>
              <a:t>) flow</a:t>
            </a:r>
            <a:r>
              <a:rPr lang="it-IT" dirty="0" smtClean="0"/>
              <a:t> </a:t>
            </a:r>
            <a:endParaRPr lang="it-IT" dirty="0"/>
          </a:p>
        </p:txBody>
      </p:sp>
      <p:sp>
        <p:nvSpPr>
          <p:cNvPr id="3" name="Footer Placeholder 2"/>
          <p:cNvSpPr>
            <a:spLocks noGrp="1"/>
          </p:cNvSpPr>
          <p:nvPr>
            <p:ph type="ftr" sz="quarter" idx="11"/>
          </p:nvPr>
        </p:nvSpPr>
        <p:spPr/>
        <p:txBody>
          <a:bodyPr/>
          <a:lstStyle/>
          <a:p>
            <a:r>
              <a:rPr lang="en-US" smtClean="0"/>
              <a:t>G. Bianchi &amp; A. Capone - SDN tutorial</a:t>
            </a:r>
            <a:endParaRPr lang="en-US"/>
          </a:p>
        </p:txBody>
      </p:sp>
      <p:sp>
        <p:nvSpPr>
          <p:cNvPr id="27" name="Slide Number Placeholder 26"/>
          <p:cNvSpPr>
            <a:spLocks noGrp="1"/>
          </p:cNvSpPr>
          <p:nvPr>
            <p:ph type="sldNum" sz="quarter" idx="12"/>
          </p:nvPr>
        </p:nvSpPr>
        <p:spPr/>
        <p:txBody>
          <a:bodyPr/>
          <a:lstStyle/>
          <a:p>
            <a:fld id="{F575C757-2202-604A-8DCC-632154A48C4A}" type="slidenum">
              <a:rPr lang="en-US" smtClean="0"/>
              <a:t>59</a:t>
            </a:fld>
            <a:endParaRPr lang="en-US"/>
          </a:p>
        </p:txBody>
      </p:sp>
    </p:spTree>
    <p:extLst>
      <p:ext uri="{BB962C8B-B14F-4D97-AF65-F5344CB8AC3E}">
        <p14:creationId xmlns:p14="http://schemas.microsoft.com/office/powerpoint/2010/main" val="2215562810"/>
      </p:ext>
    </p:extLst>
  </p:cSld>
  <p:clrMapOvr>
    <a:masterClrMapping/>
  </p:clrMapOvr>
  <p:transition xmlns:p14="http://schemas.microsoft.com/office/powerpoint/2010/main" spd="slow">
    <p:pull/>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 calcmode="lin" valueType="num">
                                      <p:cBhvr additive="base">
                                        <p:cTn id="7" dur="500" fill="hold"/>
                                        <p:tgtEl>
                                          <p:spTgt spid="74"/>
                                        </p:tgtEl>
                                        <p:attrNameLst>
                                          <p:attrName>ppt_x</p:attrName>
                                        </p:attrNameLst>
                                      </p:cBhvr>
                                      <p:tavLst>
                                        <p:tav tm="0">
                                          <p:val>
                                            <p:strVal val="0-#ppt_w/2"/>
                                          </p:val>
                                        </p:tav>
                                        <p:tav tm="100000">
                                          <p:val>
                                            <p:strVal val="#ppt_x"/>
                                          </p:val>
                                        </p:tav>
                                      </p:tavLst>
                                    </p:anim>
                                    <p:anim calcmode="lin" valueType="num">
                                      <p:cBhvr additive="base">
                                        <p:cTn id="8" dur="500" fill="hold"/>
                                        <p:tgtEl>
                                          <p:spTgt spid="7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500"/>
                                        <p:tgtEl>
                                          <p:spTgt spid="29"/>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fade">
                                      <p:cBhvr>
                                        <p:cTn id="15" dur="500"/>
                                        <p:tgtEl>
                                          <p:spTgt spid="2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75"/>
                                        </p:tgtEl>
                                        <p:attrNameLst>
                                          <p:attrName>style.visibility</p:attrName>
                                        </p:attrNameLst>
                                      </p:cBhvr>
                                      <p:to>
                                        <p:strVal val="visible"/>
                                      </p:to>
                                    </p:set>
                                    <p:animEffect transition="in" filter="fade">
                                      <p:cBhvr>
                                        <p:cTn id="20" dur="500"/>
                                        <p:tgtEl>
                                          <p:spTgt spid="75"/>
                                        </p:tgtEl>
                                      </p:cBhvr>
                                    </p:animEffect>
                                  </p:childTnLst>
                                  <p:subTnLst>
                                    <p:set>
                                      <p:cBhvr override="childStyle">
                                        <p:cTn dur="1" fill="hold" display="0" masterRel="nextClick" afterEffect="1"/>
                                        <p:tgtEl>
                                          <p:spTgt spid="75"/>
                                        </p:tgtEl>
                                        <p:attrNameLst>
                                          <p:attrName>style.visibility</p:attrName>
                                        </p:attrNameLst>
                                      </p:cBhvr>
                                      <p:to>
                                        <p:strVal val="hidden"/>
                                      </p:to>
                                    </p:set>
                                  </p:sub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82"/>
                                        </p:tgtEl>
                                        <p:attrNameLst>
                                          <p:attrName>style.visibility</p:attrName>
                                        </p:attrNameLst>
                                      </p:cBhvr>
                                      <p:to>
                                        <p:strVal val="visible"/>
                                      </p:to>
                                    </p:set>
                                    <p:animEffect transition="in" filter="fade">
                                      <p:cBhvr>
                                        <p:cTn id="25" dur="500"/>
                                        <p:tgtEl>
                                          <p:spTgt spid="82"/>
                                        </p:tgtEl>
                                      </p:cBhvr>
                                    </p:animEffect>
                                  </p:childTnLst>
                                </p:cTn>
                              </p:par>
                              <p:par>
                                <p:cTn id="26" presetID="10" presetClass="entr" presetSubtype="0" fill="hold" nodeType="withEffect">
                                  <p:stCondLst>
                                    <p:cond delay="0"/>
                                  </p:stCondLst>
                                  <p:childTnLst>
                                    <p:set>
                                      <p:cBhvr>
                                        <p:cTn id="27" dur="1" fill="hold">
                                          <p:stCondLst>
                                            <p:cond delay="0"/>
                                          </p:stCondLst>
                                        </p:cTn>
                                        <p:tgtEl>
                                          <p:spTgt spid="24"/>
                                        </p:tgtEl>
                                        <p:attrNameLst>
                                          <p:attrName>style.visibility</p:attrName>
                                        </p:attrNameLst>
                                      </p:cBhvr>
                                      <p:to>
                                        <p:strVal val="visible"/>
                                      </p:to>
                                    </p:set>
                                    <p:animEffect transition="in" filter="fade">
                                      <p:cBhvr>
                                        <p:cTn id="28" dur="500"/>
                                        <p:tgtEl>
                                          <p:spTgt spid="24"/>
                                        </p:tgtEl>
                                      </p:cBhvr>
                                    </p:animEffect>
                                  </p:childTnLst>
                                </p:cTn>
                              </p:par>
                              <p:par>
                                <p:cTn id="29" presetID="10" presetClass="entr" presetSubtype="0" fill="hold" nodeType="withEffect">
                                  <p:stCondLst>
                                    <p:cond delay="0"/>
                                  </p:stCondLst>
                                  <p:childTnLst>
                                    <p:set>
                                      <p:cBhvr>
                                        <p:cTn id="30" dur="1" fill="hold">
                                          <p:stCondLst>
                                            <p:cond delay="0"/>
                                          </p:stCondLst>
                                        </p:cTn>
                                        <p:tgtEl>
                                          <p:spTgt spid="77"/>
                                        </p:tgtEl>
                                        <p:attrNameLst>
                                          <p:attrName>style.visibility</p:attrName>
                                        </p:attrNameLst>
                                      </p:cBhvr>
                                      <p:to>
                                        <p:strVal val="visible"/>
                                      </p:to>
                                    </p:set>
                                    <p:animEffect transition="in" filter="fade">
                                      <p:cBhvr>
                                        <p:cTn id="31" dur="500"/>
                                        <p:tgtEl>
                                          <p:spTgt spid="77"/>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80"/>
                                        </p:tgtEl>
                                        <p:attrNameLst>
                                          <p:attrName>style.visibility</p:attrName>
                                        </p:attrNameLst>
                                      </p:cBhvr>
                                      <p:to>
                                        <p:strVal val="visible"/>
                                      </p:to>
                                    </p:set>
                                    <p:animEffect transition="in" filter="fade">
                                      <p:cBhvr>
                                        <p:cTn id="36" dur="500"/>
                                        <p:tgtEl>
                                          <p:spTgt spid="80"/>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81"/>
                                        </p:tgtEl>
                                        <p:attrNameLst>
                                          <p:attrName>style.visibility</p:attrName>
                                        </p:attrNameLst>
                                      </p:cBhvr>
                                      <p:to>
                                        <p:strVal val="visible"/>
                                      </p:to>
                                    </p:set>
                                    <p:animEffect transition="in" filter="fade">
                                      <p:cBhvr>
                                        <p:cTn id="39" dur="500"/>
                                        <p:tgtEl>
                                          <p:spTgt spid="81"/>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84"/>
                                        </p:tgtEl>
                                        <p:attrNameLst>
                                          <p:attrName>style.visibility</p:attrName>
                                        </p:attrNameLst>
                                      </p:cBhvr>
                                      <p:to>
                                        <p:strVal val="visible"/>
                                      </p:to>
                                    </p:set>
                                    <p:animEffect transition="in" filter="fade">
                                      <p:cBhvr>
                                        <p:cTn id="42" dur="500"/>
                                        <p:tgtEl>
                                          <p:spTgt spid="84"/>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85"/>
                                        </p:tgtEl>
                                        <p:attrNameLst>
                                          <p:attrName>style.visibility</p:attrName>
                                        </p:attrNameLst>
                                      </p:cBhvr>
                                      <p:to>
                                        <p:strVal val="visible"/>
                                      </p:to>
                                    </p:set>
                                    <p:animEffect transition="in" filter="fade">
                                      <p:cBhvr>
                                        <p:cTn id="47" dur="500"/>
                                        <p:tgtEl>
                                          <p:spTgt spid="85"/>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86"/>
                                        </p:tgtEl>
                                        <p:attrNameLst>
                                          <p:attrName>style.visibility</p:attrName>
                                        </p:attrNameLst>
                                      </p:cBhvr>
                                      <p:to>
                                        <p:strVal val="visible"/>
                                      </p:to>
                                    </p:set>
                                    <p:animEffect transition="in" filter="fade">
                                      <p:cBhvr>
                                        <p:cTn id="50" dur="500"/>
                                        <p:tgtEl>
                                          <p:spTgt spid="86"/>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87"/>
                                        </p:tgtEl>
                                        <p:attrNameLst>
                                          <p:attrName>style.visibility</p:attrName>
                                        </p:attrNameLst>
                                      </p:cBhvr>
                                      <p:to>
                                        <p:strVal val="visible"/>
                                      </p:to>
                                    </p:set>
                                    <p:animEffect transition="in" filter="fade">
                                      <p:cBhvr>
                                        <p:cTn id="53" dur="500"/>
                                        <p:tgtEl>
                                          <p:spTgt spid="87"/>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89"/>
                                        </p:tgtEl>
                                        <p:attrNameLst>
                                          <p:attrName>style.visibility</p:attrName>
                                        </p:attrNameLst>
                                      </p:cBhvr>
                                      <p:to>
                                        <p:strVal val="visible"/>
                                      </p:to>
                                    </p:set>
                                    <p:animEffect transition="in" filter="fade">
                                      <p:cBhvr>
                                        <p:cTn id="56" dur="500"/>
                                        <p:tgtEl>
                                          <p:spTgt spid="89"/>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90"/>
                                        </p:tgtEl>
                                        <p:attrNameLst>
                                          <p:attrName>style.visibility</p:attrName>
                                        </p:attrNameLst>
                                      </p:cBhvr>
                                      <p:to>
                                        <p:strVal val="visible"/>
                                      </p:to>
                                    </p:set>
                                    <p:animEffect transition="in" filter="fade">
                                      <p:cBhvr>
                                        <p:cTn id="61" dur="500"/>
                                        <p:tgtEl>
                                          <p:spTgt spid="90"/>
                                        </p:tgtEl>
                                      </p:cBhvr>
                                    </p:animEffect>
                                  </p:childTnLst>
                                  <p:subTnLst>
                                    <p:set>
                                      <p:cBhvr override="childStyle">
                                        <p:cTn dur="1" fill="hold" display="0" masterRel="nextClick" afterEffect="1"/>
                                        <p:tgtEl>
                                          <p:spTgt spid="90"/>
                                        </p:tgtEl>
                                        <p:attrNameLst>
                                          <p:attrName>style.visibility</p:attrName>
                                        </p:attrNameLst>
                                      </p:cBhvr>
                                      <p:to>
                                        <p:strVal val="hidden"/>
                                      </p:to>
                                    </p:set>
                                  </p:subTnLst>
                                </p:cTn>
                              </p:par>
                            </p:childTnLst>
                          </p:cTn>
                        </p:par>
                      </p:childTnLst>
                    </p:cTn>
                  </p:par>
                  <p:par>
                    <p:cTn id="62" fill="hold">
                      <p:stCondLst>
                        <p:cond delay="indefinite"/>
                      </p:stCondLst>
                      <p:childTnLst>
                        <p:par>
                          <p:cTn id="63" fill="hold">
                            <p:stCondLst>
                              <p:cond delay="0"/>
                            </p:stCondLst>
                            <p:childTnLst>
                              <p:par>
                                <p:cTn id="64" presetID="10" presetClass="entr" presetSubtype="0" fill="hold" nodeType="clickEffect">
                                  <p:stCondLst>
                                    <p:cond delay="0"/>
                                  </p:stCondLst>
                                  <p:childTnLst>
                                    <p:set>
                                      <p:cBhvr>
                                        <p:cTn id="65" dur="1" fill="hold">
                                          <p:stCondLst>
                                            <p:cond delay="0"/>
                                          </p:stCondLst>
                                        </p:cTn>
                                        <p:tgtEl>
                                          <p:spTgt spid="73"/>
                                        </p:tgtEl>
                                        <p:attrNameLst>
                                          <p:attrName>style.visibility</p:attrName>
                                        </p:attrNameLst>
                                      </p:cBhvr>
                                      <p:to>
                                        <p:strVal val="visible"/>
                                      </p:to>
                                    </p:set>
                                    <p:animEffect transition="in" filter="fade">
                                      <p:cBhvr>
                                        <p:cTn id="66" dur="500"/>
                                        <p:tgtEl>
                                          <p:spTgt spid="73"/>
                                        </p:tgtEl>
                                      </p:cBhvr>
                                    </p:animEffect>
                                  </p:childTnLst>
                                </p:cTn>
                              </p:par>
                              <p:par>
                                <p:cTn id="67" presetID="10" presetClass="entr" presetSubtype="0" fill="hold" nodeType="withEffect">
                                  <p:stCondLst>
                                    <p:cond delay="0"/>
                                  </p:stCondLst>
                                  <p:childTnLst>
                                    <p:set>
                                      <p:cBhvr>
                                        <p:cTn id="68" dur="1" fill="hold">
                                          <p:stCondLst>
                                            <p:cond delay="0"/>
                                          </p:stCondLst>
                                        </p:cTn>
                                        <p:tgtEl>
                                          <p:spTgt spid="91"/>
                                        </p:tgtEl>
                                        <p:attrNameLst>
                                          <p:attrName>style.visibility</p:attrName>
                                        </p:attrNameLst>
                                      </p:cBhvr>
                                      <p:to>
                                        <p:strVal val="visible"/>
                                      </p:to>
                                    </p:set>
                                    <p:animEffect transition="in" filter="fade">
                                      <p:cBhvr>
                                        <p:cTn id="69" dur="500"/>
                                        <p:tgtEl>
                                          <p:spTgt spid="91"/>
                                        </p:tgtEl>
                                      </p:cBhvr>
                                    </p:animEffect>
                                  </p:childTnLst>
                                </p:cTn>
                              </p:par>
                              <p:par>
                                <p:cTn id="70" presetID="10" presetClass="entr" presetSubtype="0" fill="hold" nodeType="withEffect">
                                  <p:stCondLst>
                                    <p:cond delay="0"/>
                                  </p:stCondLst>
                                  <p:childTnLst>
                                    <p:set>
                                      <p:cBhvr>
                                        <p:cTn id="71" dur="1" fill="hold">
                                          <p:stCondLst>
                                            <p:cond delay="0"/>
                                          </p:stCondLst>
                                        </p:cTn>
                                        <p:tgtEl>
                                          <p:spTgt spid="95"/>
                                        </p:tgtEl>
                                        <p:attrNameLst>
                                          <p:attrName>style.visibility</p:attrName>
                                        </p:attrNameLst>
                                      </p:cBhvr>
                                      <p:to>
                                        <p:strVal val="visible"/>
                                      </p:to>
                                    </p:set>
                                    <p:animEffect transition="in" filter="fade">
                                      <p:cBhvr>
                                        <p:cTn id="72" dur="500"/>
                                        <p:tgtEl>
                                          <p:spTgt spid="95"/>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100"/>
                                        </p:tgtEl>
                                        <p:attrNameLst>
                                          <p:attrName>style.visibility</p:attrName>
                                        </p:attrNameLst>
                                      </p:cBhvr>
                                      <p:to>
                                        <p:strVal val="visible"/>
                                      </p:to>
                                    </p:set>
                                    <p:animEffect transition="in" filter="fade">
                                      <p:cBhvr>
                                        <p:cTn id="75" dur="500"/>
                                        <p:tgtEl>
                                          <p:spTgt spid="100"/>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grpId="0" nodeType="clickEffect">
                                  <p:stCondLst>
                                    <p:cond delay="0"/>
                                  </p:stCondLst>
                                  <p:childTnLst>
                                    <p:set>
                                      <p:cBhvr>
                                        <p:cTn id="79" dur="1" fill="hold">
                                          <p:stCondLst>
                                            <p:cond delay="0"/>
                                          </p:stCondLst>
                                        </p:cTn>
                                        <p:tgtEl>
                                          <p:spTgt spid="110"/>
                                        </p:tgtEl>
                                        <p:attrNameLst>
                                          <p:attrName>style.visibility</p:attrName>
                                        </p:attrNameLst>
                                      </p:cBhvr>
                                      <p:to>
                                        <p:strVal val="visible"/>
                                      </p:to>
                                    </p:set>
                                    <p:animEffect transition="in" filter="fade">
                                      <p:cBhvr>
                                        <p:cTn id="80" dur="500"/>
                                        <p:tgtEl>
                                          <p:spTgt spid="110"/>
                                        </p:tgtEl>
                                      </p:cBhvr>
                                    </p:animEffect>
                                  </p:childTnLst>
                                </p:cTn>
                              </p:par>
                              <p:par>
                                <p:cTn id="81" presetID="10" presetClass="entr" presetSubtype="0" fill="hold" nodeType="withEffect">
                                  <p:stCondLst>
                                    <p:cond delay="0"/>
                                  </p:stCondLst>
                                  <p:childTnLst>
                                    <p:set>
                                      <p:cBhvr>
                                        <p:cTn id="82" dur="1" fill="hold">
                                          <p:stCondLst>
                                            <p:cond delay="0"/>
                                          </p:stCondLst>
                                        </p:cTn>
                                        <p:tgtEl>
                                          <p:spTgt spid="96"/>
                                        </p:tgtEl>
                                        <p:attrNameLst>
                                          <p:attrName>style.visibility</p:attrName>
                                        </p:attrNameLst>
                                      </p:cBhvr>
                                      <p:to>
                                        <p:strVal val="visible"/>
                                      </p:to>
                                    </p:set>
                                    <p:animEffect transition="in" filter="fade">
                                      <p:cBhvr>
                                        <p:cTn id="83" dur="500"/>
                                        <p:tgtEl>
                                          <p:spTgt spid="96"/>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grpId="0" nodeType="clickEffect">
                                  <p:stCondLst>
                                    <p:cond delay="0"/>
                                  </p:stCondLst>
                                  <p:childTnLst>
                                    <p:set>
                                      <p:cBhvr>
                                        <p:cTn id="87" dur="1" fill="hold">
                                          <p:stCondLst>
                                            <p:cond delay="0"/>
                                          </p:stCondLst>
                                        </p:cTn>
                                        <p:tgtEl>
                                          <p:spTgt spid="99"/>
                                        </p:tgtEl>
                                        <p:attrNameLst>
                                          <p:attrName>style.visibility</p:attrName>
                                        </p:attrNameLst>
                                      </p:cBhvr>
                                      <p:to>
                                        <p:strVal val="visible"/>
                                      </p:to>
                                    </p:set>
                                    <p:animEffect transition="in" filter="fade">
                                      <p:cBhvr>
                                        <p:cTn id="88" dur="500"/>
                                        <p:tgtEl>
                                          <p:spTgt spid="99"/>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103"/>
                                        </p:tgtEl>
                                        <p:attrNameLst>
                                          <p:attrName>style.visibility</p:attrName>
                                        </p:attrNameLst>
                                      </p:cBhvr>
                                      <p:to>
                                        <p:strVal val="visible"/>
                                      </p:to>
                                    </p:set>
                                    <p:animEffect transition="in" filter="fade">
                                      <p:cBhvr>
                                        <p:cTn id="91" dur="500"/>
                                        <p:tgtEl>
                                          <p:spTgt spid="103"/>
                                        </p:tgtEl>
                                      </p:cBhvr>
                                    </p:animEffect>
                                  </p:childTnLst>
                                </p:cTn>
                              </p:par>
                              <p:par>
                                <p:cTn id="92" presetID="10" presetClass="entr" presetSubtype="0" fill="hold" nodeType="withEffect">
                                  <p:stCondLst>
                                    <p:cond delay="0"/>
                                  </p:stCondLst>
                                  <p:childTnLst>
                                    <p:set>
                                      <p:cBhvr>
                                        <p:cTn id="93" dur="1" fill="hold">
                                          <p:stCondLst>
                                            <p:cond delay="0"/>
                                          </p:stCondLst>
                                        </p:cTn>
                                        <p:tgtEl>
                                          <p:spTgt spid="104"/>
                                        </p:tgtEl>
                                        <p:attrNameLst>
                                          <p:attrName>style.visibility</p:attrName>
                                        </p:attrNameLst>
                                      </p:cBhvr>
                                      <p:to>
                                        <p:strVal val="visible"/>
                                      </p:to>
                                    </p:set>
                                    <p:animEffect transition="in" filter="fade">
                                      <p:cBhvr>
                                        <p:cTn id="94" dur="500"/>
                                        <p:tgtEl>
                                          <p:spTgt spid="104"/>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112"/>
                                        </p:tgtEl>
                                        <p:attrNameLst>
                                          <p:attrName>style.visibility</p:attrName>
                                        </p:attrNameLst>
                                      </p:cBhvr>
                                      <p:to>
                                        <p:strVal val="visible"/>
                                      </p:to>
                                    </p:set>
                                    <p:animEffect transition="in" filter="fade">
                                      <p:cBhvr>
                                        <p:cTn id="97" dur="500"/>
                                        <p:tgtEl>
                                          <p:spTgt spid="112"/>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111"/>
                                        </p:tgtEl>
                                        <p:attrNameLst>
                                          <p:attrName>style.visibility</p:attrName>
                                        </p:attrNameLst>
                                      </p:cBhvr>
                                      <p:to>
                                        <p:strVal val="visible"/>
                                      </p:to>
                                    </p:set>
                                    <p:animEffect transition="in" filter="fade">
                                      <p:cBhvr>
                                        <p:cTn id="100" dur="500"/>
                                        <p:tgtEl>
                                          <p:spTgt spid="111"/>
                                        </p:tgtEl>
                                      </p:cBhvr>
                                    </p:animEffect>
                                  </p:childTnLst>
                                </p:cTn>
                              </p:par>
                            </p:childTnLst>
                          </p:cTn>
                        </p:par>
                      </p:childTnLst>
                    </p:cTn>
                  </p:par>
                  <p:par>
                    <p:cTn id="101" fill="hold">
                      <p:stCondLst>
                        <p:cond delay="indefinite"/>
                      </p:stCondLst>
                      <p:childTnLst>
                        <p:par>
                          <p:cTn id="102" fill="hold">
                            <p:stCondLst>
                              <p:cond delay="0"/>
                            </p:stCondLst>
                            <p:childTnLst>
                              <p:par>
                                <p:cTn id="103" presetID="10" presetClass="entr" presetSubtype="0" fill="hold" grpId="0" nodeType="clickEffect">
                                  <p:stCondLst>
                                    <p:cond delay="0"/>
                                  </p:stCondLst>
                                  <p:childTnLst>
                                    <p:set>
                                      <p:cBhvr>
                                        <p:cTn id="104" dur="1" fill="hold">
                                          <p:stCondLst>
                                            <p:cond delay="0"/>
                                          </p:stCondLst>
                                        </p:cTn>
                                        <p:tgtEl>
                                          <p:spTgt spid="114"/>
                                        </p:tgtEl>
                                        <p:attrNameLst>
                                          <p:attrName>style.visibility</p:attrName>
                                        </p:attrNameLst>
                                      </p:cBhvr>
                                      <p:to>
                                        <p:strVal val="visible"/>
                                      </p:to>
                                    </p:set>
                                    <p:animEffect transition="in" filter="fade">
                                      <p:cBhvr>
                                        <p:cTn id="105" dur="500"/>
                                        <p:tgtEl>
                                          <p:spTgt spid="114"/>
                                        </p:tgtEl>
                                      </p:cBhvr>
                                    </p:animEffect>
                                  </p:childTnLst>
                                </p:cTn>
                              </p:par>
                            </p:childTnLst>
                          </p:cTn>
                        </p:par>
                      </p:childTnLst>
                    </p:cTn>
                  </p:par>
                  <p:par>
                    <p:cTn id="106" fill="hold">
                      <p:stCondLst>
                        <p:cond delay="indefinite"/>
                      </p:stCondLst>
                      <p:childTnLst>
                        <p:par>
                          <p:cTn id="107" fill="hold">
                            <p:stCondLst>
                              <p:cond delay="0"/>
                            </p:stCondLst>
                            <p:childTnLst>
                              <p:par>
                                <p:cTn id="108" presetID="10" presetClass="entr" presetSubtype="0" fill="hold" grpId="0" nodeType="clickEffect">
                                  <p:stCondLst>
                                    <p:cond delay="0"/>
                                  </p:stCondLst>
                                  <p:childTnLst>
                                    <p:set>
                                      <p:cBhvr>
                                        <p:cTn id="109" dur="1" fill="hold">
                                          <p:stCondLst>
                                            <p:cond delay="0"/>
                                          </p:stCondLst>
                                        </p:cTn>
                                        <p:tgtEl>
                                          <p:spTgt spid="101"/>
                                        </p:tgtEl>
                                        <p:attrNameLst>
                                          <p:attrName>style.visibility</p:attrName>
                                        </p:attrNameLst>
                                      </p:cBhvr>
                                      <p:to>
                                        <p:strVal val="visible"/>
                                      </p:to>
                                    </p:set>
                                    <p:animEffect transition="in" filter="fade">
                                      <p:cBhvr>
                                        <p:cTn id="110" dur="500"/>
                                        <p:tgtEl>
                                          <p:spTgt spid="1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p:bldP spid="75" grpId="0" animBg="1"/>
      <p:bldP spid="80" grpId="0" animBg="1"/>
      <p:bldP spid="81" grpId="0" animBg="1"/>
      <p:bldP spid="82" grpId="0" animBg="1"/>
      <p:bldP spid="84" grpId="0"/>
      <p:bldP spid="86" grpId="0" animBg="1"/>
      <p:bldP spid="87" grpId="0" animBg="1"/>
      <p:bldP spid="89" grpId="0" animBg="1"/>
      <p:bldP spid="90" grpId="0" animBg="1"/>
      <p:bldP spid="99" grpId="0" animBg="1"/>
      <p:bldP spid="100" grpId="0" animBg="1"/>
      <p:bldP spid="103" grpId="0" animBg="1"/>
      <p:bldP spid="110" grpId="0"/>
      <p:bldP spid="111" grpId="0"/>
      <p:bldP spid="112" grpId="0" animBg="1"/>
      <p:bldP spid="114" grpId="0" animBg="1"/>
      <p:bldP spid="101"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noProof="0" smtClean="0"/>
              <a:t>Way too many standards?</a:t>
            </a:r>
            <a:endParaRPr lang="en-US" noProof="0"/>
          </a:p>
        </p:txBody>
      </p:sp>
      <p:pic>
        <p:nvPicPr>
          <p:cNvPr id="4" name="Picture 3" descr="pubdist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816" y="2073422"/>
            <a:ext cx="7735455" cy="3822903"/>
          </a:xfrm>
          <a:prstGeom prst="rect">
            <a:avLst/>
          </a:prstGeom>
        </p:spPr>
      </p:pic>
      <p:sp>
        <p:nvSpPr>
          <p:cNvPr id="6" name="TextBox 5"/>
          <p:cNvSpPr txBox="1"/>
          <p:nvPr/>
        </p:nvSpPr>
        <p:spPr>
          <a:xfrm>
            <a:off x="4045007" y="5960384"/>
            <a:ext cx="1330037" cy="369332"/>
          </a:xfrm>
          <a:prstGeom prst="rect">
            <a:avLst/>
          </a:prstGeom>
          <a:noFill/>
        </p:spPr>
        <p:txBody>
          <a:bodyPr wrap="none" rtlCol="0">
            <a:spAutoFit/>
          </a:bodyPr>
          <a:lstStyle/>
          <a:p>
            <a:r>
              <a:rPr lang="en-US" dirty="0" smtClean="0"/>
              <a:t>Source: IETF</a:t>
            </a:r>
            <a:endParaRPr lang="en-US" dirty="0"/>
          </a:p>
        </p:txBody>
      </p:sp>
      <p:sp>
        <p:nvSpPr>
          <p:cNvPr id="3" name="Footer Placeholder 2"/>
          <p:cNvSpPr>
            <a:spLocks noGrp="1"/>
          </p:cNvSpPr>
          <p:nvPr>
            <p:ph type="ftr" sz="quarter" idx="11"/>
          </p:nvPr>
        </p:nvSpPr>
        <p:spPr/>
        <p:txBody>
          <a:bodyPr/>
          <a:lstStyle/>
          <a:p>
            <a:r>
              <a:rPr lang="en-US" smtClean="0"/>
              <a:t>G. Bianchi &amp; A. Capone - SDN tutorial</a:t>
            </a:r>
            <a:endParaRPr lang="en-US"/>
          </a:p>
        </p:txBody>
      </p:sp>
      <p:sp>
        <p:nvSpPr>
          <p:cNvPr id="5" name="Slide Number Placeholder 4"/>
          <p:cNvSpPr>
            <a:spLocks noGrp="1"/>
          </p:cNvSpPr>
          <p:nvPr>
            <p:ph type="sldNum" sz="quarter" idx="12"/>
          </p:nvPr>
        </p:nvSpPr>
        <p:spPr/>
        <p:txBody>
          <a:bodyPr/>
          <a:lstStyle/>
          <a:p>
            <a:fld id="{F575C757-2202-604A-8DCC-632154A48C4A}" type="slidenum">
              <a:rPr lang="en-US" smtClean="0"/>
              <a:t>6</a:t>
            </a:fld>
            <a:endParaRPr lang="en-US"/>
          </a:p>
        </p:txBody>
      </p:sp>
    </p:spTree>
    <p:extLst>
      <p:ext uri="{BB962C8B-B14F-4D97-AF65-F5344CB8AC3E}">
        <p14:creationId xmlns:p14="http://schemas.microsoft.com/office/powerpoint/2010/main" val="1261943717"/>
      </p:ext>
    </p:extLst>
  </p:cSld>
  <p:clrMapOvr>
    <a:masterClrMapping/>
  </p:clrMapOvr>
  <p:transition xmlns:p14="http://schemas.microsoft.com/office/powerpoint/2010/main" spd="slow">
    <p:pull/>
  </p:transition>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smtClean="0"/>
              <a:t>Proof of concept</a:t>
            </a:r>
            <a:endParaRPr lang="en-US" noProof="0"/>
          </a:p>
        </p:txBody>
      </p:sp>
      <p:sp>
        <p:nvSpPr>
          <p:cNvPr id="3" name="Segnaposto contenuto 2"/>
          <p:cNvSpPr>
            <a:spLocks noGrp="1"/>
          </p:cNvSpPr>
          <p:nvPr>
            <p:ph idx="1"/>
          </p:nvPr>
        </p:nvSpPr>
        <p:spPr/>
        <p:txBody>
          <a:bodyPr/>
          <a:lstStyle/>
          <a:p>
            <a:r>
              <a:rPr lang="en-US" noProof="0" smtClean="0"/>
              <a:t>SW implementation: </a:t>
            </a:r>
          </a:p>
          <a:p>
            <a:pPr lvl="1"/>
            <a:r>
              <a:rPr lang="en-US" noProof="0" smtClean="0"/>
              <a:t>Trivial modifications to SoftSwitch</a:t>
            </a:r>
          </a:p>
          <a:p>
            <a:pPr lvl="1"/>
            <a:r>
              <a:rPr lang="en-US" noProof="0" smtClean="0"/>
              <a:t>Public domain</a:t>
            </a:r>
          </a:p>
          <a:p>
            <a:r>
              <a:rPr lang="en-US" noProof="0" smtClean="0"/>
              <a:t>HW implementation:</a:t>
            </a:r>
          </a:p>
          <a:p>
            <a:pPr lvl="1"/>
            <a:r>
              <a:rPr lang="en-US" sz="2800" noProof="0" smtClean="0"/>
              <a:t>5 clock (2 SRAM read + 2 TCAM + 1 SRAM write)</a:t>
            </a:r>
          </a:p>
          <a:p>
            <a:pPr lvl="1"/>
            <a:r>
              <a:rPr lang="en-US" sz="2800" noProof="0" smtClean="0"/>
              <a:t>10 Gbps just requires 156 MHz clock TCAM, trivial</a:t>
            </a:r>
          </a:p>
          <a:p>
            <a:pPr lvl="1"/>
            <a:r>
              <a:rPr lang="en-US" sz="2800" noProof="0" smtClean="0"/>
              <a:t>Optimization in progress (pipelining) for 100 Gbps. </a:t>
            </a:r>
            <a:endParaRPr lang="en-US" sz="2800" noProof="0"/>
          </a:p>
        </p:txBody>
      </p:sp>
      <p:sp>
        <p:nvSpPr>
          <p:cNvPr id="4" name="Footer Placeholder 3"/>
          <p:cNvSpPr>
            <a:spLocks noGrp="1"/>
          </p:cNvSpPr>
          <p:nvPr>
            <p:ph type="ftr" sz="quarter" idx="11"/>
          </p:nvPr>
        </p:nvSpPr>
        <p:spPr/>
        <p:txBody>
          <a:bodyPr/>
          <a:lstStyle/>
          <a:p>
            <a:r>
              <a:rPr lang="en-US" smtClean="0"/>
              <a:t>G. Bianchi &amp; A. Capone - SDN tutorial</a:t>
            </a:r>
            <a:endParaRPr lang="en-US"/>
          </a:p>
        </p:txBody>
      </p:sp>
      <p:sp>
        <p:nvSpPr>
          <p:cNvPr id="5" name="Slide Number Placeholder 4"/>
          <p:cNvSpPr>
            <a:spLocks noGrp="1"/>
          </p:cNvSpPr>
          <p:nvPr>
            <p:ph type="sldNum" sz="quarter" idx="12"/>
          </p:nvPr>
        </p:nvSpPr>
        <p:spPr/>
        <p:txBody>
          <a:bodyPr/>
          <a:lstStyle/>
          <a:p>
            <a:fld id="{F575C757-2202-604A-8DCC-632154A48C4A}" type="slidenum">
              <a:rPr lang="en-US" smtClean="0"/>
              <a:t>60</a:t>
            </a:fld>
            <a:endParaRPr lang="en-US"/>
          </a:p>
        </p:txBody>
      </p:sp>
    </p:spTree>
    <p:extLst>
      <p:ext uri="{BB962C8B-B14F-4D97-AF65-F5344CB8AC3E}">
        <p14:creationId xmlns:p14="http://schemas.microsoft.com/office/powerpoint/2010/main" val="4234690913"/>
      </p:ext>
    </p:extLst>
  </p:cSld>
  <p:clrMapOvr>
    <a:masterClrMapping/>
  </p:clrMapOvr>
  <p:transition xmlns:p14="http://schemas.microsoft.com/office/powerpoint/2010/main" spd="slow">
    <p:pull/>
  </p:transition>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685800" y="152636"/>
            <a:ext cx="7696200" cy="649288"/>
          </a:xfrm>
        </p:spPr>
        <p:txBody>
          <a:bodyPr>
            <a:normAutofit fontScale="90000"/>
          </a:bodyPr>
          <a:lstStyle/>
          <a:p>
            <a:r>
              <a:rPr lang="en-US" noProof="0" smtClean="0"/>
              <a:t>Cross-flow state handling</a:t>
            </a:r>
            <a:endParaRPr lang="en-US" noProof="0"/>
          </a:p>
        </p:txBody>
      </p:sp>
      <p:sp>
        <p:nvSpPr>
          <p:cNvPr id="4" name="Rettangolo 3"/>
          <p:cNvSpPr/>
          <p:nvPr/>
        </p:nvSpPr>
        <p:spPr>
          <a:xfrm>
            <a:off x="1583668" y="1592796"/>
            <a:ext cx="1224136"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400" b="1" dirty="0" err="1" smtClean="0">
                <a:solidFill>
                  <a:schemeClr val="tx1"/>
                </a:solidFill>
                <a:latin typeface="Arial Narrow" panose="020B0606020202030204" pitchFamily="34" charset="0"/>
              </a:rPr>
              <a:t>MACdst</a:t>
            </a:r>
            <a:endParaRPr lang="it-IT" sz="1400" b="1" dirty="0">
              <a:solidFill>
                <a:schemeClr val="tx1"/>
              </a:solidFill>
              <a:latin typeface="Arial Narrow" panose="020B0606020202030204" pitchFamily="34" charset="0"/>
            </a:endParaRPr>
          </a:p>
        </p:txBody>
      </p:sp>
      <p:sp>
        <p:nvSpPr>
          <p:cNvPr id="5" name="Rettangolo 4"/>
          <p:cNvSpPr/>
          <p:nvPr/>
        </p:nvSpPr>
        <p:spPr>
          <a:xfrm>
            <a:off x="2807804" y="1592796"/>
            <a:ext cx="1008112"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400" b="1" dirty="0" err="1" smtClean="0">
                <a:solidFill>
                  <a:schemeClr val="tx1"/>
                </a:solidFill>
                <a:latin typeface="Arial Narrow" panose="020B0606020202030204" pitchFamily="34" charset="0"/>
              </a:rPr>
              <a:t>MACsrc</a:t>
            </a:r>
            <a:endParaRPr lang="it-IT" sz="1400" b="1" dirty="0">
              <a:solidFill>
                <a:schemeClr val="tx1"/>
              </a:solidFill>
              <a:latin typeface="Arial Narrow" panose="020B0606020202030204" pitchFamily="34" charset="0"/>
            </a:endParaRPr>
          </a:p>
        </p:txBody>
      </p:sp>
      <p:cxnSp>
        <p:nvCxnSpPr>
          <p:cNvPr id="6" name="Connettore 2 5"/>
          <p:cNvCxnSpPr>
            <a:stCxn id="7" idx="2"/>
          </p:cNvCxnSpPr>
          <p:nvPr/>
        </p:nvCxnSpPr>
        <p:spPr>
          <a:xfrm>
            <a:off x="2303748" y="2123564"/>
            <a:ext cx="2952328" cy="9292"/>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 name="Freccia in giù 6"/>
          <p:cNvSpPr/>
          <p:nvPr/>
        </p:nvSpPr>
        <p:spPr>
          <a:xfrm>
            <a:off x="2087724" y="1808820"/>
            <a:ext cx="432048" cy="314744"/>
          </a:xfrm>
          <a:prstGeom prst="down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b="1">
              <a:latin typeface="Arial Narrow" panose="020B0606020202030204" pitchFamily="34" charset="0"/>
            </a:endParaRPr>
          </a:p>
        </p:txBody>
      </p:sp>
      <p:sp>
        <p:nvSpPr>
          <p:cNvPr id="8" name="Rettangolo 7"/>
          <p:cNvSpPr/>
          <p:nvPr/>
        </p:nvSpPr>
        <p:spPr>
          <a:xfrm>
            <a:off x="5256076" y="1844824"/>
            <a:ext cx="1368152" cy="206732"/>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600" b="1" dirty="0" smtClean="0">
                <a:latin typeface="Arial Narrow" panose="020B0606020202030204" pitchFamily="34" charset="0"/>
              </a:rPr>
              <a:t>Flow </a:t>
            </a:r>
            <a:r>
              <a:rPr lang="it-IT" sz="1600" b="1" dirty="0" err="1" smtClean="0">
                <a:latin typeface="Arial Narrow" panose="020B0606020202030204" pitchFamily="34" charset="0"/>
              </a:rPr>
              <a:t>key</a:t>
            </a:r>
            <a:endParaRPr lang="it-IT" sz="1600" b="1" dirty="0">
              <a:latin typeface="Arial Narrow" panose="020B0606020202030204" pitchFamily="34" charset="0"/>
            </a:endParaRPr>
          </a:p>
        </p:txBody>
      </p:sp>
      <p:sp>
        <p:nvSpPr>
          <p:cNvPr id="9" name="Rettangolo 8"/>
          <p:cNvSpPr/>
          <p:nvPr/>
        </p:nvSpPr>
        <p:spPr>
          <a:xfrm>
            <a:off x="6624228" y="1844824"/>
            <a:ext cx="1368152" cy="206732"/>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600" b="1" dirty="0" smtClean="0">
                <a:latin typeface="Arial Narrow" panose="020B0606020202030204" pitchFamily="34" charset="0"/>
              </a:rPr>
              <a:t>state</a:t>
            </a:r>
            <a:endParaRPr lang="it-IT" sz="1600" b="1" dirty="0">
              <a:latin typeface="Arial Narrow" panose="020B0606020202030204" pitchFamily="34" charset="0"/>
            </a:endParaRPr>
          </a:p>
        </p:txBody>
      </p:sp>
      <p:sp>
        <p:nvSpPr>
          <p:cNvPr id="10" name="Rettangolo 9"/>
          <p:cNvSpPr/>
          <p:nvPr/>
        </p:nvSpPr>
        <p:spPr>
          <a:xfrm>
            <a:off x="5256076" y="2051556"/>
            <a:ext cx="1368152" cy="216024"/>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it-IT" sz="1400" b="1" dirty="0" smtClean="0">
                <a:solidFill>
                  <a:schemeClr val="tx1"/>
                </a:solidFill>
                <a:latin typeface="Arial Narrow" panose="020B0606020202030204" pitchFamily="34" charset="0"/>
              </a:rPr>
              <a:t>48 bit MAC </a:t>
            </a:r>
            <a:r>
              <a:rPr lang="it-IT" sz="1400" b="1" dirty="0" err="1" smtClean="0">
                <a:solidFill>
                  <a:schemeClr val="tx1"/>
                </a:solidFill>
                <a:latin typeface="Arial Narrow" panose="020B0606020202030204" pitchFamily="34" charset="0"/>
              </a:rPr>
              <a:t>addr</a:t>
            </a:r>
            <a:endParaRPr lang="it-IT" sz="1400" b="1" dirty="0">
              <a:solidFill>
                <a:schemeClr val="tx1"/>
              </a:solidFill>
              <a:latin typeface="Arial Narrow" panose="020B0606020202030204" pitchFamily="34" charset="0"/>
            </a:endParaRPr>
          </a:p>
        </p:txBody>
      </p:sp>
      <p:sp>
        <p:nvSpPr>
          <p:cNvPr id="12" name="Rettangolo 11"/>
          <p:cNvSpPr/>
          <p:nvPr/>
        </p:nvSpPr>
        <p:spPr>
          <a:xfrm>
            <a:off x="6624228" y="2051556"/>
            <a:ext cx="1368152" cy="216024"/>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600" b="1" dirty="0" smtClean="0">
                <a:solidFill>
                  <a:schemeClr val="tx1"/>
                </a:solidFill>
                <a:latin typeface="Arial Narrow" panose="020B0606020202030204" pitchFamily="34" charset="0"/>
              </a:rPr>
              <a:t>Port #</a:t>
            </a:r>
            <a:endParaRPr lang="it-IT" sz="1600" b="1" dirty="0">
              <a:solidFill>
                <a:schemeClr val="tx1"/>
              </a:solidFill>
              <a:latin typeface="Arial Narrow" panose="020B0606020202030204" pitchFamily="34" charset="0"/>
            </a:endParaRPr>
          </a:p>
        </p:txBody>
      </p:sp>
      <p:grpSp>
        <p:nvGrpSpPr>
          <p:cNvPr id="21" name="Gruppo 20"/>
          <p:cNvGrpSpPr/>
          <p:nvPr/>
        </p:nvGrpSpPr>
        <p:grpSpPr>
          <a:xfrm>
            <a:off x="5256076" y="2051556"/>
            <a:ext cx="2736304" cy="225316"/>
            <a:chOff x="5724128" y="827420"/>
            <a:chExt cx="2736304" cy="1521460"/>
          </a:xfrm>
        </p:grpSpPr>
        <p:cxnSp>
          <p:nvCxnSpPr>
            <p:cNvPr id="22" name="Connettore 1 21"/>
            <p:cNvCxnSpPr/>
            <p:nvPr/>
          </p:nvCxnSpPr>
          <p:spPr>
            <a:xfrm flipV="1">
              <a:off x="7092280" y="827420"/>
              <a:ext cx="0" cy="151216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Connettore 1 22"/>
            <p:cNvCxnSpPr/>
            <p:nvPr/>
          </p:nvCxnSpPr>
          <p:spPr>
            <a:xfrm flipV="1">
              <a:off x="8460432" y="827420"/>
              <a:ext cx="0" cy="151216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Connettore 1 23"/>
            <p:cNvCxnSpPr/>
            <p:nvPr/>
          </p:nvCxnSpPr>
          <p:spPr>
            <a:xfrm flipV="1">
              <a:off x="5724128" y="836712"/>
              <a:ext cx="0" cy="151216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25" name="Connettore 1 24"/>
          <p:cNvCxnSpPr/>
          <p:nvPr/>
        </p:nvCxnSpPr>
        <p:spPr>
          <a:xfrm>
            <a:off x="5256076" y="2276872"/>
            <a:ext cx="273630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CasellaDiTesto 26"/>
          <p:cNvSpPr txBox="1"/>
          <p:nvPr/>
        </p:nvSpPr>
        <p:spPr>
          <a:xfrm>
            <a:off x="4164544" y="1692145"/>
            <a:ext cx="805029" cy="369332"/>
          </a:xfrm>
          <a:prstGeom prst="rect">
            <a:avLst/>
          </a:prstGeom>
          <a:noFill/>
        </p:spPr>
        <p:txBody>
          <a:bodyPr wrap="none" rtlCol="0">
            <a:spAutoFit/>
          </a:bodyPr>
          <a:lstStyle/>
          <a:p>
            <a:r>
              <a:rPr lang="it-IT" b="1" dirty="0" err="1" smtClean="0"/>
              <a:t>lookup</a:t>
            </a:r>
            <a:endParaRPr lang="it-IT" b="1" dirty="0"/>
          </a:p>
        </p:txBody>
      </p:sp>
      <p:sp>
        <p:nvSpPr>
          <p:cNvPr id="28" name="CasellaDiTesto 27"/>
          <p:cNvSpPr txBox="1"/>
          <p:nvPr/>
        </p:nvSpPr>
        <p:spPr>
          <a:xfrm>
            <a:off x="5989511" y="1439488"/>
            <a:ext cx="1182311" cy="369332"/>
          </a:xfrm>
          <a:prstGeom prst="rect">
            <a:avLst/>
          </a:prstGeom>
          <a:noFill/>
        </p:spPr>
        <p:txBody>
          <a:bodyPr wrap="none" rtlCol="0">
            <a:spAutoFit/>
          </a:bodyPr>
          <a:lstStyle/>
          <a:p>
            <a:r>
              <a:rPr lang="it-IT" b="1" dirty="0" smtClean="0"/>
              <a:t>State </a:t>
            </a:r>
            <a:r>
              <a:rPr lang="it-IT" b="1" dirty="0" err="1" smtClean="0"/>
              <a:t>Table</a:t>
            </a:r>
            <a:endParaRPr lang="it-IT" b="1" dirty="0"/>
          </a:p>
        </p:txBody>
      </p:sp>
      <p:sp>
        <p:nvSpPr>
          <p:cNvPr id="29" name="Rettangolo 28"/>
          <p:cNvSpPr/>
          <p:nvPr/>
        </p:nvSpPr>
        <p:spPr>
          <a:xfrm>
            <a:off x="1583668" y="3861048"/>
            <a:ext cx="1224136"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400" b="1" dirty="0" err="1" smtClean="0">
                <a:solidFill>
                  <a:schemeClr val="tx1"/>
                </a:solidFill>
                <a:latin typeface="Arial Narrow" panose="020B0606020202030204" pitchFamily="34" charset="0"/>
              </a:rPr>
              <a:t>MACdst</a:t>
            </a:r>
            <a:endParaRPr lang="it-IT" sz="1400" b="1" dirty="0">
              <a:solidFill>
                <a:schemeClr val="tx1"/>
              </a:solidFill>
              <a:latin typeface="Arial Narrow" panose="020B0606020202030204" pitchFamily="34" charset="0"/>
            </a:endParaRPr>
          </a:p>
        </p:txBody>
      </p:sp>
      <p:sp>
        <p:nvSpPr>
          <p:cNvPr id="30" name="Rettangolo 29"/>
          <p:cNvSpPr/>
          <p:nvPr/>
        </p:nvSpPr>
        <p:spPr>
          <a:xfrm>
            <a:off x="2807804" y="3861048"/>
            <a:ext cx="1008112"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400" b="1" dirty="0" err="1" smtClean="0">
                <a:solidFill>
                  <a:schemeClr val="tx1"/>
                </a:solidFill>
                <a:latin typeface="Arial Narrow" panose="020B0606020202030204" pitchFamily="34" charset="0"/>
              </a:rPr>
              <a:t>MACsrc</a:t>
            </a:r>
            <a:endParaRPr lang="it-IT" sz="1400" b="1" dirty="0">
              <a:solidFill>
                <a:schemeClr val="tx1"/>
              </a:solidFill>
              <a:latin typeface="Arial Narrow" panose="020B0606020202030204" pitchFamily="34" charset="0"/>
            </a:endParaRPr>
          </a:p>
        </p:txBody>
      </p:sp>
      <p:cxnSp>
        <p:nvCxnSpPr>
          <p:cNvPr id="31" name="Connettore 2 30"/>
          <p:cNvCxnSpPr>
            <a:stCxn id="32" idx="2"/>
          </p:cNvCxnSpPr>
          <p:nvPr/>
        </p:nvCxnSpPr>
        <p:spPr>
          <a:xfrm>
            <a:off x="3383868" y="4391816"/>
            <a:ext cx="1872208" cy="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2" name="Freccia in giù 31"/>
          <p:cNvSpPr/>
          <p:nvPr/>
        </p:nvSpPr>
        <p:spPr>
          <a:xfrm>
            <a:off x="3167844" y="4077072"/>
            <a:ext cx="432048" cy="314744"/>
          </a:xfrm>
          <a:prstGeom prst="down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b="1">
              <a:latin typeface="Arial Narrow" panose="020B0606020202030204" pitchFamily="34" charset="0"/>
            </a:endParaRPr>
          </a:p>
        </p:txBody>
      </p:sp>
      <p:sp>
        <p:nvSpPr>
          <p:cNvPr id="33" name="Rettangolo 32"/>
          <p:cNvSpPr/>
          <p:nvPr/>
        </p:nvSpPr>
        <p:spPr>
          <a:xfrm>
            <a:off x="5256076" y="4113076"/>
            <a:ext cx="1368152" cy="206732"/>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600" b="1" dirty="0" smtClean="0">
                <a:latin typeface="Arial Narrow" panose="020B0606020202030204" pitchFamily="34" charset="0"/>
              </a:rPr>
              <a:t>Flow </a:t>
            </a:r>
            <a:r>
              <a:rPr lang="it-IT" sz="1600" b="1" dirty="0" err="1" smtClean="0">
                <a:latin typeface="Arial Narrow" panose="020B0606020202030204" pitchFamily="34" charset="0"/>
              </a:rPr>
              <a:t>key</a:t>
            </a:r>
            <a:endParaRPr lang="it-IT" sz="1600" b="1" dirty="0">
              <a:latin typeface="Arial Narrow" panose="020B0606020202030204" pitchFamily="34" charset="0"/>
            </a:endParaRPr>
          </a:p>
        </p:txBody>
      </p:sp>
      <p:sp>
        <p:nvSpPr>
          <p:cNvPr id="34" name="Rettangolo 33"/>
          <p:cNvSpPr/>
          <p:nvPr/>
        </p:nvSpPr>
        <p:spPr>
          <a:xfrm>
            <a:off x="6624228" y="4113076"/>
            <a:ext cx="1368152" cy="206732"/>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600" b="1" dirty="0" smtClean="0">
                <a:latin typeface="Arial Narrow" panose="020B0606020202030204" pitchFamily="34" charset="0"/>
              </a:rPr>
              <a:t>state</a:t>
            </a:r>
            <a:endParaRPr lang="it-IT" sz="1600" b="1" dirty="0">
              <a:latin typeface="Arial Narrow" panose="020B0606020202030204" pitchFamily="34" charset="0"/>
            </a:endParaRPr>
          </a:p>
        </p:txBody>
      </p:sp>
      <p:sp>
        <p:nvSpPr>
          <p:cNvPr id="35" name="Rettangolo 34"/>
          <p:cNvSpPr/>
          <p:nvPr/>
        </p:nvSpPr>
        <p:spPr>
          <a:xfrm>
            <a:off x="5256076" y="4319808"/>
            <a:ext cx="1368152" cy="216024"/>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it-IT" sz="1400" b="1" dirty="0" smtClean="0">
                <a:solidFill>
                  <a:schemeClr val="tx1"/>
                </a:solidFill>
                <a:latin typeface="Arial Narrow" panose="020B0606020202030204" pitchFamily="34" charset="0"/>
              </a:rPr>
              <a:t>48 bit MAC </a:t>
            </a:r>
            <a:r>
              <a:rPr lang="it-IT" sz="1400" b="1" dirty="0" err="1" smtClean="0">
                <a:solidFill>
                  <a:schemeClr val="tx1"/>
                </a:solidFill>
                <a:latin typeface="Arial Narrow" panose="020B0606020202030204" pitchFamily="34" charset="0"/>
              </a:rPr>
              <a:t>addr</a:t>
            </a:r>
            <a:endParaRPr lang="it-IT" sz="1400" b="1" dirty="0">
              <a:solidFill>
                <a:schemeClr val="tx1"/>
              </a:solidFill>
              <a:latin typeface="Arial Narrow" panose="020B0606020202030204" pitchFamily="34" charset="0"/>
            </a:endParaRPr>
          </a:p>
        </p:txBody>
      </p:sp>
      <p:sp>
        <p:nvSpPr>
          <p:cNvPr id="36" name="Rettangolo 35"/>
          <p:cNvSpPr/>
          <p:nvPr/>
        </p:nvSpPr>
        <p:spPr>
          <a:xfrm>
            <a:off x="6624228" y="4319808"/>
            <a:ext cx="1368152" cy="216024"/>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600" b="1" dirty="0" smtClean="0">
                <a:solidFill>
                  <a:schemeClr val="tx1"/>
                </a:solidFill>
                <a:latin typeface="Arial Narrow" panose="020B0606020202030204" pitchFamily="34" charset="0"/>
              </a:rPr>
              <a:t>Port #</a:t>
            </a:r>
            <a:endParaRPr lang="it-IT" sz="1600" b="1" dirty="0">
              <a:solidFill>
                <a:schemeClr val="tx1"/>
              </a:solidFill>
              <a:latin typeface="Arial Narrow" panose="020B0606020202030204" pitchFamily="34" charset="0"/>
            </a:endParaRPr>
          </a:p>
        </p:txBody>
      </p:sp>
      <p:grpSp>
        <p:nvGrpSpPr>
          <p:cNvPr id="37" name="Gruppo 36"/>
          <p:cNvGrpSpPr/>
          <p:nvPr/>
        </p:nvGrpSpPr>
        <p:grpSpPr>
          <a:xfrm>
            <a:off x="5256076" y="4319808"/>
            <a:ext cx="2736304" cy="225316"/>
            <a:chOff x="5724128" y="827420"/>
            <a:chExt cx="2736304" cy="1521460"/>
          </a:xfrm>
        </p:grpSpPr>
        <p:cxnSp>
          <p:nvCxnSpPr>
            <p:cNvPr id="38" name="Connettore 1 37"/>
            <p:cNvCxnSpPr/>
            <p:nvPr/>
          </p:nvCxnSpPr>
          <p:spPr>
            <a:xfrm flipV="1">
              <a:off x="7092280" y="827420"/>
              <a:ext cx="0" cy="151216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Connettore 1 38"/>
            <p:cNvCxnSpPr/>
            <p:nvPr/>
          </p:nvCxnSpPr>
          <p:spPr>
            <a:xfrm flipV="1">
              <a:off x="8460432" y="827420"/>
              <a:ext cx="0" cy="151216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Connettore 1 39"/>
            <p:cNvCxnSpPr/>
            <p:nvPr/>
          </p:nvCxnSpPr>
          <p:spPr>
            <a:xfrm flipV="1">
              <a:off x="5724128" y="836712"/>
              <a:ext cx="0" cy="151216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41" name="Connettore 1 40"/>
          <p:cNvCxnSpPr/>
          <p:nvPr/>
        </p:nvCxnSpPr>
        <p:spPr>
          <a:xfrm>
            <a:off x="5256076" y="4545124"/>
            <a:ext cx="273630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2" name="CasellaDiTesto 41"/>
          <p:cNvSpPr txBox="1"/>
          <p:nvPr/>
        </p:nvSpPr>
        <p:spPr>
          <a:xfrm>
            <a:off x="4164544" y="3960397"/>
            <a:ext cx="805029" cy="369332"/>
          </a:xfrm>
          <a:prstGeom prst="rect">
            <a:avLst/>
          </a:prstGeom>
          <a:noFill/>
        </p:spPr>
        <p:txBody>
          <a:bodyPr wrap="none" rtlCol="0">
            <a:spAutoFit/>
          </a:bodyPr>
          <a:lstStyle/>
          <a:p>
            <a:r>
              <a:rPr lang="it-IT" b="1" dirty="0" smtClean="0"/>
              <a:t>update</a:t>
            </a:r>
            <a:endParaRPr lang="it-IT" b="1" dirty="0"/>
          </a:p>
        </p:txBody>
      </p:sp>
      <p:sp>
        <p:nvSpPr>
          <p:cNvPr id="43" name="CasellaDiTesto 42"/>
          <p:cNvSpPr txBox="1"/>
          <p:nvPr/>
        </p:nvSpPr>
        <p:spPr>
          <a:xfrm>
            <a:off x="5989511" y="3707740"/>
            <a:ext cx="1182311" cy="369332"/>
          </a:xfrm>
          <a:prstGeom prst="rect">
            <a:avLst/>
          </a:prstGeom>
          <a:noFill/>
        </p:spPr>
        <p:txBody>
          <a:bodyPr wrap="none" rtlCol="0">
            <a:spAutoFit/>
          </a:bodyPr>
          <a:lstStyle/>
          <a:p>
            <a:r>
              <a:rPr lang="it-IT" b="1" dirty="0" smtClean="0"/>
              <a:t>State </a:t>
            </a:r>
            <a:r>
              <a:rPr lang="it-IT" b="1" dirty="0" err="1" smtClean="0"/>
              <a:t>Table</a:t>
            </a:r>
            <a:endParaRPr lang="it-IT" b="1" dirty="0"/>
          </a:p>
        </p:txBody>
      </p:sp>
      <p:sp>
        <p:nvSpPr>
          <p:cNvPr id="47" name="Rettangolo 46"/>
          <p:cNvSpPr/>
          <p:nvPr/>
        </p:nvSpPr>
        <p:spPr>
          <a:xfrm>
            <a:off x="4824028" y="2924944"/>
            <a:ext cx="864096" cy="288032"/>
          </a:xfrm>
          <a:prstGeom prst="rect">
            <a:avLst/>
          </a:prstGeom>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600" b="1" dirty="0" smtClean="0">
                <a:latin typeface="Arial Narrow" panose="020B0606020202030204" pitchFamily="34" charset="0"/>
              </a:rPr>
              <a:t>state</a:t>
            </a:r>
            <a:endParaRPr lang="it-IT" sz="1600" b="1" dirty="0">
              <a:latin typeface="Arial Narrow" panose="020B0606020202030204" pitchFamily="34" charset="0"/>
            </a:endParaRPr>
          </a:p>
        </p:txBody>
      </p:sp>
      <p:sp>
        <p:nvSpPr>
          <p:cNvPr id="48" name="Rettangolo 47"/>
          <p:cNvSpPr/>
          <p:nvPr/>
        </p:nvSpPr>
        <p:spPr>
          <a:xfrm>
            <a:off x="5688124" y="2924944"/>
            <a:ext cx="1008112" cy="288032"/>
          </a:xfrm>
          <a:prstGeom prst="rect">
            <a:avLst/>
          </a:prstGeom>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600" b="1" dirty="0" err="1" smtClean="0">
                <a:latin typeface="Arial Narrow" panose="020B0606020202030204" pitchFamily="34" charset="0"/>
              </a:rPr>
              <a:t>event</a:t>
            </a:r>
            <a:endParaRPr lang="it-IT" sz="1600" b="1" dirty="0">
              <a:latin typeface="Arial Narrow" panose="020B0606020202030204" pitchFamily="34" charset="0"/>
            </a:endParaRPr>
          </a:p>
        </p:txBody>
      </p:sp>
      <p:sp>
        <p:nvSpPr>
          <p:cNvPr id="49" name="Rettangolo 48"/>
          <p:cNvSpPr/>
          <p:nvPr/>
        </p:nvSpPr>
        <p:spPr>
          <a:xfrm>
            <a:off x="4824028" y="3212976"/>
            <a:ext cx="864096" cy="216024"/>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400" b="1" dirty="0" smtClean="0">
                <a:solidFill>
                  <a:schemeClr val="tx1"/>
                </a:solidFill>
                <a:latin typeface="Arial Narrow" panose="020B0606020202030204" pitchFamily="34" charset="0"/>
              </a:rPr>
              <a:t>Port#</a:t>
            </a:r>
            <a:endParaRPr lang="it-IT" sz="1400" b="1" dirty="0">
              <a:solidFill>
                <a:schemeClr val="tx1"/>
              </a:solidFill>
              <a:latin typeface="Arial Narrow" panose="020B0606020202030204" pitchFamily="34" charset="0"/>
            </a:endParaRPr>
          </a:p>
        </p:txBody>
      </p:sp>
      <p:sp>
        <p:nvSpPr>
          <p:cNvPr id="50" name="Rettangolo 49"/>
          <p:cNvSpPr/>
          <p:nvPr/>
        </p:nvSpPr>
        <p:spPr>
          <a:xfrm>
            <a:off x="5688124" y="3212976"/>
            <a:ext cx="1008112" cy="216024"/>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400" b="1" dirty="0" smtClean="0">
                <a:solidFill>
                  <a:schemeClr val="tx1"/>
                </a:solidFill>
                <a:latin typeface="Arial Narrow" panose="020B0606020202030204" pitchFamily="34" charset="0"/>
              </a:rPr>
              <a:t>*</a:t>
            </a:r>
            <a:endParaRPr lang="it-IT" sz="1400" b="1" dirty="0">
              <a:solidFill>
                <a:schemeClr val="tx1"/>
              </a:solidFill>
              <a:latin typeface="Arial Narrow" panose="020B0606020202030204" pitchFamily="34" charset="0"/>
            </a:endParaRPr>
          </a:p>
        </p:txBody>
      </p:sp>
      <p:sp>
        <p:nvSpPr>
          <p:cNvPr id="51" name="Rettangolo 50"/>
          <p:cNvSpPr/>
          <p:nvPr/>
        </p:nvSpPr>
        <p:spPr>
          <a:xfrm>
            <a:off x="6696236" y="2924944"/>
            <a:ext cx="864096" cy="288032"/>
          </a:xfrm>
          <a:prstGeom prst="rect">
            <a:avLst/>
          </a:prstGeom>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600" b="1" dirty="0" err="1" smtClean="0">
                <a:latin typeface="Arial Narrow" panose="020B0606020202030204" pitchFamily="34" charset="0"/>
              </a:rPr>
              <a:t>action</a:t>
            </a:r>
            <a:endParaRPr lang="it-IT" sz="1600" b="1" dirty="0">
              <a:latin typeface="Arial Narrow" panose="020B0606020202030204" pitchFamily="34" charset="0"/>
            </a:endParaRPr>
          </a:p>
        </p:txBody>
      </p:sp>
      <p:sp>
        <p:nvSpPr>
          <p:cNvPr id="52" name="Rettangolo 51"/>
          <p:cNvSpPr/>
          <p:nvPr/>
        </p:nvSpPr>
        <p:spPr>
          <a:xfrm>
            <a:off x="7560332" y="2924944"/>
            <a:ext cx="1152128" cy="288032"/>
          </a:xfrm>
          <a:prstGeom prst="rect">
            <a:avLst/>
          </a:prstGeom>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600" b="1" dirty="0" err="1" smtClean="0">
                <a:latin typeface="Arial Narrow" panose="020B0606020202030204" pitchFamily="34" charset="0"/>
              </a:rPr>
              <a:t>Next</a:t>
            </a:r>
            <a:r>
              <a:rPr lang="it-IT" sz="1600" b="1" dirty="0" smtClean="0">
                <a:latin typeface="Arial Narrow" panose="020B0606020202030204" pitchFamily="34" charset="0"/>
              </a:rPr>
              <a:t>-state</a:t>
            </a:r>
            <a:endParaRPr lang="it-IT" sz="1600" b="1" dirty="0">
              <a:latin typeface="Arial Narrow" panose="020B0606020202030204" pitchFamily="34" charset="0"/>
            </a:endParaRPr>
          </a:p>
        </p:txBody>
      </p:sp>
      <p:sp>
        <p:nvSpPr>
          <p:cNvPr id="53" name="Rettangolo 52"/>
          <p:cNvSpPr/>
          <p:nvPr/>
        </p:nvSpPr>
        <p:spPr>
          <a:xfrm>
            <a:off x="6696236" y="3212976"/>
            <a:ext cx="864096" cy="216024"/>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400" b="1" dirty="0" err="1" smtClean="0">
                <a:solidFill>
                  <a:schemeClr val="tx1"/>
                </a:solidFill>
                <a:latin typeface="Arial Narrow" panose="020B0606020202030204" pitchFamily="34" charset="0"/>
              </a:rPr>
              <a:t>forward</a:t>
            </a:r>
            <a:endParaRPr lang="it-IT" sz="1400" b="1" dirty="0">
              <a:solidFill>
                <a:schemeClr val="tx1"/>
              </a:solidFill>
              <a:latin typeface="Arial Narrow" panose="020B0606020202030204" pitchFamily="34" charset="0"/>
            </a:endParaRPr>
          </a:p>
        </p:txBody>
      </p:sp>
      <p:sp>
        <p:nvSpPr>
          <p:cNvPr id="54" name="Rettangolo 53"/>
          <p:cNvSpPr/>
          <p:nvPr/>
        </p:nvSpPr>
        <p:spPr>
          <a:xfrm>
            <a:off x="7560332" y="3212976"/>
            <a:ext cx="1152128" cy="216024"/>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400" b="1" dirty="0" smtClean="0">
                <a:solidFill>
                  <a:schemeClr val="tx1"/>
                </a:solidFill>
                <a:latin typeface="Arial Narrow" panose="020B0606020202030204" pitchFamily="34" charset="0"/>
              </a:rPr>
              <a:t>In-</a:t>
            </a:r>
            <a:r>
              <a:rPr lang="it-IT" sz="1400" b="1" dirty="0" err="1" smtClean="0">
                <a:solidFill>
                  <a:schemeClr val="tx1"/>
                </a:solidFill>
                <a:latin typeface="Arial Narrow" panose="020B0606020202030204" pitchFamily="34" charset="0"/>
              </a:rPr>
              <a:t>port</a:t>
            </a:r>
            <a:endParaRPr lang="it-IT" sz="1400" b="1" dirty="0">
              <a:solidFill>
                <a:schemeClr val="tx1"/>
              </a:solidFill>
              <a:latin typeface="Arial Narrow" panose="020B0606020202030204" pitchFamily="34" charset="0"/>
            </a:endParaRPr>
          </a:p>
        </p:txBody>
      </p:sp>
      <p:sp>
        <p:nvSpPr>
          <p:cNvPr id="55" name="CasellaDiTesto 54"/>
          <p:cNvSpPr txBox="1"/>
          <p:nvPr/>
        </p:nvSpPr>
        <p:spPr>
          <a:xfrm>
            <a:off x="6012160" y="2555612"/>
            <a:ext cx="1244828" cy="369332"/>
          </a:xfrm>
          <a:prstGeom prst="rect">
            <a:avLst/>
          </a:prstGeom>
          <a:noFill/>
        </p:spPr>
        <p:txBody>
          <a:bodyPr wrap="none" rtlCol="0">
            <a:spAutoFit/>
          </a:bodyPr>
          <a:lstStyle/>
          <a:p>
            <a:r>
              <a:rPr lang="it-IT" b="1" dirty="0" smtClean="0"/>
              <a:t>XFSM </a:t>
            </a:r>
            <a:r>
              <a:rPr lang="it-IT" b="1" dirty="0" err="1" smtClean="0"/>
              <a:t>Table</a:t>
            </a:r>
            <a:endParaRPr lang="it-IT" b="1" dirty="0"/>
          </a:p>
        </p:txBody>
      </p:sp>
      <p:cxnSp>
        <p:nvCxnSpPr>
          <p:cNvPr id="56" name="Connettore 2 55"/>
          <p:cNvCxnSpPr/>
          <p:nvPr/>
        </p:nvCxnSpPr>
        <p:spPr>
          <a:xfrm>
            <a:off x="3599892" y="3222268"/>
            <a:ext cx="1260140" cy="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8" name="CasellaDiTesto 57"/>
          <p:cNvSpPr txBox="1"/>
          <p:nvPr/>
        </p:nvSpPr>
        <p:spPr>
          <a:xfrm>
            <a:off x="1162792" y="4545124"/>
            <a:ext cx="3193503" cy="369332"/>
          </a:xfrm>
          <a:prstGeom prst="rect">
            <a:avLst/>
          </a:prstGeom>
          <a:noFill/>
        </p:spPr>
        <p:txBody>
          <a:bodyPr wrap="none" rtlCol="0">
            <a:spAutoFit/>
          </a:bodyPr>
          <a:lstStyle/>
          <a:p>
            <a:r>
              <a:rPr lang="it-IT" b="1" dirty="0" smtClean="0">
                <a:solidFill>
                  <a:srgbClr val="FF0000"/>
                </a:solidFill>
              </a:rPr>
              <a:t>DIFFERENT </a:t>
            </a:r>
            <a:r>
              <a:rPr lang="it-IT" b="1" dirty="0" err="1" smtClean="0">
                <a:solidFill>
                  <a:srgbClr val="FF0000"/>
                </a:solidFill>
              </a:rPr>
              <a:t>lookup</a:t>
            </a:r>
            <a:r>
              <a:rPr lang="it-IT" b="1" dirty="0" smtClean="0">
                <a:solidFill>
                  <a:srgbClr val="FF0000"/>
                </a:solidFill>
              </a:rPr>
              <a:t>/update scope</a:t>
            </a:r>
            <a:endParaRPr lang="it-IT" b="1" dirty="0">
              <a:solidFill>
                <a:srgbClr val="FF0000"/>
              </a:solidFill>
            </a:endParaRPr>
          </a:p>
        </p:txBody>
      </p:sp>
      <p:sp>
        <p:nvSpPr>
          <p:cNvPr id="59" name="Rettangolo 58"/>
          <p:cNvSpPr/>
          <p:nvPr/>
        </p:nvSpPr>
        <p:spPr>
          <a:xfrm>
            <a:off x="1583668" y="5085184"/>
            <a:ext cx="936104"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400" b="1" dirty="0" smtClean="0">
                <a:solidFill>
                  <a:schemeClr val="tx1"/>
                </a:solidFill>
                <a:latin typeface="Arial Narrow" panose="020B0606020202030204" pitchFamily="34" charset="0"/>
              </a:rPr>
              <a:t>Field 1</a:t>
            </a:r>
            <a:endParaRPr lang="it-IT" sz="1400" b="1" dirty="0">
              <a:solidFill>
                <a:schemeClr val="tx1"/>
              </a:solidFill>
              <a:latin typeface="Arial Narrow" panose="020B0606020202030204" pitchFamily="34" charset="0"/>
            </a:endParaRPr>
          </a:p>
        </p:txBody>
      </p:sp>
      <p:sp>
        <p:nvSpPr>
          <p:cNvPr id="60" name="Rettangolo 59"/>
          <p:cNvSpPr/>
          <p:nvPr/>
        </p:nvSpPr>
        <p:spPr>
          <a:xfrm>
            <a:off x="2519772" y="5085184"/>
            <a:ext cx="1008112"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400" b="1" dirty="0" smtClean="0">
                <a:solidFill>
                  <a:schemeClr val="tx1"/>
                </a:solidFill>
                <a:latin typeface="Arial Narrow" panose="020B0606020202030204" pitchFamily="34" charset="0"/>
              </a:rPr>
              <a:t>Field 2</a:t>
            </a:r>
            <a:endParaRPr lang="it-IT" sz="1400" b="1" dirty="0">
              <a:solidFill>
                <a:schemeClr val="tx1"/>
              </a:solidFill>
              <a:latin typeface="Arial Narrow" panose="020B0606020202030204" pitchFamily="34" charset="0"/>
            </a:endParaRPr>
          </a:p>
        </p:txBody>
      </p:sp>
      <p:sp>
        <p:nvSpPr>
          <p:cNvPr id="61" name="Rettangolo 60"/>
          <p:cNvSpPr/>
          <p:nvPr/>
        </p:nvSpPr>
        <p:spPr>
          <a:xfrm>
            <a:off x="3527884" y="5085184"/>
            <a:ext cx="1008112"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400" b="1" dirty="0" smtClean="0">
                <a:solidFill>
                  <a:schemeClr val="tx1"/>
                </a:solidFill>
                <a:latin typeface="Arial Narrow" panose="020B0606020202030204" pitchFamily="34" charset="0"/>
              </a:rPr>
              <a:t>Field N</a:t>
            </a:r>
            <a:endParaRPr lang="it-IT" sz="1400" b="1" dirty="0">
              <a:solidFill>
                <a:schemeClr val="tx1"/>
              </a:solidFill>
              <a:latin typeface="Arial Narrow" panose="020B0606020202030204" pitchFamily="34" charset="0"/>
            </a:endParaRPr>
          </a:p>
        </p:txBody>
      </p:sp>
      <p:sp>
        <p:nvSpPr>
          <p:cNvPr id="62" name="Freccia in giù 61"/>
          <p:cNvSpPr/>
          <p:nvPr/>
        </p:nvSpPr>
        <p:spPr>
          <a:xfrm>
            <a:off x="1871700" y="5310500"/>
            <a:ext cx="432048" cy="314744"/>
          </a:xfrm>
          <a:prstGeom prst="down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b="1">
              <a:latin typeface="Arial Narrow" panose="020B0606020202030204" pitchFamily="34" charset="0"/>
            </a:endParaRPr>
          </a:p>
        </p:txBody>
      </p:sp>
      <p:sp>
        <p:nvSpPr>
          <p:cNvPr id="63" name="Freccia in giù 62"/>
          <p:cNvSpPr/>
          <p:nvPr/>
        </p:nvSpPr>
        <p:spPr>
          <a:xfrm>
            <a:off x="2807804" y="5301208"/>
            <a:ext cx="432048" cy="314744"/>
          </a:xfrm>
          <a:prstGeom prst="down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b="1">
              <a:latin typeface="Arial Narrow" panose="020B0606020202030204" pitchFamily="34" charset="0"/>
            </a:endParaRPr>
          </a:p>
        </p:txBody>
      </p:sp>
      <p:sp>
        <p:nvSpPr>
          <p:cNvPr id="64" name="Freccia in giù 63"/>
          <p:cNvSpPr/>
          <p:nvPr/>
        </p:nvSpPr>
        <p:spPr>
          <a:xfrm>
            <a:off x="3779912" y="5301208"/>
            <a:ext cx="432048" cy="314744"/>
          </a:xfrm>
          <a:prstGeom prst="down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b="1">
              <a:latin typeface="Arial Narrow" panose="020B0606020202030204" pitchFamily="34" charset="0"/>
            </a:endParaRPr>
          </a:p>
        </p:txBody>
      </p:sp>
      <p:sp>
        <p:nvSpPr>
          <p:cNvPr id="65" name="Rettangolo 64"/>
          <p:cNvSpPr/>
          <p:nvPr/>
        </p:nvSpPr>
        <p:spPr>
          <a:xfrm>
            <a:off x="1736068" y="5625244"/>
            <a:ext cx="2475892" cy="2160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400" b="1" dirty="0" err="1" smtClean="0">
                <a:solidFill>
                  <a:schemeClr val="tx1"/>
                </a:solidFill>
                <a:latin typeface="Arial Narrow" panose="020B0606020202030204" pitchFamily="34" charset="0"/>
              </a:rPr>
              <a:t>Flowkey</a:t>
            </a:r>
            <a:r>
              <a:rPr lang="it-IT" sz="1400" b="1" dirty="0" smtClean="0">
                <a:solidFill>
                  <a:schemeClr val="tx1"/>
                </a:solidFill>
                <a:latin typeface="Arial Narrow" panose="020B0606020202030204" pitchFamily="34" charset="0"/>
              </a:rPr>
              <a:t> </a:t>
            </a:r>
            <a:r>
              <a:rPr lang="it-IT" sz="1400" b="1" dirty="0" err="1" smtClean="0">
                <a:solidFill>
                  <a:schemeClr val="tx1"/>
                </a:solidFill>
                <a:latin typeface="Arial Narrow" panose="020B0606020202030204" pitchFamily="34" charset="0"/>
              </a:rPr>
              <a:t>selector</a:t>
            </a:r>
            <a:endParaRPr lang="it-IT" sz="1400" b="1" dirty="0">
              <a:solidFill>
                <a:schemeClr val="tx1"/>
              </a:solidFill>
              <a:latin typeface="Arial Narrow" panose="020B0606020202030204" pitchFamily="34" charset="0"/>
            </a:endParaRPr>
          </a:p>
        </p:txBody>
      </p:sp>
      <p:sp>
        <p:nvSpPr>
          <p:cNvPr id="66" name="Freccia in giù 65"/>
          <p:cNvSpPr/>
          <p:nvPr/>
        </p:nvSpPr>
        <p:spPr>
          <a:xfrm>
            <a:off x="2807804" y="5841268"/>
            <a:ext cx="432048" cy="314744"/>
          </a:xfrm>
          <a:prstGeom prst="down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b="1">
              <a:latin typeface="Arial Narrow" panose="020B0606020202030204" pitchFamily="34" charset="0"/>
            </a:endParaRPr>
          </a:p>
        </p:txBody>
      </p:sp>
      <p:cxnSp>
        <p:nvCxnSpPr>
          <p:cNvPr id="67" name="Connettore 2 66"/>
          <p:cNvCxnSpPr/>
          <p:nvPr/>
        </p:nvCxnSpPr>
        <p:spPr>
          <a:xfrm flipH="1">
            <a:off x="4247964" y="5733256"/>
            <a:ext cx="344520" cy="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0" name="CasellaDiTesto 69"/>
          <p:cNvSpPr txBox="1"/>
          <p:nvPr/>
        </p:nvSpPr>
        <p:spPr>
          <a:xfrm>
            <a:off x="4644008" y="5553236"/>
            <a:ext cx="1638590" cy="369332"/>
          </a:xfrm>
          <a:prstGeom prst="rect">
            <a:avLst/>
          </a:prstGeom>
          <a:noFill/>
        </p:spPr>
        <p:txBody>
          <a:bodyPr wrap="none" rtlCol="0">
            <a:spAutoFit/>
          </a:bodyPr>
          <a:lstStyle/>
          <a:p>
            <a:r>
              <a:rPr lang="it-IT" dirty="0" smtClean="0"/>
              <a:t>Read/</a:t>
            </a:r>
            <a:r>
              <a:rPr lang="it-IT" dirty="0" err="1" smtClean="0"/>
              <a:t>write</a:t>
            </a:r>
            <a:r>
              <a:rPr lang="it-IT" dirty="0" smtClean="0"/>
              <a:t> </a:t>
            </a:r>
            <a:r>
              <a:rPr lang="it-IT" dirty="0" err="1" smtClean="0"/>
              <a:t>signal</a:t>
            </a:r>
            <a:endParaRPr lang="it-IT" dirty="0"/>
          </a:p>
        </p:txBody>
      </p:sp>
      <p:sp>
        <p:nvSpPr>
          <p:cNvPr id="71" name="Segnaposto contenuto 2"/>
          <p:cNvSpPr>
            <a:spLocks noGrp="1"/>
          </p:cNvSpPr>
          <p:nvPr>
            <p:ph idx="1"/>
          </p:nvPr>
        </p:nvSpPr>
        <p:spPr>
          <a:xfrm>
            <a:off x="571730" y="836712"/>
            <a:ext cx="8392758" cy="936104"/>
          </a:xfrm>
        </p:spPr>
        <p:txBody>
          <a:bodyPr>
            <a:normAutofit fontScale="85000" lnSpcReduction="10000"/>
          </a:bodyPr>
          <a:lstStyle/>
          <a:p>
            <a:r>
              <a:rPr lang="en-US" noProof="0" smtClean="0">
                <a:solidFill>
                  <a:srgbClr val="FF0000"/>
                </a:solidFill>
              </a:rPr>
              <a:t>Yes but what about MAC learning, multi-port protocols (e.g., FTP), bidirectional flow handling, etc?</a:t>
            </a:r>
          </a:p>
        </p:txBody>
      </p:sp>
      <p:sp>
        <p:nvSpPr>
          <p:cNvPr id="3" name="Footer Placeholder 2"/>
          <p:cNvSpPr>
            <a:spLocks noGrp="1"/>
          </p:cNvSpPr>
          <p:nvPr>
            <p:ph type="ftr" sz="quarter" idx="11"/>
          </p:nvPr>
        </p:nvSpPr>
        <p:spPr/>
        <p:txBody>
          <a:bodyPr/>
          <a:lstStyle/>
          <a:p>
            <a:r>
              <a:rPr lang="en-US" smtClean="0"/>
              <a:t>G. Bianchi &amp; A. Capone - SDN tutorial</a:t>
            </a:r>
            <a:endParaRPr lang="en-US"/>
          </a:p>
        </p:txBody>
      </p:sp>
      <p:sp>
        <p:nvSpPr>
          <p:cNvPr id="11" name="Slide Number Placeholder 10"/>
          <p:cNvSpPr>
            <a:spLocks noGrp="1"/>
          </p:cNvSpPr>
          <p:nvPr>
            <p:ph type="sldNum" sz="quarter" idx="12"/>
          </p:nvPr>
        </p:nvSpPr>
        <p:spPr/>
        <p:txBody>
          <a:bodyPr/>
          <a:lstStyle/>
          <a:p>
            <a:fld id="{F575C757-2202-604A-8DCC-632154A48C4A}" type="slidenum">
              <a:rPr lang="en-US" smtClean="0"/>
              <a:t>61</a:t>
            </a:fld>
            <a:endParaRPr lang="en-US"/>
          </a:p>
        </p:txBody>
      </p:sp>
    </p:spTree>
    <p:extLst>
      <p:ext uri="{BB962C8B-B14F-4D97-AF65-F5344CB8AC3E}">
        <p14:creationId xmlns:p14="http://schemas.microsoft.com/office/powerpoint/2010/main" val="2679267358"/>
      </p:ext>
    </p:extLst>
  </p:cSld>
  <p:clrMapOvr>
    <a:masterClrMapping/>
  </p:clrMapOvr>
  <p:transition xmlns:p14="http://schemas.microsoft.com/office/powerpoint/2010/main" spd="slow">
    <p:pull/>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ntr" presetSubtype="0" fill="hold"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fade">
                                      <p:cBhvr>
                                        <p:cTn id="30" dur="500"/>
                                        <p:tgtEl>
                                          <p:spTgt spid="10"/>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fade">
                                      <p:cBhvr>
                                        <p:cTn id="33" dur="500"/>
                                        <p:tgtEl>
                                          <p:spTgt spid="12"/>
                                        </p:tgtEl>
                                      </p:cBhvr>
                                    </p:animEffect>
                                  </p:childTnLst>
                                </p:cTn>
                              </p:par>
                              <p:par>
                                <p:cTn id="34" presetID="10" presetClass="entr" presetSubtype="0" fill="hold" nodeType="withEffect">
                                  <p:stCondLst>
                                    <p:cond delay="0"/>
                                  </p:stCondLst>
                                  <p:childTnLst>
                                    <p:set>
                                      <p:cBhvr>
                                        <p:cTn id="35" dur="1" fill="hold">
                                          <p:stCondLst>
                                            <p:cond delay="0"/>
                                          </p:stCondLst>
                                        </p:cTn>
                                        <p:tgtEl>
                                          <p:spTgt spid="21"/>
                                        </p:tgtEl>
                                        <p:attrNameLst>
                                          <p:attrName>style.visibility</p:attrName>
                                        </p:attrNameLst>
                                      </p:cBhvr>
                                      <p:to>
                                        <p:strVal val="visible"/>
                                      </p:to>
                                    </p:set>
                                    <p:animEffect transition="in" filter="fade">
                                      <p:cBhvr>
                                        <p:cTn id="36" dur="500"/>
                                        <p:tgtEl>
                                          <p:spTgt spid="21"/>
                                        </p:tgtEl>
                                      </p:cBhvr>
                                    </p:animEffect>
                                  </p:childTnLst>
                                </p:cTn>
                              </p:par>
                              <p:par>
                                <p:cTn id="37" presetID="10" presetClass="entr" presetSubtype="0" fill="hold" nodeType="withEffect">
                                  <p:stCondLst>
                                    <p:cond delay="0"/>
                                  </p:stCondLst>
                                  <p:childTnLst>
                                    <p:set>
                                      <p:cBhvr>
                                        <p:cTn id="38" dur="1" fill="hold">
                                          <p:stCondLst>
                                            <p:cond delay="0"/>
                                          </p:stCondLst>
                                        </p:cTn>
                                        <p:tgtEl>
                                          <p:spTgt spid="25"/>
                                        </p:tgtEl>
                                        <p:attrNameLst>
                                          <p:attrName>style.visibility</p:attrName>
                                        </p:attrNameLst>
                                      </p:cBhvr>
                                      <p:to>
                                        <p:strVal val="visible"/>
                                      </p:to>
                                    </p:set>
                                    <p:animEffect transition="in" filter="fade">
                                      <p:cBhvr>
                                        <p:cTn id="39" dur="500"/>
                                        <p:tgtEl>
                                          <p:spTgt spid="25"/>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7"/>
                                        </p:tgtEl>
                                        <p:attrNameLst>
                                          <p:attrName>style.visibility</p:attrName>
                                        </p:attrNameLst>
                                      </p:cBhvr>
                                      <p:to>
                                        <p:strVal val="visible"/>
                                      </p:to>
                                    </p:set>
                                    <p:animEffect transition="in" filter="fade">
                                      <p:cBhvr>
                                        <p:cTn id="42" dur="500"/>
                                        <p:tgtEl>
                                          <p:spTgt spid="27"/>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8"/>
                                        </p:tgtEl>
                                        <p:attrNameLst>
                                          <p:attrName>style.visibility</p:attrName>
                                        </p:attrNameLst>
                                      </p:cBhvr>
                                      <p:to>
                                        <p:strVal val="visible"/>
                                      </p:to>
                                    </p:set>
                                    <p:animEffect transition="in" filter="fade">
                                      <p:cBhvr>
                                        <p:cTn id="45" dur="500"/>
                                        <p:tgtEl>
                                          <p:spTgt spid="28"/>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47"/>
                                        </p:tgtEl>
                                        <p:attrNameLst>
                                          <p:attrName>style.visibility</p:attrName>
                                        </p:attrNameLst>
                                      </p:cBhvr>
                                      <p:to>
                                        <p:strVal val="visible"/>
                                      </p:to>
                                    </p:set>
                                    <p:animEffect transition="in" filter="fade">
                                      <p:cBhvr>
                                        <p:cTn id="50" dur="500"/>
                                        <p:tgtEl>
                                          <p:spTgt spid="47"/>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48"/>
                                        </p:tgtEl>
                                        <p:attrNameLst>
                                          <p:attrName>style.visibility</p:attrName>
                                        </p:attrNameLst>
                                      </p:cBhvr>
                                      <p:to>
                                        <p:strVal val="visible"/>
                                      </p:to>
                                    </p:set>
                                    <p:animEffect transition="in" filter="fade">
                                      <p:cBhvr>
                                        <p:cTn id="53" dur="500"/>
                                        <p:tgtEl>
                                          <p:spTgt spid="48"/>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49"/>
                                        </p:tgtEl>
                                        <p:attrNameLst>
                                          <p:attrName>style.visibility</p:attrName>
                                        </p:attrNameLst>
                                      </p:cBhvr>
                                      <p:to>
                                        <p:strVal val="visible"/>
                                      </p:to>
                                    </p:set>
                                    <p:animEffect transition="in" filter="fade">
                                      <p:cBhvr>
                                        <p:cTn id="56" dur="500"/>
                                        <p:tgtEl>
                                          <p:spTgt spid="49"/>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50"/>
                                        </p:tgtEl>
                                        <p:attrNameLst>
                                          <p:attrName>style.visibility</p:attrName>
                                        </p:attrNameLst>
                                      </p:cBhvr>
                                      <p:to>
                                        <p:strVal val="visible"/>
                                      </p:to>
                                    </p:set>
                                    <p:animEffect transition="in" filter="fade">
                                      <p:cBhvr>
                                        <p:cTn id="59" dur="500"/>
                                        <p:tgtEl>
                                          <p:spTgt spid="50"/>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51"/>
                                        </p:tgtEl>
                                        <p:attrNameLst>
                                          <p:attrName>style.visibility</p:attrName>
                                        </p:attrNameLst>
                                      </p:cBhvr>
                                      <p:to>
                                        <p:strVal val="visible"/>
                                      </p:to>
                                    </p:set>
                                    <p:animEffect transition="in" filter="fade">
                                      <p:cBhvr>
                                        <p:cTn id="62" dur="500"/>
                                        <p:tgtEl>
                                          <p:spTgt spid="51"/>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52"/>
                                        </p:tgtEl>
                                        <p:attrNameLst>
                                          <p:attrName>style.visibility</p:attrName>
                                        </p:attrNameLst>
                                      </p:cBhvr>
                                      <p:to>
                                        <p:strVal val="visible"/>
                                      </p:to>
                                    </p:set>
                                    <p:animEffect transition="in" filter="fade">
                                      <p:cBhvr>
                                        <p:cTn id="65" dur="500"/>
                                        <p:tgtEl>
                                          <p:spTgt spid="52"/>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53"/>
                                        </p:tgtEl>
                                        <p:attrNameLst>
                                          <p:attrName>style.visibility</p:attrName>
                                        </p:attrNameLst>
                                      </p:cBhvr>
                                      <p:to>
                                        <p:strVal val="visible"/>
                                      </p:to>
                                    </p:set>
                                    <p:animEffect transition="in" filter="fade">
                                      <p:cBhvr>
                                        <p:cTn id="68" dur="500"/>
                                        <p:tgtEl>
                                          <p:spTgt spid="53"/>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54"/>
                                        </p:tgtEl>
                                        <p:attrNameLst>
                                          <p:attrName>style.visibility</p:attrName>
                                        </p:attrNameLst>
                                      </p:cBhvr>
                                      <p:to>
                                        <p:strVal val="visible"/>
                                      </p:to>
                                    </p:set>
                                    <p:animEffect transition="in" filter="fade">
                                      <p:cBhvr>
                                        <p:cTn id="71" dur="500"/>
                                        <p:tgtEl>
                                          <p:spTgt spid="54"/>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55"/>
                                        </p:tgtEl>
                                        <p:attrNameLst>
                                          <p:attrName>style.visibility</p:attrName>
                                        </p:attrNameLst>
                                      </p:cBhvr>
                                      <p:to>
                                        <p:strVal val="visible"/>
                                      </p:to>
                                    </p:set>
                                    <p:animEffect transition="in" filter="fade">
                                      <p:cBhvr>
                                        <p:cTn id="74" dur="500"/>
                                        <p:tgtEl>
                                          <p:spTgt spid="55"/>
                                        </p:tgtEl>
                                      </p:cBhvr>
                                    </p:animEffect>
                                  </p:childTnLst>
                                </p:cTn>
                              </p:par>
                              <p:par>
                                <p:cTn id="75" presetID="10" presetClass="entr" presetSubtype="0" fill="hold" nodeType="withEffect">
                                  <p:stCondLst>
                                    <p:cond delay="0"/>
                                  </p:stCondLst>
                                  <p:childTnLst>
                                    <p:set>
                                      <p:cBhvr>
                                        <p:cTn id="76" dur="1" fill="hold">
                                          <p:stCondLst>
                                            <p:cond delay="0"/>
                                          </p:stCondLst>
                                        </p:cTn>
                                        <p:tgtEl>
                                          <p:spTgt spid="56"/>
                                        </p:tgtEl>
                                        <p:attrNameLst>
                                          <p:attrName>style.visibility</p:attrName>
                                        </p:attrNameLst>
                                      </p:cBhvr>
                                      <p:to>
                                        <p:strVal val="visible"/>
                                      </p:to>
                                    </p:set>
                                    <p:animEffect transition="in" filter="fade">
                                      <p:cBhvr>
                                        <p:cTn id="77" dur="500"/>
                                        <p:tgtEl>
                                          <p:spTgt spid="56"/>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29"/>
                                        </p:tgtEl>
                                        <p:attrNameLst>
                                          <p:attrName>style.visibility</p:attrName>
                                        </p:attrNameLst>
                                      </p:cBhvr>
                                      <p:to>
                                        <p:strVal val="visible"/>
                                      </p:to>
                                    </p:set>
                                    <p:animEffect transition="in" filter="fade">
                                      <p:cBhvr>
                                        <p:cTn id="82" dur="500"/>
                                        <p:tgtEl>
                                          <p:spTgt spid="29"/>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30"/>
                                        </p:tgtEl>
                                        <p:attrNameLst>
                                          <p:attrName>style.visibility</p:attrName>
                                        </p:attrNameLst>
                                      </p:cBhvr>
                                      <p:to>
                                        <p:strVal val="visible"/>
                                      </p:to>
                                    </p:set>
                                    <p:animEffect transition="in" filter="fade">
                                      <p:cBhvr>
                                        <p:cTn id="85" dur="500"/>
                                        <p:tgtEl>
                                          <p:spTgt spid="30"/>
                                        </p:tgtEl>
                                      </p:cBhvr>
                                    </p:animEffect>
                                  </p:childTnLst>
                                </p:cTn>
                              </p:par>
                              <p:par>
                                <p:cTn id="86" presetID="10" presetClass="entr" presetSubtype="0" fill="hold" nodeType="withEffect">
                                  <p:stCondLst>
                                    <p:cond delay="0"/>
                                  </p:stCondLst>
                                  <p:childTnLst>
                                    <p:set>
                                      <p:cBhvr>
                                        <p:cTn id="87" dur="1" fill="hold">
                                          <p:stCondLst>
                                            <p:cond delay="0"/>
                                          </p:stCondLst>
                                        </p:cTn>
                                        <p:tgtEl>
                                          <p:spTgt spid="31"/>
                                        </p:tgtEl>
                                        <p:attrNameLst>
                                          <p:attrName>style.visibility</p:attrName>
                                        </p:attrNameLst>
                                      </p:cBhvr>
                                      <p:to>
                                        <p:strVal val="visible"/>
                                      </p:to>
                                    </p:set>
                                    <p:animEffect transition="in" filter="fade">
                                      <p:cBhvr>
                                        <p:cTn id="88" dur="500"/>
                                        <p:tgtEl>
                                          <p:spTgt spid="31"/>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32"/>
                                        </p:tgtEl>
                                        <p:attrNameLst>
                                          <p:attrName>style.visibility</p:attrName>
                                        </p:attrNameLst>
                                      </p:cBhvr>
                                      <p:to>
                                        <p:strVal val="visible"/>
                                      </p:to>
                                    </p:set>
                                    <p:animEffect transition="in" filter="fade">
                                      <p:cBhvr>
                                        <p:cTn id="91" dur="500"/>
                                        <p:tgtEl>
                                          <p:spTgt spid="32"/>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33"/>
                                        </p:tgtEl>
                                        <p:attrNameLst>
                                          <p:attrName>style.visibility</p:attrName>
                                        </p:attrNameLst>
                                      </p:cBhvr>
                                      <p:to>
                                        <p:strVal val="visible"/>
                                      </p:to>
                                    </p:set>
                                    <p:animEffect transition="in" filter="fade">
                                      <p:cBhvr>
                                        <p:cTn id="94" dur="500"/>
                                        <p:tgtEl>
                                          <p:spTgt spid="33"/>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34"/>
                                        </p:tgtEl>
                                        <p:attrNameLst>
                                          <p:attrName>style.visibility</p:attrName>
                                        </p:attrNameLst>
                                      </p:cBhvr>
                                      <p:to>
                                        <p:strVal val="visible"/>
                                      </p:to>
                                    </p:set>
                                    <p:animEffect transition="in" filter="fade">
                                      <p:cBhvr>
                                        <p:cTn id="97" dur="500"/>
                                        <p:tgtEl>
                                          <p:spTgt spid="34"/>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35"/>
                                        </p:tgtEl>
                                        <p:attrNameLst>
                                          <p:attrName>style.visibility</p:attrName>
                                        </p:attrNameLst>
                                      </p:cBhvr>
                                      <p:to>
                                        <p:strVal val="visible"/>
                                      </p:to>
                                    </p:set>
                                    <p:animEffect transition="in" filter="fade">
                                      <p:cBhvr>
                                        <p:cTn id="100" dur="500"/>
                                        <p:tgtEl>
                                          <p:spTgt spid="35"/>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36"/>
                                        </p:tgtEl>
                                        <p:attrNameLst>
                                          <p:attrName>style.visibility</p:attrName>
                                        </p:attrNameLst>
                                      </p:cBhvr>
                                      <p:to>
                                        <p:strVal val="visible"/>
                                      </p:to>
                                    </p:set>
                                    <p:animEffect transition="in" filter="fade">
                                      <p:cBhvr>
                                        <p:cTn id="103" dur="500"/>
                                        <p:tgtEl>
                                          <p:spTgt spid="36"/>
                                        </p:tgtEl>
                                      </p:cBhvr>
                                    </p:animEffect>
                                  </p:childTnLst>
                                </p:cTn>
                              </p:par>
                              <p:par>
                                <p:cTn id="104" presetID="10" presetClass="entr" presetSubtype="0" fill="hold" nodeType="withEffect">
                                  <p:stCondLst>
                                    <p:cond delay="0"/>
                                  </p:stCondLst>
                                  <p:childTnLst>
                                    <p:set>
                                      <p:cBhvr>
                                        <p:cTn id="105" dur="1" fill="hold">
                                          <p:stCondLst>
                                            <p:cond delay="0"/>
                                          </p:stCondLst>
                                        </p:cTn>
                                        <p:tgtEl>
                                          <p:spTgt spid="37"/>
                                        </p:tgtEl>
                                        <p:attrNameLst>
                                          <p:attrName>style.visibility</p:attrName>
                                        </p:attrNameLst>
                                      </p:cBhvr>
                                      <p:to>
                                        <p:strVal val="visible"/>
                                      </p:to>
                                    </p:set>
                                    <p:animEffect transition="in" filter="fade">
                                      <p:cBhvr>
                                        <p:cTn id="106" dur="500"/>
                                        <p:tgtEl>
                                          <p:spTgt spid="37"/>
                                        </p:tgtEl>
                                      </p:cBhvr>
                                    </p:animEffect>
                                  </p:childTnLst>
                                </p:cTn>
                              </p:par>
                              <p:par>
                                <p:cTn id="107" presetID="10" presetClass="entr" presetSubtype="0" fill="hold" nodeType="withEffect">
                                  <p:stCondLst>
                                    <p:cond delay="0"/>
                                  </p:stCondLst>
                                  <p:childTnLst>
                                    <p:set>
                                      <p:cBhvr>
                                        <p:cTn id="108" dur="1" fill="hold">
                                          <p:stCondLst>
                                            <p:cond delay="0"/>
                                          </p:stCondLst>
                                        </p:cTn>
                                        <p:tgtEl>
                                          <p:spTgt spid="41"/>
                                        </p:tgtEl>
                                        <p:attrNameLst>
                                          <p:attrName>style.visibility</p:attrName>
                                        </p:attrNameLst>
                                      </p:cBhvr>
                                      <p:to>
                                        <p:strVal val="visible"/>
                                      </p:to>
                                    </p:set>
                                    <p:animEffect transition="in" filter="fade">
                                      <p:cBhvr>
                                        <p:cTn id="109" dur="500"/>
                                        <p:tgtEl>
                                          <p:spTgt spid="41"/>
                                        </p:tgtEl>
                                      </p:cBhvr>
                                    </p:animEffect>
                                  </p:childTnLst>
                                </p:cTn>
                              </p:par>
                              <p:par>
                                <p:cTn id="110" presetID="10" presetClass="entr" presetSubtype="0" fill="hold" grpId="0" nodeType="withEffect">
                                  <p:stCondLst>
                                    <p:cond delay="0"/>
                                  </p:stCondLst>
                                  <p:childTnLst>
                                    <p:set>
                                      <p:cBhvr>
                                        <p:cTn id="111" dur="1" fill="hold">
                                          <p:stCondLst>
                                            <p:cond delay="0"/>
                                          </p:stCondLst>
                                        </p:cTn>
                                        <p:tgtEl>
                                          <p:spTgt spid="42"/>
                                        </p:tgtEl>
                                        <p:attrNameLst>
                                          <p:attrName>style.visibility</p:attrName>
                                        </p:attrNameLst>
                                      </p:cBhvr>
                                      <p:to>
                                        <p:strVal val="visible"/>
                                      </p:to>
                                    </p:set>
                                    <p:animEffect transition="in" filter="fade">
                                      <p:cBhvr>
                                        <p:cTn id="112" dur="500"/>
                                        <p:tgtEl>
                                          <p:spTgt spid="42"/>
                                        </p:tgtEl>
                                      </p:cBhvr>
                                    </p:animEffect>
                                  </p:childTnLst>
                                </p:cTn>
                              </p:par>
                              <p:par>
                                <p:cTn id="113" presetID="10" presetClass="entr" presetSubtype="0" fill="hold" grpId="0" nodeType="withEffect">
                                  <p:stCondLst>
                                    <p:cond delay="0"/>
                                  </p:stCondLst>
                                  <p:childTnLst>
                                    <p:set>
                                      <p:cBhvr>
                                        <p:cTn id="114" dur="1" fill="hold">
                                          <p:stCondLst>
                                            <p:cond delay="0"/>
                                          </p:stCondLst>
                                        </p:cTn>
                                        <p:tgtEl>
                                          <p:spTgt spid="43"/>
                                        </p:tgtEl>
                                        <p:attrNameLst>
                                          <p:attrName>style.visibility</p:attrName>
                                        </p:attrNameLst>
                                      </p:cBhvr>
                                      <p:to>
                                        <p:strVal val="visible"/>
                                      </p:to>
                                    </p:set>
                                    <p:animEffect transition="in" filter="fade">
                                      <p:cBhvr>
                                        <p:cTn id="115" dur="500"/>
                                        <p:tgtEl>
                                          <p:spTgt spid="43"/>
                                        </p:tgtEl>
                                      </p:cBhvr>
                                    </p:animEffect>
                                  </p:childTnLst>
                                </p:cTn>
                              </p:par>
                            </p:childTnLst>
                          </p:cTn>
                        </p:par>
                      </p:childTnLst>
                    </p:cTn>
                  </p:par>
                  <p:par>
                    <p:cTn id="116" fill="hold">
                      <p:stCondLst>
                        <p:cond delay="indefinite"/>
                      </p:stCondLst>
                      <p:childTnLst>
                        <p:par>
                          <p:cTn id="117" fill="hold">
                            <p:stCondLst>
                              <p:cond delay="0"/>
                            </p:stCondLst>
                            <p:childTnLst>
                              <p:par>
                                <p:cTn id="118" presetID="10" presetClass="entr" presetSubtype="0" fill="hold" grpId="0" nodeType="clickEffect">
                                  <p:stCondLst>
                                    <p:cond delay="0"/>
                                  </p:stCondLst>
                                  <p:childTnLst>
                                    <p:set>
                                      <p:cBhvr>
                                        <p:cTn id="119" dur="1" fill="hold">
                                          <p:stCondLst>
                                            <p:cond delay="0"/>
                                          </p:stCondLst>
                                        </p:cTn>
                                        <p:tgtEl>
                                          <p:spTgt spid="58"/>
                                        </p:tgtEl>
                                        <p:attrNameLst>
                                          <p:attrName>style.visibility</p:attrName>
                                        </p:attrNameLst>
                                      </p:cBhvr>
                                      <p:to>
                                        <p:strVal val="visible"/>
                                      </p:to>
                                    </p:set>
                                    <p:animEffect transition="in" filter="fade">
                                      <p:cBhvr>
                                        <p:cTn id="120" dur="500"/>
                                        <p:tgtEl>
                                          <p:spTgt spid="58"/>
                                        </p:tgtEl>
                                      </p:cBhvr>
                                    </p:animEffect>
                                  </p:childTnLst>
                                </p:cTn>
                              </p:par>
                              <p:par>
                                <p:cTn id="121" presetID="10" presetClass="entr" presetSubtype="0" fill="hold" grpId="0" nodeType="withEffect">
                                  <p:stCondLst>
                                    <p:cond delay="0"/>
                                  </p:stCondLst>
                                  <p:childTnLst>
                                    <p:set>
                                      <p:cBhvr>
                                        <p:cTn id="122" dur="1" fill="hold">
                                          <p:stCondLst>
                                            <p:cond delay="0"/>
                                          </p:stCondLst>
                                        </p:cTn>
                                        <p:tgtEl>
                                          <p:spTgt spid="59"/>
                                        </p:tgtEl>
                                        <p:attrNameLst>
                                          <p:attrName>style.visibility</p:attrName>
                                        </p:attrNameLst>
                                      </p:cBhvr>
                                      <p:to>
                                        <p:strVal val="visible"/>
                                      </p:to>
                                    </p:set>
                                    <p:animEffect transition="in" filter="fade">
                                      <p:cBhvr>
                                        <p:cTn id="123" dur="500"/>
                                        <p:tgtEl>
                                          <p:spTgt spid="59"/>
                                        </p:tgtEl>
                                      </p:cBhvr>
                                    </p:animEffect>
                                  </p:childTnLst>
                                </p:cTn>
                              </p:par>
                              <p:par>
                                <p:cTn id="124" presetID="10" presetClass="entr" presetSubtype="0" fill="hold" grpId="0" nodeType="withEffect">
                                  <p:stCondLst>
                                    <p:cond delay="0"/>
                                  </p:stCondLst>
                                  <p:childTnLst>
                                    <p:set>
                                      <p:cBhvr>
                                        <p:cTn id="125" dur="1" fill="hold">
                                          <p:stCondLst>
                                            <p:cond delay="0"/>
                                          </p:stCondLst>
                                        </p:cTn>
                                        <p:tgtEl>
                                          <p:spTgt spid="60"/>
                                        </p:tgtEl>
                                        <p:attrNameLst>
                                          <p:attrName>style.visibility</p:attrName>
                                        </p:attrNameLst>
                                      </p:cBhvr>
                                      <p:to>
                                        <p:strVal val="visible"/>
                                      </p:to>
                                    </p:set>
                                    <p:animEffect transition="in" filter="fade">
                                      <p:cBhvr>
                                        <p:cTn id="126" dur="500"/>
                                        <p:tgtEl>
                                          <p:spTgt spid="60"/>
                                        </p:tgtEl>
                                      </p:cBhvr>
                                    </p:animEffect>
                                  </p:childTnLst>
                                </p:cTn>
                              </p:par>
                              <p:par>
                                <p:cTn id="127" presetID="10" presetClass="entr" presetSubtype="0" fill="hold" grpId="0" nodeType="withEffect">
                                  <p:stCondLst>
                                    <p:cond delay="0"/>
                                  </p:stCondLst>
                                  <p:childTnLst>
                                    <p:set>
                                      <p:cBhvr>
                                        <p:cTn id="128" dur="1" fill="hold">
                                          <p:stCondLst>
                                            <p:cond delay="0"/>
                                          </p:stCondLst>
                                        </p:cTn>
                                        <p:tgtEl>
                                          <p:spTgt spid="61"/>
                                        </p:tgtEl>
                                        <p:attrNameLst>
                                          <p:attrName>style.visibility</p:attrName>
                                        </p:attrNameLst>
                                      </p:cBhvr>
                                      <p:to>
                                        <p:strVal val="visible"/>
                                      </p:to>
                                    </p:set>
                                    <p:animEffect transition="in" filter="fade">
                                      <p:cBhvr>
                                        <p:cTn id="129" dur="500"/>
                                        <p:tgtEl>
                                          <p:spTgt spid="61"/>
                                        </p:tgtEl>
                                      </p:cBhvr>
                                    </p:animEffect>
                                  </p:childTnLst>
                                </p:cTn>
                              </p:par>
                              <p:par>
                                <p:cTn id="130" presetID="10" presetClass="entr" presetSubtype="0" fill="hold" grpId="0" nodeType="withEffect">
                                  <p:stCondLst>
                                    <p:cond delay="0"/>
                                  </p:stCondLst>
                                  <p:childTnLst>
                                    <p:set>
                                      <p:cBhvr>
                                        <p:cTn id="131" dur="1" fill="hold">
                                          <p:stCondLst>
                                            <p:cond delay="0"/>
                                          </p:stCondLst>
                                        </p:cTn>
                                        <p:tgtEl>
                                          <p:spTgt spid="62"/>
                                        </p:tgtEl>
                                        <p:attrNameLst>
                                          <p:attrName>style.visibility</p:attrName>
                                        </p:attrNameLst>
                                      </p:cBhvr>
                                      <p:to>
                                        <p:strVal val="visible"/>
                                      </p:to>
                                    </p:set>
                                    <p:animEffect transition="in" filter="fade">
                                      <p:cBhvr>
                                        <p:cTn id="132" dur="500"/>
                                        <p:tgtEl>
                                          <p:spTgt spid="62"/>
                                        </p:tgtEl>
                                      </p:cBhvr>
                                    </p:animEffect>
                                  </p:childTnLst>
                                </p:cTn>
                              </p:par>
                              <p:par>
                                <p:cTn id="133" presetID="10" presetClass="entr" presetSubtype="0" fill="hold" grpId="0" nodeType="withEffect">
                                  <p:stCondLst>
                                    <p:cond delay="0"/>
                                  </p:stCondLst>
                                  <p:childTnLst>
                                    <p:set>
                                      <p:cBhvr>
                                        <p:cTn id="134" dur="1" fill="hold">
                                          <p:stCondLst>
                                            <p:cond delay="0"/>
                                          </p:stCondLst>
                                        </p:cTn>
                                        <p:tgtEl>
                                          <p:spTgt spid="63"/>
                                        </p:tgtEl>
                                        <p:attrNameLst>
                                          <p:attrName>style.visibility</p:attrName>
                                        </p:attrNameLst>
                                      </p:cBhvr>
                                      <p:to>
                                        <p:strVal val="visible"/>
                                      </p:to>
                                    </p:set>
                                    <p:animEffect transition="in" filter="fade">
                                      <p:cBhvr>
                                        <p:cTn id="135" dur="500"/>
                                        <p:tgtEl>
                                          <p:spTgt spid="63"/>
                                        </p:tgtEl>
                                      </p:cBhvr>
                                    </p:animEffect>
                                  </p:childTnLst>
                                </p:cTn>
                              </p:par>
                              <p:par>
                                <p:cTn id="136" presetID="10" presetClass="entr" presetSubtype="0" fill="hold" grpId="0" nodeType="withEffect">
                                  <p:stCondLst>
                                    <p:cond delay="0"/>
                                  </p:stCondLst>
                                  <p:childTnLst>
                                    <p:set>
                                      <p:cBhvr>
                                        <p:cTn id="137" dur="1" fill="hold">
                                          <p:stCondLst>
                                            <p:cond delay="0"/>
                                          </p:stCondLst>
                                        </p:cTn>
                                        <p:tgtEl>
                                          <p:spTgt spid="64"/>
                                        </p:tgtEl>
                                        <p:attrNameLst>
                                          <p:attrName>style.visibility</p:attrName>
                                        </p:attrNameLst>
                                      </p:cBhvr>
                                      <p:to>
                                        <p:strVal val="visible"/>
                                      </p:to>
                                    </p:set>
                                    <p:animEffect transition="in" filter="fade">
                                      <p:cBhvr>
                                        <p:cTn id="138" dur="500"/>
                                        <p:tgtEl>
                                          <p:spTgt spid="64"/>
                                        </p:tgtEl>
                                      </p:cBhvr>
                                    </p:animEffect>
                                  </p:childTnLst>
                                </p:cTn>
                              </p:par>
                              <p:par>
                                <p:cTn id="139" presetID="10" presetClass="entr" presetSubtype="0" fill="hold" grpId="0" nodeType="withEffect">
                                  <p:stCondLst>
                                    <p:cond delay="0"/>
                                  </p:stCondLst>
                                  <p:childTnLst>
                                    <p:set>
                                      <p:cBhvr>
                                        <p:cTn id="140" dur="1" fill="hold">
                                          <p:stCondLst>
                                            <p:cond delay="0"/>
                                          </p:stCondLst>
                                        </p:cTn>
                                        <p:tgtEl>
                                          <p:spTgt spid="65"/>
                                        </p:tgtEl>
                                        <p:attrNameLst>
                                          <p:attrName>style.visibility</p:attrName>
                                        </p:attrNameLst>
                                      </p:cBhvr>
                                      <p:to>
                                        <p:strVal val="visible"/>
                                      </p:to>
                                    </p:set>
                                    <p:animEffect transition="in" filter="fade">
                                      <p:cBhvr>
                                        <p:cTn id="141" dur="500"/>
                                        <p:tgtEl>
                                          <p:spTgt spid="65"/>
                                        </p:tgtEl>
                                      </p:cBhvr>
                                    </p:animEffect>
                                  </p:childTnLst>
                                </p:cTn>
                              </p:par>
                              <p:par>
                                <p:cTn id="142" presetID="10" presetClass="entr" presetSubtype="0" fill="hold" grpId="0" nodeType="withEffect">
                                  <p:stCondLst>
                                    <p:cond delay="0"/>
                                  </p:stCondLst>
                                  <p:childTnLst>
                                    <p:set>
                                      <p:cBhvr>
                                        <p:cTn id="143" dur="1" fill="hold">
                                          <p:stCondLst>
                                            <p:cond delay="0"/>
                                          </p:stCondLst>
                                        </p:cTn>
                                        <p:tgtEl>
                                          <p:spTgt spid="66"/>
                                        </p:tgtEl>
                                        <p:attrNameLst>
                                          <p:attrName>style.visibility</p:attrName>
                                        </p:attrNameLst>
                                      </p:cBhvr>
                                      <p:to>
                                        <p:strVal val="visible"/>
                                      </p:to>
                                    </p:set>
                                    <p:animEffect transition="in" filter="fade">
                                      <p:cBhvr>
                                        <p:cTn id="144" dur="500"/>
                                        <p:tgtEl>
                                          <p:spTgt spid="66"/>
                                        </p:tgtEl>
                                      </p:cBhvr>
                                    </p:animEffect>
                                  </p:childTnLst>
                                </p:cTn>
                              </p:par>
                              <p:par>
                                <p:cTn id="145" presetID="10" presetClass="entr" presetSubtype="0" fill="hold" nodeType="withEffect">
                                  <p:stCondLst>
                                    <p:cond delay="0"/>
                                  </p:stCondLst>
                                  <p:childTnLst>
                                    <p:set>
                                      <p:cBhvr>
                                        <p:cTn id="146" dur="1" fill="hold">
                                          <p:stCondLst>
                                            <p:cond delay="0"/>
                                          </p:stCondLst>
                                        </p:cTn>
                                        <p:tgtEl>
                                          <p:spTgt spid="67"/>
                                        </p:tgtEl>
                                        <p:attrNameLst>
                                          <p:attrName>style.visibility</p:attrName>
                                        </p:attrNameLst>
                                      </p:cBhvr>
                                      <p:to>
                                        <p:strVal val="visible"/>
                                      </p:to>
                                    </p:set>
                                    <p:animEffect transition="in" filter="fade">
                                      <p:cBhvr>
                                        <p:cTn id="147" dur="500"/>
                                        <p:tgtEl>
                                          <p:spTgt spid="67"/>
                                        </p:tgtEl>
                                      </p:cBhvr>
                                    </p:animEffect>
                                  </p:childTnLst>
                                </p:cTn>
                              </p:par>
                              <p:par>
                                <p:cTn id="148" presetID="10" presetClass="entr" presetSubtype="0" fill="hold" grpId="0" nodeType="withEffect">
                                  <p:stCondLst>
                                    <p:cond delay="0"/>
                                  </p:stCondLst>
                                  <p:childTnLst>
                                    <p:set>
                                      <p:cBhvr>
                                        <p:cTn id="149" dur="1" fill="hold">
                                          <p:stCondLst>
                                            <p:cond delay="0"/>
                                          </p:stCondLst>
                                        </p:cTn>
                                        <p:tgtEl>
                                          <p:spTgt spid="70"/>
                                        </p:tgtEl>
                                        <p:attrNameLst>
                                          <p:attrName>style.visibility</p:attrName>
                                        </p:attrNameLst>
                                      </p:cBhvr>
                                      <p:to>
                                        <p:strVal val="visible"/>
                                      </p:to>
                                    </p:set>
                                    <p:animEffect transition="in" filter="fade">
                                      <p:cBhvr>
                                        <p:cTn id="150"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animBg="1"/>
      <p:bldP spid="5" grpId="0" animBg="1"/>
      <p:bldP spid="7" grpId="0" animBg="1"/>
      <p:bldP spid="8" grpId="0" animBg="1"/>
      <p:bldP spid="9" grpId="0" animBg="1"/>
      <p:bldP spid="10" grpId="0" animBg="1"/>
      <p:bldP spid="12" grpId="0" animBg="1"/>
      <p:bldP spid="27" grpId="0"/>
      <p:bldP spid="28" grpId="0"/>
      <p:bldP spid="29" grpId="0" animBg="1"/>
      <p:bldP spid="30" grpId="0" animBg="1"/>
      <p:bldP spid="32" grpId="0" animBg="1"/>
      <p:bldP spid="33" grpId="0" animBg="1"/>
      <p:bldP spid="34" grpId="0" animBg="1"/>
      <p:bldP spid="35" grpId="0" animBg="1"/>
      <p:bldP spid="36" grpId="0" animBg="1"/>
      <p:bldP spid="42" grpId="0"/>
      <p:bldP spid="43" grpId="0"/>
      <p:bldP spid="47" grpId="0" animBg="1"/>
      <p:bldP spid="48" grpId="0" animBg="1"/>
      <p:bldP spid="49" grpId="0" animBg="1"/>
      <p:bldP spid="50" grpId="0" animBg="1"/>
      <p:bldP spid="51" grpId="0" animBg="1"/>
      <p:bldP spid="52" grpId="0" animBg="1"/>
      <p:bldP spid="53" grpId="0" animBg="1"/>
      <p:bldP spid="54" grpId="0" animBg="1"/>
      <p:bldP spid="55" grpId="0"/>
      <p:bldP spid="58" grpId="0"/>
      <p:bldP spid="59" grpId="0" animBg="1"/>
      <p:bldP spid="60" grpId="0" animBg="1"/>
      <p:bldP spid="61" grpId="0" animBg="1"/>
      <p:bldP spid="62" grpId="0" animBg="1"/>
      <p:bldP spid="63" grpId="0" animBg="1"/>
      <p:bldP spid="64" grpId="0" animBg="1"/>
      <p:bldP spid="65" grpId="0" animBg="1"/>
      <p:bldP spid="66" grpId="0" animBg="1"/>
      <p:bldP spid="70"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olo 1"/>
          <p:cNvSpPr>
            <a:spLocks noGrp="1"/>
          </p:cNvSpPr>
          <p:nvPr>
            <p:ph type="title"/>
          </p:nvPr>
        </p:nvSpPr>
        <p:spPr>
          <a:xfrm>
            <a:off x="685800" y="225425"/>
            <a:ext cx="7696200" cy="649288"/>
          </a:xfrm>
        </p:spPr>
        <p:txBody>
          <a:bodyPr>
            <a:normAutofit fontScale="90000"/>
          </a:bodyPr>
          <a:lstStyle/>
          <a:p>
            <a:r>
              <a:rPr lang="it-IT" dirty="0" err="1" smtClean="0"/>
              <a:t>Current</a:t>
            </a:r>
            <a:r>
              <a:rPr lang="it-IT" dirty="0" smtClean="0"/>
              <a:t> </a:t>
            </a:r>
            <a:r>
              <a:rPr lang="it-IT" dirty="0" err="1" smtClean="0"/>
              <a:t>challenge</a:t>
            </a:r>
            <a:r>
              <a:rPr lang="it-IT" dirty="0" smtClean="0"/>
              <a:t/>
            </a:r>
            <a:br>
              <a:rPr lang="it-IT" dirty="0" smtClean="0"/>
            </a:br>
            <a:r>
              <a:rPr lang="it-IT" sz="2400" dirty="0" smtClean="0"/>
              <a:t>Prove </a:t>
            </a:r>
            <a:r>
              <a:rPr lang="it-IT" sz="2400" dirty="0" err="1" smtClean="0"/>
              <a:t>programmability</a:t>
            </a:r>
            <a:r>
              <a:rPr lang="it-IT" sz="2400" dirty="0" smtClean="0"/>
              <a:t> of </a:t>
            </a:r>
            <a:r>
              <a:rPr lang="it-IT" sz="2400" dirty="0" err="1" smtClean="0"/>
              <a:t>complex</a:t>
            </a:r>
            <a:r>
              <a:rPr lang="it-IT" sz="2400" dirty="0" smtClean="0"/>
              <a:t> </a:t>
            </a:r>
            <a:r>
              <a:rPr lang="it-IT" sz="2400" dirty="0" err="1" smtClean="0"/>
              <a:t>functions</a:t>
            </a:r>
            <a:endParaRPr lang="it-IT" dirty="0"/>
          </a:p>
        </p:txBody>
      </p:sp>
      <p:sp>
        <p:nvSpPr>
          <p:cNvPr id="7" name="Segnaposto contenuto 2"/>
          <p:cNvSpPr>
            <a:spLocks noGrp="1"/>
          </p:cNvSpPr>
          <p:nvPr>
            <p:ph idx="1"/>
          </p:nvPr>
        </p:nvSpPr>
        <p:spPr>
          <a:xfrm>
            <a:off x="685800" y="1125538"/>
            <a:ext cx="3634172" cy="4211674"/>
          </a:xfrm>
        </p:spPr>
        <p:txBody>
          <a:bodyPr>
            <a:normAutofit fontScale="70000" lnSpcReduction="20000"/>
          </a:bodyPr>
          <a:lstStyle/>
          <a:p>
            <a:pPr marL="0" indent="0">
              <a:buNone/>
            </a:pPr>
            <a:r>
              <a:rPr lang="it-IT" dirty="0" smtClean="0"/>
              <a:t>DONE:</a:t>
            </a:r>
          </a:p>
          <a:p>
            <a:r>
              <a:rPr lang="it-IT" dirty="0" smtClean="0"/>
              <a:t>Port </a:t>
            </a:r>
            <a:r>
              <a:rPr lang="it-IT" dirty="0" err="1" smtClean="0"/>
              <a:t>Knocking</a:t>
            </a:r>
            <a:endParaRPr lang="it-IT" dirty="0" smtClean="0"/>
          </a:p>
          <a:p>
            <a:r>
              <a:rPr lang="it-IT" dirty="0" smtClean="0"/>
              <a:t>MAC </a:t>
            </a:r>
            <a:r>
              <a:rPr lang="it-IT" dirty="0" err="1" smtClean="0"/>
              <a:t>learning</a:t>
            </a:r>
            <a:endParaRPr lang="it-IT" dirty="0" smtClean="0"/>
          </a:p>
          <a:p>
            <a:r>
              <a:rPr lang="it-IT" dirty="0" smtClean="0"/>
              <a:t>Label/</a:t>
            </a:r>
            <a:r>
              <a:rPr lang="it-IT" dirty="0" err="1" smtClean="0"/>
              <a:t>address</a:t>
            </a:r>
            <a:r>
              <a:rPr lang="it-IT" dirty="0" smtClean="0"/>
              <a:t> </a:t>
            </a:r>
            <a:r>
              <a:rPr lang="it-IT" dirty="0" err="1" smtClean="0"/>
              <a:t>advertisement</a:t>
            </a:r>
            <a:r>
              <a:rPr lang="it-IT" dirty="0" smtClean="0"/>
              <a:t> </a:t>
            </a:r>
            <a:r>
              <a:rPr lang="it-IT" dirty="0" err="1" smtClean="0"/>
              <a:t>learning</a:t>
            </a:r>
            <a:endParaRPr lang="it-IT" dirty="0" smtClean="0"/>
          </a:p>
          <a:p>
            <a:r>
              <a:rPr lang="it-IT" dirty="0" smtClean="0"/>
              <a:t>Reverse </a:t>
            </a:r>
            <a:r>
              <a:rPr lang="it-IT" dirty="0" err="1" smtClean="0"/>
              <a:t>Path</a:t>
            </a:r>
            <a:r>
              <a:rPr lang="it-IT" dirty="0" smtClean="0"/>
              <a:t> </a:t>
            </a:r>
            <a:r>
              <a:rPr lang="it-IT" dirty="0" err="1" smtClean="0"/>
              <a:t>Forwarding</a:t>
            </a:r>
            <a:endParaRPr lang="it-IT" dirty="0" smtClean="0"/>
          </a:p>
          <a:p>
            <a:r>
              <a:rPr lang="it-IT" dirty="0" smtClean="0"/>
              <a:t>Flow-</a:t>
            </a:r>
            <a:r>
              <a:rPr lang="it-IT" dirty="0" err="1" smtClean="0"/>
              <a:t>consistent</a:t>
            </a:r>
            <a:r>
              <a:rPr lang="it-IT" dirty="0" smtClean="0"/>
              <a:t> </a:t>
            </a:r>
            <a:r>
              <a:rPr lang="it-IT" dirty="0" err="1" smtClean="0"/>
              <a:t>Load</a:t>
            </a:r>
            <a:r>
              <a:rPr lang="it-IT" dirty="0" smtClean="0"/>
              <a:t> </a:t>
            </a:r>
            <a:r>
              <a:rPr lang="it-IT" dirty="0" err="1" smtClean="0"/>
              <a:t>Balancing</a:t>
            </a:r>
            <a:endParaRPr lang="it-IT" dirty="0" smtClean="0"/>
          </a:p>
          <a:p>
            <a:r>
              <a:rPr lang="it-IT" dirty="0" err="1" smtClean="0"/>
              <a:t>DDoS</a:t>
            </a:r>
            <a:r>
              <a:rPr lang="it-IT" dirty="0" smtClean="0"/>
              <a:t> multi-stage flow </a:t>
            </a:r>
            <a:r>
              <a:rPr lang="it-IT" dirty="0" err="1" smtClean="0"/>
              <a:t>marking</a:t>
            </a:r>
            <a:endParaRPr lang="it-IT" dirty="0" smtClean="0"/>
          </a:p>
          <a:p>
            <a:r>
              <a:rPr lang="it-IT" dirty="0" smtClean="0"/>
              <a:t>…</a:t>
            </a:r>
            <a:endParaRPr lang="it-IT" dirty="0"/>
          </a:p>
        </p:txBody>
      </p:sp>
      <p:sp>
        <p:nvSpPr>
          <p:cNvPr id="8" name="CasellaDiTesto 7"/>
          <p:cNvSpPr txBox="1"/>
          <p:nvPr/>
        </p:nvSpPr>
        <p:spPr>
          <a:xfrm>
            <a:off x="476521" y="5407206"/>
            <a:ext cx="8343951" cy="584775"/>
          </a:xfrm>
          <a:prstGeom prst="rect">
            <a:avLst/>
          </a:prstGeom>
          <a:noFill/>
        </p:spPr>
        <p:txBody>
          <a:bodyPr wrap="none" rtlCol="0">
            <a:spAutoFit/>
          </a:bodyPr>
          <a:lstStyle/>
          <a:p>
            <a:pPr algn="ctr"/>
            <a:r>
              <a:rPr lang="it-IT" sz="3200" b="1" dirty="0" err="1" smtClean="0">
                <a:solidFill>
                  <a:srgbClr val="FF0000"/>
                </a:solidFill>
              </a:rPr>
              <a:t>Our</a:t>
            </a:r>
            <a:r>
              <a:rPr lang="it-IT" sz="3200" b="1" dirty="0" smtClean="0">
                <a:solidFill>
                  <a:srgbClr val="FF0000"/>
                </a:solidFill>
              </a:rPr>
              <a:t> </a:t>
            </a:r>
            <a:r>
              <a:rPr lang="it-IT" sz="3200" b="1" dirty="0" err="1" smtClean="0">
                <a:solidFill>
                  <a:srgbClr val="FF0000"/>
                </a:solidFill>
              </a:rPr>
              <a:t>challenge</a:t>
            </a:r>
            <a:r>
              <a:rPr lang="it-IT" sz="3200" b="1" dirty="0" smtClean="0">
                <a:solidFill>
                  <a:srgbClr val="FF0000"/>
                </a:solidFill>
              </a:rPr>
              <a:t>: </a:t>
            </a:r>
            <a:r>
              <a:rPr lang="it-IT" sz="3200" b="1" dirty="0" err="1" smtClean="0">
                <a:solidFill>
                  <a:srgbClr val="FF0000"/>
                </a:solidFill>
              </a:rPr>
              <a:t>towards</a:t>
            </a:r>
            <a:r>
              <a:rPr lang="it-IT" sz="3200" b="1" dirty="0" smtClean="0">
                <a:solidFill>
                  <a:srgbClr val="FF0000"/>
                </a:solidFill>
              </a:rPr>
              <a:t> an open «flow processor»?</a:t>
            </a:r>
          </a:p>
        </p:txBody>
      </p:sp>
      <p:sp>
        <p:nvSpPr>
          <p:cNvPr id="9" name="Segnaposto contenuto 2"/>
          <p:cNvSpPr txBox="1">
            <a:spLocks/>
          </p:cNvSpPr>
          <p:nvPr/>
        </p:nvSpPr>
        <p:spPr bwMode="auto">
          <a:xfrm>
            <a:off x="4934272" y="1124744"/>
            <a:ext cx="3706180" cy="3168352"/>
          </a:xfrm>
          <a:prstGeom prst="rect">
            <a:avLst/>
          </a:prstGeom>
          <a:noFill/>
          <a:ln w="9525">
            <a:noFill/>
            <a:miter lim="800000"/>
            <a:headEnd/>
            <a:tailEnd/>
          </a:ln>
        </p:spPr>
        <p:txBody>
          <a:bodyPr vert="horz" wrap="square" lIns="90488" tIns="44450" rIns="90488" bIns="44450" numCol="1" anchor="t" anchorCtr="0" compatLnSpc="1">
            <a:prstTxWarp prst="textNoShape">
              <a:avLst/>
            </a:prstTxWarp>
            <a:normAutofit fontScale="70000" lnSpcReduction="20000"/>
          </a:bodyPr>
          <a:lstStyle>
            <a:lvl1pPr marL="342900" indent="-342900" algn="l" rtl="0" eaLnBrk="0" fontAlgn="base" hangingPunct="0">
              <a:spcBef>
                <a:spcPct val="20000"/>
              </a:spcBef>
              <a:spcAft>
                <a:spcPct val="0"/>
              </a:spcAft>
              <a:buClr>
                <a:schemeClr val="tx1"/>
              </a:buClr>
              <a:buFont typeface="Wingdings" pitchFamily="2" charset="2"/>
              <a:buChar char="è"/>
              <a:defRPr sz="32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Font typeface="Wingdings" pitchFamily="2" charset="2"/>
              <a:buChar char="ð"/>
              <a:defRPr sz="3200">
                <a:solidFill>
                  <a:schemeClr val="tx1"/>
                </a:solidFill>
                <a:latin typeface="Arial Narrow" pitchFamily="34" charset="0"/>
              </a:defRPr>
            </a:lvl2pPr>
            <a:lvl3pPr marL="1143000" indent="-228600" algn="l" rtl="0" eaLnBrk="0" fontAlgn="base" hangingPunct="0">
              <a:spcBef>
                <a:spcPct val="20000"/>
              </a:spcBef>
              <a:spcAft>
                <a:spcPct val="0"/>
              </a:spcAft>
              <a:buClr>
                <a:schemeClr val="tx1"/>
              </a:buClr>
              <a:buFont typeface="Wingdings" pitchFamily="2" charset="2"/>
              <a:buChar char="à"/>
              <a:defRPr sz="2800">
                <a:solidFill>
                  <a:schemeClr val="tx1"/>
                </a:solidFill>
                <a:latin typeface="Times New Roman" pitchFamily="18" charset="0"/>
              </a:defRPr>
            </a:lvl3pPr>
            <a:lvl4pPr marL="1600200" indent="-228600" algn="l" rtl="0" eaLnBrk="0" fontAlgn="base" hangingPunct="0">
              <a:spcBef>
                <a:spcPct val="20000"/>
              </a:spcBef>
              <a:spcAft>
                <a:spcPct val="0"/>
              </a:spcAft>
              <a:buClr>
                <a:schemeClr val="tx1"/>
              </a:buClr>
              <a:buChar char="»"/>
              <a:defRPr sz="2400">
                <a:solidFill>
                  <a:schemeClr val="tx1"/>
                </a:solidFill>
                <a:latin typeface="Times New Roman" pitchFamily="18" charset="0"/>
              </a:defRPr>
            </a:lvl4pPr>
            <a:lvl5pPr marL="2057400" indent="-228600" algn="l" rtl="0" eaLnBrk="0" fontAlgn="base" hangingPunct="0">
              <a:spcBef>
                <a:spcPct val="20000"/>
              </a:spcBef>
              <a:spcAft>
                <a:spcPct val="0"/>
              </a:spcAft>
              <a:buClr>
                <a:schemeClr val="tx1"/>
              </a:buClr>
              <a:buChar char="–"/>
              <a:defRPr sz="2000">
                <a:solidFill>
                  <a:schemeClr val="tx1"/>
                </a:solidFill>
                <a:latin typeface="Times New Roman" pitchFamily="18" charset="0"/>
              </a:defRPr>
            </a:lvl5pPr>
            <a:lvl6pPr marL="2514600" indent="-228600" algn="l" rtl="0" fontAlgn="base">
              <a:spcBef>
                <a:spcPct val="20000"/>
              </a:spcBef>
              <a:spcAft>
                <a:spcPct val="0"/>
              </a:spcAft>
              <a:buClr>
                <a:schemeClr val="tx1"/>
              </a:buClr>
              <a:buChar char="–"/>
              <a:defRPr sz="2000">
                <a:solidFill>
                  <a:schemeClr val="tx1"/>
                </a:solidFill>
                <a:latin typeface="Times New Roman" pitchFamily="18" charset="0"/>
              </a:defRPr>
            </a:lvl6pPr>
            <a:lvl7pPr marL="2971800" indent="-228600" algn="l" rtl="0" fontAlgn="base">
              <a:spcBef>
                <a:spcPct val="20000"/>
              </a:spcBef>
              <a:spcAft>
                <a:spcPct val="0"/>
              </a:spcAft>
              <a:buClr>
                <a:schemeClr val="tx1"/>
              </a:buClr>
              <a:buChar char="–"/>
              <a:defRPr sz="2000">
                <a:solidFill>
                  <a:schemeClr val="tx1"/>
                </a:solidFill>
                <a:latin typeface="Times New Roman" pitchFamily="18" charset="0"/>
              </a:defRPr>
            </a:lvl7pPr>
            <a:lvl8pPr marL="3429000" indent="-228600" algn="l" rtl="0" fontAlgn="base">
              <a:spcBef>
                <a:spcPct val="20000"/>
              </a:spcBef>
              <a:spcAft>
                <a:spcPct val="0"/>
              </a:spcAft>
              <a:buClr>
                <a:schemeClr val="tx1"/>
              </a:buClr>
              <a:buChar char="–"/>
              <a:defRPr sz="2000">
                <a:solidFill>
                  <a:schemeClr val="tx1"/>
                </a:solidFill>
                <a:latin typeface="Times New Roman" pitchFamily="18" charset="0"/>
              </a:defRPr>
            </a:lvl8pPr>
            <a:lvl9pPr marL="3886200" indent="-228600" algn="l" rtl="0" fontAlgn="base">
              <a:spcBef>
                <a:spcPct val="20000"/>
              </a:spcBef>
              <a:spcAft>
                <a:spcPct val="0"/>
              </a:spcAft>
              <a:buClr>
                <a:schemeClr val="tx1"/>
              </a:buClr>
              <a:buChar char="–"/>
              <a:defRPr sz="2000">
                <a:solidFill>
                  <a:schemeClr val="tx1"/>
                </a:solidFill>
                <a:latin typeface="Times New Roman" pitchFamily="18" charset="0"/>
              </a:defRPr>
            </a:lvl9pPr>
          </a:lstStyle>
          <a:p>
            <a:pPr marL="0" indent="0">
              <a:buFont typeface="Wingdings" pitchFamily="2" charset="2"/>
              <a:buNone/>
            </a:pPr>
            <a:r>
              <a:rPr lang="it-IT" kern="0" dirty="0" smtClean="0"/>
              <a:t>CHALLENGE:</a:t>
            </a:r>
          </a:p>
          <a:p>
            <a:r>
              <a:rPr lang="it-IT" kern="0" dirty="0" smtClean="0"/>
              <a:t>IDS/DPI</a:t>
            </a:r>
          </a:p>
          <a:p>
            <a:r>
              <a:rPr lang="it-IT" kern="0" dirty="0" smtClean="0"/>
              <a:t>TCP flow processing</a:t>
            </a:r>
          </a:p>
          <a:p>
            <a:r>
              <a:rPr lang="it-IT" kern="0" dirty="0" err="1" smtClean="0"/>
              <a:t>Monitoring</a:t>
            </a:r>
            <a:r>
              <a:rPr lang="it-IT" kern="0" dirty="0" smtClean="0"/>
              <a:t> </a:t>
            </a:r>
          </a:p>
          <a:p>
            <a:r>
              <a:rPr lang="it-IT" kern="0" dirty="0" smtClean="0"/>
              <a:t>…</a:t>
            </a:r>
          </a:p>
          <a:p>
            <a:endParaRPr lang="it-IT" kern="0" dirty="0"/>
          </a:p>
          <a:p>
            <a:pPr marL="0" indent="0">
              <a:buNone/>
            </a:pPr>
            <a:r>
              <a:rPr lang="it-IT" kern="0" dirty="0" err="1" smtClean="0"/>
              <a:t>Need</a:t>
            </a:r>
            <a:r>
              <a:rPr lang="it-IT" kern="0" dirty="0" smtClean="0"/>
              <a:t> new «</a:t>
            </a:r>
            <a:r>
              <a:rPr lang="it-IT" kern="0" dirty="0" err="1" smtClean="0"/>
              <a:t>actions</a:t>
            </a:r>
            <a:r>
              <a:rPr lang="it-IT" kern="0" dirty="0" smtClean="0"/>
              <a:t>»</a:t>
            </a:r>
          </a:p>
          <a:p>
            <a:pPr marL="0" indent="0">
              <a:buNone/>
            </a:pPr>
            <a:r>
              <a:rPr lang="it-IT" kern="0" dirty="0" err="1" smtClean="0"/>
              <a:t>Need</a:t>
            </a:r>
            <a:r>
              <a:rPr lang="it-IT" kern="0" dirty="0" smtClean="0"/>
              <a:t> extra </a:t>
            </a:r>
            <a:r>
              <a:rPr lang="it-IT" kern="0" dirty="0" err="1" smtClean="0"/>
              <a:t>logic</a:t>
            </a:r>
            <a:r>
              <a:rPr lang="it-IT" kern="0" dirty="0" smtClean="0"/>
              <a:t> (full XFSM)</a:t>
            </a:r>
            <a:endParaRPr lang="it-IT" kern="0" dirty="0"/>
          </a:p>
        </p:txBody>
      </p:sp>
      <p:sp>
        <p:nvSpPr>
          <p:cNvPr id="10" name="Footer Placeholder 4"/>
          <p:cNvSpPr>
            <a:spLocks noGrp="1"/>
          </p:cNvSpPr>
          <p:nvPr>
            <p:ph type="ftr" sz="quarter" idx="11"/>
          </p:nvPr>
        </p:nvSpPr>
        <p:spPr>
          <a:xfrm>
            <a:off x="457200" y="6356350"/>
            <a:ext cx="5562600" cy="365125"/>
          </a:xfrm>
        </p:spPr>
        <p:txBody>
          <a:bodyPr/>
          <a:lstStyle/>
          <a:p>
            <a:r>
              <a:rPr lang="en-US" smtClean="0"/>
              <a:t>G. Bianchi &amp; A. Capone - SDN tutorial</a:t>
            </a:r>
            <a:endParaRPr lang="en-US"/>
          </a:p>
        </p:txBody>
      </p:sp>
      <p:sp>
        <p:nvSpPr>
          <p:cNvPr id="11" name="Slide Number Placeholder 5"/>
          <p:cNvSpPr>
            <a:spLocks noGrp="1"/>
          </p:cNvSpPr>
          <p:nvPr>
            <p:ph type="sldNum" sz="quarter" idx="12"/>
          </p:nvPr>
        </p:nvSpPr>
        <p:spPr>
          <a:xfrm>
            <a:off x="6553200" y="6356350"/>
            <a:ext cx="2133600" cy="365125"/>
          </a:xfrm>
        </p:spPr>
        <p:txBody>
          <a:bodyPr/>
          <a:lstStyle/>
          <a:p>
            <a:fld id="{F575C757-2202-604A-8DCC-632154A48C4A}" type="slidenum">
              <a:rPr lang="en-US" smtClean="0"/>
              <a:t>62</a:t>
            </a:fld>
            <a:endParaRPr lang="en-US"/>
          </a:p>
        </p:txBody>
      </p:sp>
      <p:sp>
        <p:nvSpPr>
          <p:cNvPr id="12" name="CasellaDiTesto 11"/>
          <p:cNvSpPr txBox="1"/>
          <p:nvPr/>
        </p:nvSpPr>
        <p:spPr>
          <a:xfrm>
            <a:off x="351093" y="4514820"/>
            <a:ext cx="4182000" cy="923330"/>
          </a:xfrm>
          <a:prstGeom prst="rect">
            <a:avLst/>
          </a:prstGeom>
          <a:noFill/>
        </p:spPr>
        <p:txBody>
          <a:bodyPr wrap="square" rtlCol="0">
            <a:spAutoFit/>
          </a:bodyPr>
          <a:lstStyle/>
          <a:p>
            <a:pPr algn="ctr"/>
            <a:r>
              <a:rPr lang="it-IT" b="1" dirty="0" err="1" smtClean="0">
                <a:solidFill>
                  <a:srgbClr val="FF0000"/>
                </a:solidFill>
              </a:rPr>
              <a:t>All</a:t>
            </a:r>
            <a:r>
              <a:rPr lang="it-IT" b="1" dirty="0" smtClean="0">
                <a:solidFill>
                  <a:srgbClr val="FF0000"/>
                </a:solidFill>
              </a:rPr>
              <a:t> (!) </a:t>
            </a:r>
            <a:r>
              <a:rPr lang="it-IT" b="1" dirty="0" err="1" smtClean="0">
                <a:solidFill>
                  <a:srgbClr val="FF0000"/>
                </a:solidFill>
              </a:rPr>
              <a:t>otherwise</a:t>
            </a:r>
            <a:r>
              <a:rPr lang="it-IT" b="1" dirty="0" smtClean="0">
                <a:solidFill>
                  <a:srgbClr val="FF0000"/>
                </a:solidFill>
              </a:rPr>
              <a:t> </a:t>
            </a:r>
            <a:r>
              <a:rPr lang="it-IT" b="1" dirty="0" err="1" smtClean="0">
                <a:solidFill>
                  <a:srgbClr val="FF0000"/>
                </a:solidFill>
              </a:rPr>
              <a:t>not</a:t>
            </a:r>
            <a:r>
              <a:rPr lang="it-IT" b="1" dirty="0" smtClean="0">
                <a:solidFill>
                  <a:srgbClr val="FF0000"/>
                </a:solidFill>
              </a:rPr>
              <a:t> </a:t>
            </a:r>
            <a:r>
              <a:rPr lang="it-IT" b="1" dirty="0" err="1" smtClean="0">
                <a:solidFill>
                  <a:srgbClr val="FF0000"/>
                </a:solidFill>
              </a:rPr>
              <a:t>possible</a:t>
            </a:r>
            <a:r>
              <a:rPr lang="it-IT" b="1" dirty="0" smtClean="0">
                <a:solidFill>
                  <a:srgbClr val="FF0000"/>
                </a:solidFill>
              </a:rPr>
              <a:t> </a:t>
            </a:r>
            <a:r>
              <a:rPr lang="it-IT" b="1" dirty="0" err="1" smtClean="0">
                <a:solidFill>
                  <a:srgbClr val="FF0000"/>
                </a:solidFill>
              </a:rPr>
              <a:t>without</a:t>
            </a:r>
            <a:r>
              <a:rPr lang="it-IT" b="1" dirty="0" smtClean="0">
                <a:solidFill>
                  <a:srgbClr val="FF0000"/>
                </a:solidFill>
              </a:rPr>
              <a:t> </a:t>
            </a:r>
            <a:r>
              <a:rPr lang="it-IT" b="1" dirty="0" err="1" smtClean="0">
                <a:solidFill>
                  <a:srgbClr val="FF0000"/>
                </a:solidFill>
              </a:rPr>
              <a:t>explicit</a:t>
            </a:r>
            <a:r>
              <a:rPr lang="it-IT" b="1" dirty="0" smtClean="0">
                <a:solidFill>
                  <a:srgbClr val="FF0000"/>
                </a:solidFill>
              </a:rPr>
              <a:t> </a:t>
            </a:r>
            <a:r>
              <a:rPr lang="it-IT" b="1" dirty="0" err="1" smtClean="0">
                <a:solidFill>
                  <a:srgbClr val="FF0000"/>
                </a:solidFill>
              </a:rPr>
              <a:t>controller’s</a:t>
            </a:r>
            <a:r>
              <a:rPr lang="it-IT" b="1" dirty="0" smtClean="0">
                <a:solidFill>
                  <a:srgbClr val="FF0000"/>
                </a:solidFill>
              </a:rPr>
              <a:t> </a:t>
            </a:r>
            <a:r>
              <a:rPr lang="it-IT" b="1" dirty="0" err="1" smtClean="0">
                <a:solidFill>
                  <a:srgbClr val="FF0000"/>
                </a:solidFill>
              </a:rPr>
              <a:t>involvement</a:t>
            </a:r>
            <a:r>
              <a:rPr lang="it-IT" b="1" dirty="0" smtClean="0">
                <a:solidFill>
                  <a:srgbClr val="FF0000"/>
                </a:solidFill>
              </a:rPr>
              <a:t> or custom </a:t>
            </a:r>
            <a:r>
              <a:rPr lang="it-IT" b="1" dirty="0" err="1" smtClean="0">
                <a:solidFill>
                  <a:srgbClr val="FF0000"/>
                </a:solidFill>
              </a:rPr>
              <a:t>distrib</a:t>
            </a:r>
            <a:r>
              <a:rPr lang="it-IT" b="1" dirty="0" smtClean="0">
                <a:solidFill>
                  <a:srgbClr val="FF0000"/>
                </a:solidFill>
              </a:rPr>
              <a:t>. control…</a:t>
            </a:r>
          </a:p>
        </p:txBody>
      </p:sp>
    </p:spTree>
    <p:extLst>
      <p:ext uri="{BB962C8B-B14F-4D97-AF65-F5344CB8AC3E}">
        <p14:creationId xmlns:p14="http://schemas.microsoft.com/office/powerpoint/2010/main" val="2726551164"/>
      </p:ext>
    </p:extLst>
  </p:cSld>
  <p:clrMapOvr>
    <a:masterClrMapping/>
  </p:clrMapOvr>
  <p:transition xmlns:p14="http://schemas.microsoft.com/office/powerpoint/2010/main" spd="slow">
    <p:pull/>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xEl>
                                              <p:pRg st="1" end="1"/>
                                            </p:txEl>
                                          </p:spTgt>
                                        </p:tgtEl>
                                        <p:attrNameLst>
                                          <p:attrName>style.visibility</p:attrName>
                                        </p:attrNameLst>
                                      </p:cBhvr>
                                      <p:to>
                                        <p:strVal val="visible"/>
                                      </p:to>
                                    </p:set>
                                    <p:animEffect transition="in" filter="fade">
                                      <p:cBhvr>
                                        <p:cTn id="10" dur="500"/>
                                        <p:tgtEl>
                                          <p:spTgt spid="7">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animEffect transition="in" filter="fade">
                                      <p:cBhvr>
                                        <p:cTn id="13" dur="500"/>
                                        <p:tgtEl>
                                          <p:spTgt spid="7">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
                                            <p:txEl>
                                              <p:pRg st="3" end="3"/>
                                            </p:txEl>
                                          </p:spTgt>
                                        </p:tgtEl>
                                        <p:attrNameLst>
                                          <p:attrName>style.visibility</p:attrName>
                                        </p:attrNameLst>
                                      </p:cBhvr>
                                      <p:to>
                                        <p:strVal val="visible"/>
                                      </p:to>
                                    </p:set>
                                    <p:animEffect transition="in" filter="fade">
                                      <p:cBhvr>
                                        <p:cTn id="16" dur="500"/>
                                        <p:tgtEl>
                                          <p:spTgt spid="7">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animEffect transition="in" filter="fade">
                                      <p:cBhvr>
                                        <p:cTn id="19" dur="500"/>
                                        <p:tgtEl>
                                          <p:spTgt spid="7">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7">
                                            <p:txEl>
                                              <p:pRg st="5" end="5"/>
                                            </p:txEl>
                                          </p:spTgt>
                                        </p:tgtEl>
                                        <p:attrNameLst>
                                          <p:attrName>style.visibility</p:attrName>
                                        </p:attrNameLst>
                                      </p:cBhvr>
                                      <p:to>
                                        <p:strVal val="visible"/>
                                      </p:to>
                                    </p:set>
                                    <p:animEffect transition="in" filter="fade">
                                      <p:cBhvr>
                                        <p:cTn id="22" dur="500"/>
                                        <p:tgtEl>
                                          <p:spTgt spid="7">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7">
                                            <p:txEl>
                                              <p:pRg st="6" end="6"/>
                                            </p:txEl>
                                          </p:spTgt>
                                        </p:tgtEl>
                                        <p:attrNameLst>
                                          <p:attrName>style.visibility</p:attrName>
                                        </p:attrNameLst>
                                      </p:cBhvr>
                                      <p:to>
                                        <p:strVal val="visible"/>
                                      </p:to>
                                    </p:set>
                                    <p:animEffect transition="in" filter="fade">
                                      <p:cBhvr>
                                        <p:cTn id="25" dur="500"/>
                                        <p:tgtEl>
                                          <p:spTgt spid="7">
                                            <p:txEl>
                                              <p:pRg st="6" end="6"/>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7">
                                            <p:txEl>
                                              <p:pRg st="7" end="7"/>
                                            </p:txEl>
                                          </p:spTgt>
                                        </p:tgtEl>
                                        <p:attrNameLst>
                                          <p:attrName>style.visibility</p:attrName>
                                        </p:attrNameLst>
                                      </p:cBhvr>
                                      <p:to>
                                        <p:strVal val="visible"/>
                                      </p:to>
                                    </p:set>
                                    <p:animEffect transition="in" filter="fade">
                                      <p:cBhvr>
                                        <p:cTn id="28" dur="500"/>
                                        <p:tgtEl>
                                          <p:spTgt spid="7">
                                            <p:txEl>
                                              <p:pRg st="7" end="7"/>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fade">
                                      <p:cBhvr>
                                        <p:cTn id="33" dur="500"/>
                                        <p:tgtEl>
                                          <p:spTgt spid="12"/>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9"/>
                                        </p:tgtEl>
                                        <p:attrNameLst>
                                          <p:attrName>style.visibility</p:attrName>
                                        </p:attrNameLst>
                                      </p:cBhvr>
                                      <p:to>
                                        <p:strVal val="visible"/>
                                      </p:to>
                                    </p:set>
                                    <p:animEffect transition="in" filter="fade">
                                      <p:cBhvr>
                                        <p:cTn id="38" dur="500"/>
                                        <p:tgtEl>
                                          <p:spTgt spid="9"/>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8"/>
                                        </p:tgtEl>
                                        <p:attrNameLst>
                                          <p:attrName>style.visibility</p:attrName>
                                        </p:attrNameLst>
                                      </p:cBhvr>
                                      <p:to>
                                        <p:strVal val="visible"/>
                                      </p:to>
                                    </p:set>
                                    <p:animEffect transition="in" filter="fade">
                                      <p:cBhvr>
                                        <p:cTn id="4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P spid="8" grpId="0"/>
      <p:bldP spid="9" grpId="0"/>
      <p:bldP spid="12"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457200" y="162594"/>
            <a:ext cx="8229600" cy="1143000"/>
          </a:xfrm>
        </p:spPr>
        <p:txBody>
          <a:bodyPr/>
          <a:lstStyle/>
          <a:p>
            <a:r>
              <a:rPr lang="en-US" noProof="0" dirty="0" smtClean="0"/>
              <a:t>Aftermath</a:t>
            </a:r>
            <a:endParaRPr lang="en-US" noProof="0" dirty="0"/>
          </a:p>
        </p:txBody>
      </p:sp>
      <p:sp>
        <p:nvSpPr>
          <p:cNvPr id="3" name="Segnaposto contenuto 2"/>
          <p:cNvSpPr>
            <a:spLocks noGrp="1"/>
          </p:cNvSpPr>
          <p:nvPr>
            <p:ph idx="1"/>
          </p:nvPr>
        </p:nvSpPr>
        <p:spPr>
          <a:xfrm>
            <a:off x="685800" y="1125538"/>
            <a:ext cx="7696200" cy="5183782"/>
          </a:xfrm>
        </p:spPr>
        <p:txBody>
          <a:bodyPr>
            <a:normAutofit fontScale="92500"/>
          </a:bodyPr>
          <a:lstStyle/>
          <a:p>
            <a:r>
              <a:rPr lang="en-US" noProof="0" dirty="0" smtClean="0"/>
              <a:t>Control intelligence in devices seems possible</a:t>
            </a:r>
          </a:p>
          <a:p>
            <a:pPr lvl="1"/>
            <a:r>
              <a:rPr lang="en-US" noProof="0" dirty="0" smtClean="0"/>
              <a:t>Via Platform-independent abstraction</a:t>
            </a:r>
          </a:p>
          <a:p>
            <a:pPr lvl="1"/>
            <a:r>
              <a:rPr lang="en-US" noProof="0" dirty="0" smtClean="0"/>
              <a:t>Retaining high speed &amp; scalability</a:t>
            </a:r>
          </a:p>
          <a:p>
            <a:pPr lvl="1"/>
            <a:r>
              <a:rPr lang="en-US" noProof="0" dirty="0" smtClean="0"/>
              <a:t>As «small» </a:t>
            </a:r>
            <a:r>
              <a:rPr lang="en-US" noProof="0" dirty="0" err="1" smtClean="0"/>
              <a:t>OpenFlow</a:t>
            </a:r>
            <a:r>
              <a:rPr lang="en-US" noProof="0" dirty="0" smtClean="0"/>
              <a:t> extension (?!)</a:t>
            </a:r>
          </a:p>
          <a:p>
            <a:r>
              <a:rPr lang="en-US" noProof="0" dirty="0" smtClean="0"/>
              <a:t>TCAM as «State Machine processor»</a:t>
            </a:r>
          </a:p>
          <a:p>
            <a:pPr lvl="1"/>
            <a:r>
              <a:rPr lang="en-US" noProof="0" dirty="0" smtClean="0"/>
              <a:t>Now Mealy Machines</a:t>
            </a:r>
          </a:p>
          <a:p>
            <a:pPr lvl="1"/>
            <a:r>
              <a:rPr lang="en-US" noProof="0" dirty="0" smtClean="0"/>
              <a:t>Currently working on full XFSM extension</a:t>
            </a:r>
          </a:p>
          <a:p>
            <a:r>
              <a:rPr lang="en-US" noProof="0" dirty="0" smtClean="0"/>
              <a:t>Rethinking control-data plane SDN separation?</a:t>
            </a:r>
          </a:p>
          <a:p>
            <a:pPr lvl="1"/>
            <a:r>
              <a:rPr lang="en-US" noProof="0" dirty="0" smtClean="0"/>
              <a:t>Control = Decide! Not </a:t>
            </a:r>
            <a:r>
              <a:rPr lang="en-US" noProof="0" dirty="0" err="1" smtClean="0"/>
              <a:t>decide+enforce</a:t>
            </a:r>
            <a:r>
              <a:rPr lang="en-US" noProof="0" dirty="0" smtClean="0"/>
              <a:t>!</a:t>
            </a:r>
          </a:p>
        </p:txBody>
      </p:sp>
      <p:sp>
        <p:nvSpPr>
          <p:cNvPr id="4" name="Footer Placeholder 3"/>
          <p:cNvSpPr>
            <a:spLocks noGrp="1"/>
          </p:cNvSpPr>
          <p:nvPr>
            <p:ph type="ftr" sz="quarter" idx="11"/>
          </p:nvPr>
        </p:nvSpPr>
        <p:spPr/>
        <p:txBody>
          <a:bodyPr/>
          <a:lstStyle/>
          <a:p>
            <a:r>
              <a:rPr lang="en-US" smtClean="0"/>
              <a:t>G. Bianchi &amp; A. Capone - SDN tutorial</a:t>
            </a:r>
            <a:endParaRPr lang="en-US"/>
          </a:p>
        </p:txBody>
      </p:sp>
      <p:sp>
        <p:nvSpPr>
          <p:cNvPr id="5" name="Slide Number Placeholder 4"/>
          <p:cNvSpPr>
            <a:spLocks noGrp="1"/>
          </p:cNvSpPr>
          <p:nvPr>
            <p:ph type="sldNum" sz="quarter" idx="12"/>
          </p:nvPr>
        </p:nvSpPr>
        <p:spPr/>
        <p:txBody>
          <a:bodyPr/>
          <a:lstStyle/>
          <a:p>
            <a:fld id="{F575C757-2202-604A-8DCC-632154A48C4A}" type="slidenum">
              <a:rPr lang="en-US" smtClean="0"/>
              <a:t>63</a:t>
            </a:fld>
            <a:endParaRPr lang="en-US"/>
          </a:p>
        </p:txBody>
      </p:sp>
    </p:spTree>
    <p:extLst>
      <p:ext uri="{BB962C8B-B14F-4D97-AF65-F5344CB8AC3E}">
        <p14:creationId xmlns:p14="http://schemas.microsoft.com/office/powerpoint/2010/main" val="1357083081"/>
      </p:ext>
    </p:extLst>
  </p:cSld>
  <p:clrMapOvr>
    <a:masterClrMapping/>
  </p:clrMapOvr>
  <p:transition xmlns:p14="http://schemas.microsoft.com/office/powerpoint/2010/main" spd="slow">
    <p:pull/>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fade">
                                      <p:cBhvr>
                                        <p:cTn id="35"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 y="1873009"/>
            <a:ext cx="8925160" cy="2365780"/>
          </a:xfrm>
        </p:spPr>
        <p:txBody>
          <a:bodyPr>
            <a:normAutofit/>
          </a:bodyPr>
          <a:lstStyle/>
          <a:p>
            <a:pPr marL="514350" indent="-514350"/>
            <a:r>
              <a:rPr lang="en-US" b="1" i="1" noProof="0" dirty="0"/>
              <a:t>Applied smartness: </a:t>
            </a:r>
            <a:r>
              <a:rPr lang="en-US" b="1" i="1" noProof="0" dirty="0" smtClean="0"/>
              <a:t/>
            </a:r>
            <a:br>
              <a:rPr lang="en-US" b="1" i="1" noProof="0" dirty="0" smtClean="0"/>
            </a:br>
            <a:r>
              <a:rPr lang="en-US" noProof="0" dirty="0" err="1" smtClean="0"/>
              <a:t>stateful</a:t>
            </a:r>
            <a:r>
              <a:rPr lang="en-US" noProof="0" dirty="0" smtClean="0"/>
              <a:t> </a:t>
            </a:r>
            <a:r>
              <a:rPr lang="en-US" noProof="0" dirty="0"/>
              <a:t>applications</a:t>
            </a:r>
          </a:p>
        </p:txBody>
      </p:sp>
      <p:sp>
        <p:nvSpPr>
          <p:cNvPr id="3" name="Subtitle 2"/>
          <p:cNvSpPr>
            <a:spLocks noGrp="1"/>
          </p:cNvSpPr>
          <p:nvPr>
            <p:ph type="subTitle" idx="1"/>
          </p:nvPr>
        </p:nvSpPr>
        <p:spPr>
          <a:xfrm>
            <a:off x="2986496" y="5216971"/>
            <a:ext cx="5938665" cy="1001706"/>
          </a:xfrm>
        </p:spPr>
        <p:txBody>
          <a:bodyPr>
            <a:normAutofit lnSpcReduction="10000"/>
          </a:bodyPr>
          <a:lstStyle/>
          <a:p>
            <a:pPr algn="l"/>
            <a:r>
              <a:rPr lang="en-US" sz="2000" noProof="0"/>
              <a:t>There are science and the </a:t>
            </a:r>
            <a:r>
              <a:rPr lang="en-US" sz="2000" b="1" noProof="0"/>
              <a:t>applications</a:t>
            </a:r>
            <a:r>
              <a:rPr lang="en-US" sz="2000" noProof="0"/>
              <a:t> of science, bound together as the fruit of the tree which bears </a:t>
            </a:r>
            <a:r>
              <a:rPr lang="en-US" sz="2000" noProof="0" smtClean="0"/>
              <a:t>it. [Louis Pasteur]</a:t>
            </a:r>
            <a:endParaRPr lang="en-US" sz="2000" noProof="0"/>
          </a:p>
        </p:txBody>
      </p:sp>
      <p:sp>
        <p:nvSpPr>
          <p:cNvPr id="4" name="Footer Placeholder 3"/>
          <p:cNvSpPr>
            <a:spLocks noGrp="1"/>
          </p:cNvSpPr>
          <p:nvPr>
            <p:ph type="ftr" sz="quarter" idx="11"/>
          </p:nvPr>
        </p:nvSpPr>
        <p:spPr/>
        <p:txBody>
          <a:bodyPr/>
          <a:lstStyle/>
          <a:p>
            <a:r>
              <a:rPr lang="en-US" smtClean="0"/>
              <a:t>G. Bianchi &amp; A. Capone - SDN tutorial</a:t>
            </a:r>
            <a:endParaRPr lang="en-US"/>
          </a:p>
        </p:txBody>
      </p:sp>
      <p:sp>
        <p:nvSpPr>
          <p:cNvPr id="5" name="Slide Number Placeholder 4"/>
          <p:cNvSpPr>
            <a:spLocks noGrp="1"/>
          </p:cNvSpPr>
          <p:nvPr>
            <p:ph type="sldNum" sz="quarter" idx="12"/>
          </p:nvPr>
        </p:nvSpPr>
        <p:spPr/>
        <p:txBody>
          <a:bodyPr/>
          <a:lstStyle/>
          <a:p>
            <a:fld id="{F575C757-2202-604A-8DCC-632154A48C4A}" type="slidenum">
              <a:rPr lang="en-US" smtClean="0"/>
              <a:t>64</a:t>
            </a:fld>
            <a:endParaRPr lang="en-US"/>
          </a:p>
        </p:txBody>
      </p:sp>
    </p:spTree>
    <p:extLst>
      <p:ext uri="{BB962C8B-B14F-4D97-AF65-F5344CB8AC3E}">
        <p14:creationId xmlns:p14="http://schemas.microsoft.com/office/powerpoint/2010/main" val="2927826003"/>
      </p:ext>
    </p:extLst>
  </p:cSld>
  <p:clrMapOvr>
    <a:masterClrMapping/>
  </p:clrMapOvr>
  <p:transition xmlns:p14="http://schemas.microsoft.com/office/powerpoint/2010/main" spd="slow">
    <p:pull/>
  </p:transition>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noProof="0">
                <a:latin typeface="Courier"/>
                <a:cs typeface="Courier"/>
              </a:rPr>
              <a:t>o</a:t>
            </a:r>
            <a:r>
              <a:rPr lang="en-US" noProof="0" smtClean="0">
                <a:latin typeface="Courier"/>
                <a:cs typeface="Courier"/>
              </a:rPr>
              <a:t>penstate-sdn.org</a:t>
            </a:r>
            <a:endParaRPr lang="en-US" noProof="0">
              <a:latin typeface="Courier"/>
              <a:cs typeface="Courier"/>
            </a:endParaRPr>
          </a:p>
        </p:txBody>
      </p:sp>
      <p:sp>
        <p:nvSpPr>
          <p:cNvPr id="4" name="Footer Placeholder 3"/>
          <p:cNvSpPr>
            <a:spLocks noGrp="1"/>
          </p:cNvSpPr>
          <p:nvPr>
            <p:ph type="ftr" sz="quarter" idx="11"/>
          </p:nvPr>
        </p:nvSpPr>
        <p:spPr/>
        <p:txBody>
          <a:bodyPr/>
          <a:lstStyle/>
          <a:p>
            <a:r>
              <a:rPr lang="en-US" smtClean="0"/>
              <a:t>G. Bianchi &amp; A. Capone - SDN tutorial</a:t>
            </a:r>
            <a:endParaRPr lang="en-US"/>
          </a:p>
        </p:txBody>
      </p:sp>
      <p:sp>
        <p:nvSpPr>
          <p:cNvPr id="5" name="Slide Number Placeholder 4"/>
          <p:cNvSpPr>
            <a:spLocks noGrp="1"/>
          </p:cNvSpPr>
          <p:nvPr>
            <p:ph type="sldNum" sz="quarter" idx="12"/>
          </p:nvPr>
        </p:nvSpPr>
        <p:spPr/>
        <p:txBody>
          <a:bodyPr/>
          <a:lstStyle/>
          <a:p>
            <a:fld id="{F575C757-2202-604A-8DCC-632154A48C4A}" type="slidenum">
              <a:rPr lang="en-US" smtClean="0"/>
              <a:t>65</a:t>
            </a:fld>
            <a:endParaRPr lang="en-US"/>
          </a:p>
        </p:txBody>
      </p:sp>
      <p:pic>
        <p:nvPicPr>
          <p:cNvPr id="6" name="Picture 5" descr="openstate.tif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4002" y="1143000"/>
            <a:ext cx="6644250" cy="4403828"/>
          </a:xfrm>
          <a:prstGeom prst="rect">
            <a:avLst/>
          </a:prstGeom>
          <a:ln>
            <a:noFill/>
          </a:ln>
          <a:effectLst>
            <a:outerShdw blurRad="292100" dist="139700" dir="2700000" algn="tl" rotWithShape="0">
              <a:srgbClr val="333333">
                <a:alpha val="65000"/>
              </a:srgbClr>
            </a:outerShdw>
          </a:effectLst>
        </p:spPr>
      </p:pic>
      <p:sp>
        <p:nvSpPr>
          <p:cNvPr id="7" name="TextBox 6"/>
          <p:cNvSpPr txBox="1"/>
          <p:nvPr/>
        </p:nvSpPr>
        <p:spPr>
          <a:xfrm>
            <a:off x="1114002" y="5886208"/>
            <a:ext cx="3856344" cy="369332"/>
          </a:xfrm>
          <a:prstGeom prst="rect">
            <a:avLst/>
          </a:prstGeom>
          <a:noFill/>
        </p:spPr>
        <p:txBody>
          <a:bodyPr wrap="none" rtlCol="0">
            <a:spAutoFit/>
          </a:bodyPr>
          <a:lstStyle/>
          <a:p>
            <a:r>
              <a:rPr lang="en-US" dirty="0" smtClean="0"/>
              <a:t>Switch: </a:t>
            </a:r>
            <a:r>
              <a:rPr lang="en-US" b="1" dirty="0" smtClean="0"/>
              <a:t>ofsoftswitch13</a:t>
            </a:r>
            <a:r>
              <a:rPr lang="en-US" dirty="0" smtClean="0"/>
              <a:t>; Controller: </a:t>
            </a:r>
            <a:r>
              <a:rPr lang="en-US" b="1" dirty="0" err="1" smtClean="0"/>
              <a:t>Ryu</a:t>
            </a:r>
            <a:endParaRPr lang="en-US" b="1" dirty="0"/>
          </a:p>
        </p:txBody>
      </p:sp>
    </p:spTree>
    <p:extLst>
      <p:ext uri="{BB962C8B-B14F-4D97-AF65-F5344CB8AC3E}">
        <p14:creationId xmlns:p14="http://schemas.microsoft.com/office/powerpoint/2010/main" val="3860099536"/>
      </p:ext>
    </p:extLst>
  </p:cSld>
  <p:clrMapOvr>
    <a:masterClrMapping/>
  </p:clrMapOvr>
  <p:transition xmlns:p14="http://schemas.microsoft.com/office/powerpoint/2010/main" spd="slow">
    <p:pull/>
  </p:transition>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magin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88919" y="3861702"/>
            <a:ext cx="5045671" cy="2494648"/>
          </a:xfrm>
          <a:prstGeom prst="rect">
            <a:avLst/>
          </a:prstGeom>
        </p:spPr>
      </p:pic>
      <p:sp>
        <p:nvSpPr>
          <p:cNvPr id="2" name="Titolo 1"/>
          <p:cNvSpPr>
            <a:spLocks noGrp="1"/>
          </p:cNvSpPr>
          <p:nvPr>
            <p:ph type="title"/>
          </p:nvPr>
        </p:nvSpPr>
        <p:spPr>
          <a:xfrm>
            <a:off x="457200" y="152873"/>
            <a:ext cx="8229600" cy="856042"/>
          </a:xfrm>
        </p:spPr>
        <p:txBody>
          <a:bodyPr>
            <a:normAutofit/>
          </a:bodyPr>
          <a:lstStyle/>
          <a:p>
            <a:pPr algn="l"/>
            <a:r>
              <a:rPr lang="en-US" noProof="0" smtClean="0"/>
              <a:t>Forwarding Consistency</a:t>
            </a:r>
            <a:endParaRPr lang="en-US" noProof="0"/>
          </a:p>
        </p:txBody>
      </p:sp>
      <p:sp>
        <p:nvSpPr>
          <p:cNvPr id="124" name="Segnaposto contenuto 2"/>
          <p:cNvSpPr>
            <a:spLocks noGrp="1"/>
          </p:cNvSpPr>
          <p:nvPr>
            <p:ph idx="1"/>
          </p:nvPr>
        </p:nvSpPr>
        <p:spPr>
          <a:xfrm>
            <a:off x="457200" y="1130680"/>
            <a:ext cx="8229600" cy="4664978"/>
          </a:xfrm>
        </p:spPr>
        <p:txBody>
          <a:bodyPr>
            <a:normAutofit/>
          </a:bodyPr>
          <a:lstStyle/>
          <a:p>
            <a:r>
              <a:rPr lang="en-US" noProof="0" smtClean="0"/>
              <a:t>Ensure consistency in forwarding decisions for packets of a same transport layer flow</a:t>
            </a:r>
          </a:p>
        </p:txBody>
      </p:sp>
      <p:sp>
        <p:nvSpPr>
          <p:cNvPr id="4" name="Footer Placeholder 3"/>
          <p:cNvSpPr>
            <a:spLocks noGrp="1"/>
          </p:cNvSpPr>
          <p:nvPr>
            <p:ph type="ftr" sz="quarter" idx="11"/>
          </p:nvPr>
        </p:nvSpPr>
        <p:spPr/>
        <p:txBody>
          <a:bodyPr/>
          <a:lstStyle/>
          <a:p>
            <a:r>
              <a:rPr lang="en-US" smtClean="0"/>
              <a:t>G. Bianchi &amp; A. Capone - SDN tutorial</a:t>
            </a:r>
            <a:endParaRPr lang="en-US"/>
          </a:p>
        </p:txBody>
      </p:sp>
      <p:sp>
        <p:nvSpPr>
          <p:cNvPr id="5" name="Slide Number Placeholder 4"/>
          <p:cNvSpPr>
            <a:spLocks noGrp="1"/>
          </p:cNvSpPr>
          <p:nvPr>
            <p:ph type="sldNum" sz="quarter" idx="12"/>
          </p:nvPr>
        </p:nvSpPr>
        <p:spPr/>
        <p:txBody>
          <a:bodyPr/>
          <a:lstStyle/>
          <a:p>
            <a:fld id="{F575C757-2202-604A-8DCC-632154A48C4A}" type="slidenum">
              <a:rPr lang="en-US" smtClean="0"/>
              <a:t>66</a:t>
            </a:fld>
            <a:endParaRPr lang="en-US"/>
          </a:p>
        </p:txBody>
      </p:sp>
      <p:sp>
        <p:nvSpPr>
          <p:cNvPr id="105" name="Segnaposto contenuto 2"/>
          <p:cNvSpPr txBox="1">
            <a:spLocks/>
          </p:cNvSpPr>
          <p:nvPr/>
        </p:nvSpPr>
        <p:spPr bwMode="auto">
          <a:xfrm>
            <a:off x="1404802" y="2256107"/>
            <a:ext cx="5148398" cy="558650"/>
          </a:xfrm>
          <a:prstGeom prst="rect">
            <a:avLst/>
          </a:prstGeom>
          <a:noFill/>
          <a:ln w="9525">
            <a:noFill/>
            <a:miter lim="800000"/>
            <a:headEnd/>
            <a:tailEnd/>
          </a:ln>
        </p:spPr>
        <p:txBody>
          <a:bodyPr vert="horz" wrap="square" lIns="90488" tIns="44450" rIns="90488" bIns="44450" numCol="1" anchor="t" anchorCtr="0" compatLnSpc="1">
            <a:prstTxWarp prst="textNoShape">
              <a:avLst/>
            </a:prstTxWarp>
            <a:noAutofit/>
          </a:bodyPr>
          <a:lstStyle>
            <a:lvl1pPr marL="257175" indent="-257175" algn="l" rtl="0" eaLnBrk="0" fontAlgn="base" hangingPunct="0">
              <a:spcBef>
                <a:spcPct val="20000"/>
              </a:spcBef>
              <a:spcAft>
                <a:spcPct val="0"/>
              </a:spcAft>
              <a:buClr>
                <a:schemeClr val="tx1"/>
              </a:buClr>
              <a:buFont typeface="Wingdings" pitchFamily="2" charset="2"/>
              <a:buChar char="è"/>
              <a:defRPr sz="2400" b="1">
                <a:solidFill>
                  <a:schemeClr val="tx1"/>
                </a:solidFill>
                <a:latin typeface="+mn-lt"/>
                <a:ea typeface="+mn-ea"/>
                <a:cs typeface="+mn-cs"/>
              </a:defRPr>
            </a:lvl1pPr>
            <a:lvl2pPr marL="557213" indent="-214313" algn="l" rtl="0" eaLnBrk="0" fontAlgn="base" hangingPunct="0">
              <a:spcBef>
                <a:spcPct val="20000"/>
              </a:spcBef>
              <a:spcAft>
                <a:spcPct val="0"/>
              </a:spcAft>
              <a:buClr>
                <a:schemeClr val="tx1"/>
              </a:buClr>
              <a:buFont typeface="Wingdings" pitchFamily="2" charset="2"/>
              <a:buChar char="ð"/>
              <a:defRPr sz="2400">
                <a:solidFill>
                  <a:schemeClr val="tx1"/>
                </a:solidFill>
                <a:latin typeface="Arial Narrow" pitchFamily="34" charset="0"/>
              </a:defRPr>
            </a:lvl2pPr>
            <a:lvl3pPr marL="857250" indent="-171450" algn="l" rtl="0" eaLnBrk="0" fontAlgn="base" hangingPunct="0">
              <a:spcBef>
                <a:spcPct val="20000"/>
              </a:spcBef>
              <a:spcAft>
                <a:spcPct val="0"/>
              </a:spcAft>
              <a:buClr>
                <a:schemeClr val="tx1"/>
              </a:buClr>
              <a:buFont typeface="Wingdings" pitchFamily="2" charset="2"/>
              <a:buChar char="à"/>
              <a:defRPr sz="2100">
                <a:solidFill>
                  <a:schemeClr val="tx1"/>
                </a:solidFill>
                <a:latin typeface="Times New Roman" pitchFamily="18" charset="0"/>
              </a:defRPr>
            </a:lvl3pPr>
            <a:lvl4pPr marL="1200150" indent="-171450" algn="l" rtl="0" eaLnBrk="0" fontAlgn="base" hangingPunct="0">
              <a:spcBef>
                <a:spcPct val="20000"/>
              </a:spcBef>
              <a:spcAft>
                <a:spcPct val="0"/>
              </a:spcAft>
              <a:buClr>
                <a:schemeClr val="tx1"/>
              </a:buClr>
              <a:buChar char="»"/>
              <a:defRPr sz="1800">
                <a:solidFill>
                  <a:schemeClr val="tx1"/>
                </a:solidFill>
                <a:latin typeface="Times New Roman" pitchFamily="18" charset="0"/>
              </a:defRPr>
            </a:lvl4pPr>
            <a:lvl5pPr marL="1543050" indent="-171450" algn="l" rtl="0" eaLnBrk="0" fontAlgn="base" hangingPunct="0">
              <a:spcBef>
                <a:spcPct val="20000"/>
              </a:spcBef>
              <a:spcAft>
                <a:spcPct val="0"/>
              </a:spcAft>
              <a:buClr>
                <a:schemeClr val="tx1"/>
              </a:buClr>
              <a:buChar char="–"/>
              <a:defRPr sz="1500">
                <a:solidFill>
                  <a:schemeClr val="tx1"/>
                </a:solidFill>
                <a:latin typeface="Times New Roman" pitchFamily="18" charset="0"/>
              </a:defRPr>
            </a:lvl5pPr>
            <a:lvl6pPr marL="1885950" indent="-171450" algn="l" rtl="0" fontAlgn="base">
              <a:spcBef>
                <a:spcPct val="20000"/>
              </a:spcBef>
              <a:spcAft>
                <a:spcPct val="0"/>
              </a:spcAft>
              <a:buClr>
                <a:schemeClr val="tx1"/>
              </a:buClr>
              <a:buChar char="–"/>
              <a:defRPr sz="1500">
                <a:solidFill>
                  <a:schemeClr val="tx1"/>
                </a:solidFill>
                <a:latin typeface="Times New Roman" pitchFamily="18" charset="0"/>
              </a:defRPr>
            </a:lvl6pPr>
            <a:lvl7pPr marL="2228850" indent="-171450" algn="l" rtl="0" fontAlgn="base">
              <a:spcBef>
                <a:spcPct val="20000"/>
              </a:spcBef>
              <a:spcAft>
                <a:spcPct val="0"/>
              </a:spcAft>
              <a:buClr>
                <a:schemeClr val="tx1"/>
              </a:buClr>
              <a:buChar char="–"/>
              <a:defRPr sz="1500">
                <a:solidFill>
                  <a:schemeClr val="tx1"/>
                </a:solidFill>
                <a:latin typeface="Times New Roman" pitchFamily="18" charset="0"/>
              </a:defRPr>
            </a:lvl7pPr>
            <a:lvl8pPr marL="2571750" indent="-171450" algn="l" rtl="0" fontAlgn="base">
              <a:spcBef>
                <a:spcPct val="20000"/>
              </a:spcBef>
              <a:spcAft>
                <a:spcPct val="0"/>
              </a:spcAft>
              <a:buClr>
                <a:schemeClr val="tx1"/>
              </a:buClr>
              <a:buChar char="–"/>
              <a:defRPr sz="1500">
                <a:solidFill>
                  <a:schemeClr val="tx1"/>
                </a:solidFill>
                <a:latin typeface="Times New Roman" pitchFamily="18" charset="0"/>
              </a:defRPr>
            </a:lvl8pPr>
            <a:lvl9pPr marL="2914650" indent="-171450" algn="l" rtl="0" fontAlgn="base">
              <a:spcBef>
                <a:spcPct val="20000"/>
              </a:spcBef>
              <a:spcAft>
                <a:spcPct val="0"/>
              </a:spcAft>
              <a:buClr>
                <a:schemeClr val="tx1"/>
              </a:buClr>
              <a:buChar char="–"/>
              <a:defRPr sz="1500">
                <a:solidFill>
                  <a:schemeClr val="tx1"/>
                </a:solidFill>
                <a:latin typeface="Times New Roman" pitchFamily="18" charset="0"/>
              </a:defRPr>
            </a:lvl9pPr>
          </a:lstStyle>
          <a:p>
            <a:pPr marL="0" indent="0">
              <a:buNone/>
            </a:pPr>
            <a:r>
              <a:rPr lang="en-US" sz="2000" kern="0" smtClean="0"/>
              <a:t>Example: LAG @Internet Exchange Point</a:t>
            </a:r>
          </a:p>
        </p:txBody>
      </p:sp>
      <p:pic>
        <p:nvPicPr>
          <p:cNvPr id="3" name="Immagin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7350" y="2621403"/>
            <a:ext cx="6562080" cy="1605429"/>
          </a:xfrm>
          <a:prstGeom prst="rect">
            <a:avLst/>
          </a:prstGeom>
        </p:spPr>
      </p:pic>
      <p:sp>
        <p:nvSpPr>
          <p:cNvPr id="108" name="Segnaposto contenuto 2"/>
          <p:cNvSpPr txBox="1">
            <a:spLocks/>
          </p:cNvSpPr>
          <p:nvPr/>
        </p:nvSpPr>
        <p:spPr bwMode="auto">
          <a:xfrm>
            <a:off x="1404802" y="4825060"/>
            <a:ext cx="2039692" cy="558650"/>
          </a:xfrm>
          <a:prstGeom prst="rect">
            <a:avLst/>
          </a:prstGeom>
          <a:noFill/>
          <a:ln w="9525">
            <a:noFill/>
            <a:miter lim="800000"/>
            <a:headEnd/>
            <a:tailEnd/>
          </a:ln>
        </p:spPr>
        <p:txBody>
          <a:bodyPr vert="horz" wrap="square" lIns="90488" tIns="44450" rIns="90488" bIns="44450" numCol="1" anchor="t" anchorCtr="0" compatLnSpc="1">
            <a:prstTxWarp prst="textNoShape">
              <a:avLst/>
            </a:prstTxWarp>
            <a:noAutofit/>
          </a:bodyPr>
          <a:lstStyle>
            <a:lvl1pPr marL="257175" indent="-257175" algn="l" rtl="0" eaLnBrk="0" fontAlgn="base" hangingPunct="0">
              <a:spcBef>
                <a:spcPct val="20000"/>
              </a:spcBef>
              <a:spcAft>
                <a:spcPct val="0"/>
              </a:spcAft>
              <a:buClr>
                <a:schemeClr val="tx1"/>
              </a:buClr>
              <a:buFont typeface="Wingdings" pitchFamily="2" charset="2"/>
              <a:buChar char="è"/>
              <a:defRPr sz="2400" b="1">
                <a:solidFill>
                  <a:schemeClr val="tx1"/>
                </a:solidFill>
                <a:latin typeface="+mn-lt"/>
                <a:ea typeface="+mn-ea"/>
                <a:cs typeface="+mn-cs"/>
              </a:defRPr>
            </a:lvl1pPr>
            <a:lvl2pPr marL="557213" indent="-214313" algn="l" rtl="0" eaLnBrk="0" fontAlgn="base" hangingPunct="0">
              <a:spcBef>
                <a:spcPct val="20000"/>
              </a:spcBef>
              <a:spcAft>
                <a:spcPct val="0"/>
              </a:spcAft>
              <a:buClr>
                <a:schemeClr val="tx1"/>
              </a:buClr>
              <a:buFont typeface="Wingdings" pitchFamily="2" charset="2"/>
              <a:buChar char="ð"/>
              <a:defRPr sz="2400">
                <a:solidFill>
                  <a:schemeClr val="tx1"/>
                </a:solidFill>
                <a:latin typeface="Arial Narrow" pitchFamily="34" charset="0"/>
              </a:defRPr>
            </a:lvl2pPr>
            <a:lvl3pPr marL="857250" indent="-171450" algn="l" rtl="0" eaLnBrk="0" fontAlgn="base" hangingPunct="0">
              <a:spcBef>
                <a:spcPct val="20000"/>
              </a:spcBef>
              <a:spcAft>
                <a:spcPct val="0"/>
              </a:spcAft>
              <a:buClr>
                <a:schemeClr val="tx1"/>
              </a:buClr>
              <a:buFont typeface="Wingdings" pitchFamily="2" charset="2"/>
              <a:buChar char="à"/>
              <a:defRPr sz="2100">
                <a:solidFill>
                  <a:schemeClr val="tx1"/>
                </a:solidFill>
                <a:latin typeface="Times New Roman" pitchFamily="18" charset="0"/>
              </a:defRPr>
            </a:lvl3pPr>
            <a:lvl4pPr marL="1200150" indent="-171450" algn="l" rtl="0" eaLnBrk="0" fontAlgn="base" hangingPunct="0">
              <a:spcBef>
                <a:spcPct val="20000"/>
              </a:spcBef>
              <a:spcAft>
                <a:spcPct val="0"/>
              </a:spcAft>
              <a:buClr>
                <a:schemeClr val="tx1"/>
              </a:buClr>
              <a:buChar char="»"/>
              <a:defRPr sz="1800">
                <a:solidFill>
                  <a:schemeClr val="tx1"/>
                </a:solidFill>
                <a:latin typeface="Times New Roman" pitchFamily="18" charset="0"/>
              </a:defRPr>
            </a:lvl4pPr>
            <a:lvl5pPr marL="1543050" indent="-171450" algn="l" rtl="0" eaLnBrk="0" fontAlgn="base" hangingPunct="0">
              <a:spcBef>
                <a:spcPct val="20000"/>
              </a:spcBef>
              <a:spcAft>
                <a:spcPct val="0"/>
              </a:spcAft>
              <a:buClr>
                <a:schemeClr val="tx1"/>
              </a:buClr>
              <a:buChar char="–"/>
              <a:defRPr sz="1500">
                <a:solidFill>
                  <a:schemeClr val="tx1"/>
                </a:solidFill>
                <a:latin typeface="Times New Roman" pitchFamily="18" charset="0"/>
              </a:defRPr>
            </a:lvl5pPr>
            <a:lvl6pPr marL="1885950" indent="-171450" algn="l" rtl="0" fontAlgn="base">
              <a:spcBef>
                <a:spcPct val="20000"/>
              </a:spcBef>
              <a:spcAft>
                <a:spcPct val="0"/>
              </a:spcAft>
              <a:buClr>
                <a:schemeClr val="tx1"/>
              </a:buClr>
              <a:buChar char="–"/>
              <a:defRPr sz="1500">
                <a:solidFill>
                  <a:schemeClr val="tx1"/>
                </a:solidFill>
                <a:latin typeface="Times New Roman" pitchFamily="18" charset="0"/>
              </a:defRPr>
            </a:lvl6pPr>
            <a:lvl7pPr marL="2228850" indent="-171450" algn="l" rtl="0" fontAlgn="base">
              <a:spcBef>
                <a:spcPct val="20000"/>
              </a:spcBef>
              <a:spcAft>
                <a:spcPct val="0"/>
              </a:spcAft>
              <a:buClr>
                <a:schemeClr val="tx1"/>
              </a:buClr>
              <a:buChar char="–"/>
              <a:defRPr sz="1500">
                <a:solidFill>
                  <a:schemeClr val="tx1"/>
                </a:solidFill>
                <a:latin typeface="Times New Roman" pitchFamily="18" charset="0"/>
              </a:defRPr>
            </a:lvl7pPr>
            <a:lvl8pPr marL="2571750" indent="-171450" algn="l" rtl="0" fontAlgn="base">
              <a:spcBef>
                <a:spcPct val="20000"/>
              </a:spcBef>
              <a:spcAft>
                <a:spcPct val="0"/>
              </a:spcAft>
              <a:buClr>
                <a:schemeClr val="tx1"/>
              </a:buClr>
              <a:buChar char="–"/>
              <a:defRPr sz="1500">
                <a:solidFill>
                  <a:schemeClr val="tx1"/>
                </a:solidFill>
                <a:latin typeface="Times New Roman" pitchFamily="18" charset="0"/>
              </a:defRPr>
            </a:lvl8pPr>
            <a:lvl9pPr marL="2914650" indent="-171450" algn="l" rtl="0" fontAlgn="base">
              <a:spcBef>
                <a:spcPct val="20000"/>
              </a:spcBef>
              <a:spcAft>
                <a:spcPct val="0"/>
              </a:spcAft>
              <a:buClr>
                <a:schemeClr val="tx1"/>
              </a:buClr>
              <a:buChar char="–"/>
              <a:defRPr sz="1500">
                <a:solidFill>
                  <a:schemeClr val="tx1"/>
                </a:solidFill>
                <a:latin typeface="Times New Roman" pitchFamily="18" charset="0"/>
              </a:defRPr>
            </a:lvl9pPr>
          </a:lstStyle>
          <a:p>
            <a:pPr marL="0" indent="0">
              <a:buNone/>
            </a:pPr>
            <a:r>
              <a:rPr lang="en-US" sz="2000" kern="0" smtClean="0"/>
              <a:t>Example: Server Load Balancer</a:t>
            </a:r>
          </a:p>
        </p:txBody>
      </p:sp>
    </p:spTree>
    <p:extLst>
      <p:ext uri="{BB962C8B-B14F-4D97-AF65-F5344CB8AC3E}">
        <p14:creationId xmlns:p14="http://schemas.microsoft.com/office/powerpoint/2010/main" val="2466747894"/>
      </p:ext>
    </p:extLst>
  </p:cSld>
  <p:clrMapOvr>
    <a:masterClrMapping/>
  </p:clrMapOvr>
  <p:transition xmlns:p14="http://schemas.microsoft.com/office/powerpoint/2010/main" spd="slow">
    <p:pull/>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5"/>
                                        </p:tgtEl>
                                        <p:attrNameLst>
                                          <p:attrName>style.visibility</p:attrName>
                                        </p:attrNameLst>
                                      </p:cBhvr>
                                      <p:to>
                                        <p:strVal val="visible"/>
                                      </p:to>
                                    </p:set>
                                    <p:animEffect transition="in" filter="fade">
                                      <p:cBhvr>
                                        <p:cTn id="7" dur="500"/>
                                        <p:tgtEl>
                                          <p:spTgt spid="105"/>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08"/>
                                        </p:tgtEl>
                                        <p:attrNameLst>
                                          <p:attrName>style.visibility</p:attrName>
                                        </p:attrNameLst>
                                      </p:cBhvr>
                                      <p:to>
                                        <p:strVal val="visible"/>
                                      </p:to>
                                    </p:set>
                                    <p:animEffect transition="in" filter="fade">
                                      <p:cBhvr>
                                        <p:cTn id="15" dur="500"/>
                                        <p:tgtEl>
                                          <p:spTgt spid="108"/>
                                        </p:tgtEl>
                                      </p:cBhvr>
                                    </p:animEffect>
                                  </p:childTnLst>
                                </p:cTn>
                              </p:par>
                              <p:par>
                                <p:cTn id="16" presetID="10" presetClass="entr" presetSubtype="0" fill="hold"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 grpId="0"/>
      <p:bldP spid="108"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magine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74073" y="4316780"/>
            <a:ext cx="2232273" cy="2004780"/>
          </a:xfrm>
          <a:prstGeom prst="rect">
            <a:avLst/>
          </a:prstGeom>
        </p:spPr>
      </p:pic>
      <p:sp>
        <p:nvSpPr>
          <p:cNvPr id="10" name="Titolo 1"/>
          <p:cNvSpPr>
            <a:spLocks noGrp="1"/>
          </p:cNvSpPr>
          <p:nvPr>
            <p:ph type="title"/>
          </p:nvPr>
        </p:nvSpPr>
        <p:spPr>
          <a:xfrm>
            <a:off x="457200" y="222453"/>
            <a:ext cx="8229600" cy="769065"/>
          </a:xfrm>
        </p:spPr>
        <p:txBody>
          <a:bodyPr>
            <a:normAutofit/>
          </a:bodyPr>
          <a:lstStyle/>
          <a:p>
            <a:pPr algn="l"/>
            <a:r>
              <a:rPr lang="en-US" noProof="0" smtClean="0"/>
              <a:t>Forwarding Consistency</a:t>
            </a:r>
            <a:endParaRPr lang="en-US" noProof="0"/>
          </a:p>
        </p:txBody>
      </p:sp>
      <p:sp>
        <p:nvSpPr>
          <p:cNvPr id="2" name="Footer Placeholder 1"/>
          <p:cNvSpPr>
            <a:spLocks noGrp="1"/>
          </p:cNvSpPr>
          <p:nvPr>
            <p:ph type="ftr" sz="quarter" idx="11"/>
          </p:nvPr>
        </p:nvSpPr>
        <p:spPr/>
        <p:txBody>
          <a:bodyPr/>
          <a:lstStyle/>
          <a:p>
            <a:r>
              <a:rPr lang="en-US" smtClean="0"/>
              <a:t>G. Bianchi &amp; A. Capone - SDN tutorial</a:t>
            </a:r>
            <a:endParaRPr lang="en-US"/>
          </a:p>
        </p:txBody>
      </p:sp>
      <p:sp>
        <p:nvSpPr>
          <p:cNvPr id="3" name="Slide Number Placeholder 2"/>
          <p:cNvSpPr>
            <a:spLocks noGrp="1"/>
          </p:cNvSpPr>
          <p:nvPr>
            <p:ph type="sldNum" sz="quarter" idx="12"/>
          </p:nvPr>
        </p:nvSpPr>
        <p:spPr/>
        <p:txBody>
          <a:bodyPr/>
          <a:lstStyle/>
          <a:p>
            <a:fld id="{F575C757-2202-604A-8DCC-632154A48C4A}" type="slidenum">
              <a:rPr lang="en-US" smtClean="0"/>
              <a:t>67</a:t>
            </a:fld>
            <a:endParaRPr lang="en-US"/>
          </a:p>
        </p:txBody>
      </p:sp>
      <p:sp>
        <p:nvSpPr>
          <p:cNvPr id="9" name="Segnaposto contenuto 2"/>
          <p:cNvSpPr>
            <a:spLocks noGrp="1"/>
          </p:cNvSpPr>
          <p:nvPr>
            <p:ph idx="4294967295"/>
          </p:nvPr>
        </p:nvSpPr>
        <p:spPr>
          <a:xfrm>
            <a:off x="678460" y="874713"/>
            <a:ext cx="4662245" cy="5005387"/>
          </a:xfrm>
        </p:spPr>
        <p:txBody>
          <a:bodyPr>
            <a:normAutofit fontScale="92500" lnSpcReduction="10000"/>
          </a:bodyPr>
          <a:lstStyle/>
          <a:p>
            <a:pPr marL="0" indent="0">
              <a:buNone/>
            </a:pPr>
            <a:endParaRPr lang="en-US" noProof="0" smtClean="0">
              <a:solidFill>
                <a:srgbClr val="FF0000"/>
              </a:solidFill>
            </a:endParaRPr>
          </a:p>
          <a:p>
            <a:pPr marL="0" indent="0">
              <a:buNone/>
            </a:pPr>
            <a:r>
              <a:rPr lang="en-US" b="1" noProof="0" smtClean="0"/>
              <a:t>One to Many:</a:t>
            </a:r>
          </a:p>
          <a:p>
            <a:pPr marL="0" indent="0">
              <a:buNone/>
            </a:pPr>
            <a:r>
              <a:rPr lang="en-US" noProof="0" smtClean="0"/>
              <a:t>Intra-flow state handling</a:t>
            </a:r>
          </a:p>
          <a:p>
            <a:pPr marL="0" indent="0">
              <a:buNone/>
            </a:pPr>
            <a:endParaRPr lang="en-US" noProof="0" smtClean="0"/>
          </a:p>
          <a:p>
            <a:pPr marL="0" indent="0">
              <a:buNone/>
            </a:pPr>
            <a:r>
              <a:rPr lang="en-US" b="1" noProof="0" smtClean="0"/>
              <a:t>Many to One:</a:t>
            </a:r>
          </a:p>
          <a:p>
            <a:pPr marL="0" indent="0">
              <a:buNone/>
            </a:pPr>
            <a:r>
              <a:rPr lang="en-US" noProof="0" smtClean="0"/>
              <a:t>Cross-flow state handling</a:t>
            </a:r>
          </a:p>
          <a:p>
            <a:pPr marL="0" indent="0">
              <a:buNone/>
            </a:pPr>
            <a:endParaRPr lang="en-US" noProof="0" smtClean="0"/>
          </a:p>
          <a:p>
            <a:pPr marL="0" indent="0">
              <a:buNone/>
            </a:pPr>
            <a:r>
              <a:rPr lang="en-US" b="1" noProof="0" smtClean="0"/>
              <a:t>Many to Many:</a:t>
            </a:r>
          </a:p>
          <a:p>
            <a:pPr marL="0" indent="0">
              <a:buNone/>
            </a:pPr>
            <a:r>
              <a:rPr lang="en-US" noProof="0" smtClean="0"/>
              <a:t>Inter-stage cross-flow state handling</a:t>
            </a:r>
          </a:p>
          <a:p>
            <a:pPr marL="0" indent="0">
              <a:buNone/>
            </a:pPr>
            <a:endParaRPr lang="en-US" noProof="0" smtClean="0"/>
          </a:p>
          <a:p>
            <a:endParaRPr lang="en-US" noProof="0" smtClean="0">
              <a:solidFill>
                <a:srgbClr val="FF0000"/>
              </a:solidFill>
            </a:endParaRPr>
          </a:p>
          <a:p>
            <a:pPr marL="0" indent="0">
              <a:buNone/>
            </a:pPr>
            <a:endParaRPr lang="en-US" noProof="0" smtClean="0">
              <a:solidFill>
                <a:srgbClr val="FF0000"/>
              </a:solidFill>
            </a:endParaRPr>
          </a:p>
        </p:txBody>
      </p:sp>
      <p:pic>
        <p:nvPicPr>
          <p:cNvPr id="11" name="Immagin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68818" y="1460760"/>
            <a:ext cx="2237527" cy="819962"/>
          </a:xfrm>
          <a:prstGeom prst="rect">
            <a:avLst/>
          </a:prstGeom>
        </p:spPr>
      </p:pic>
      <p:pic>
        <p:nvPicPr>
          <p:cNvPr id="12" name="Immagin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74073" y="2443407"/>
            <a:ext cx="2232273" cy="2004780"/>
          </a:xfrm>
          <a:prstGeom prst="rect">
            <a:avLst/>
          </a:prstGeom>
        </p:spPr>
      </p:pic>
    </p:spTree>
    <p:extLst>
      <p:ext uri="{BB962C8B-B14F-4D97-AF65-F5344CB8AC3E}">
        <p14:creationId xmlns:p14="http://schemas.microsoft.com/office/powerpoint/2010/main" val="3292951513"/>
      </p:ext>
    </p:extLst>
  </p:cSld>
  <p:clrMapOvr>
    <a:masterClrMapping/>
  </p:clrMapOvr>
  <p:transition xmlns:p14="http://schemas.microsoft.com/office/powerpoint/2010/main" spd="slow">
    <p:pull/>
  </p:transition>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457200" y="0"/>
            <a:ext cx="8229600" cy="1143000"/>
          </a:xfrm>
        </p:spPr>
        <p:txBody>
          <a:bodyPr>
            <a:normAutofit fontScale="90000"/>
          </a:bodyPr>
          <a:lstStyle/>
          <a:p>
            <a:pPr algn="l"/>
            <a:r>
              <a:rPr lang="en-US" noProof="0" smtClean="0"/>
              <a:t>Forwarding Consistency: </a:t>
            </a:r>
            <a:r>
              <a:rPr lang="en-US" b="1" noProof="0" smtClean="0">
                <a:solidFill>
                  <a:srgbClr val="000000"/>
                </a:solidFill>
              </a:rPr>
              <a:t>One to Many </a:t>
            </a:r>
            <a:endParaRPr lang="en-US" b="1" noProof="0">
              <a:solidFill>
                <a:srgbClr val="000000"/>
              </a:solidFill>
            </a:endParaRPr>
          </a:p>
        </p:txBody>
      </p:sp>
      <p:sp>
        <p:nvSpPr>
          <p:cNvPr id="6" name="Footer Placeholder 5"/>
          <p:cNvSpPr>
            <a:spLocks noGrp="1"/>
          </p:cNvSpPr>
          <p:nvPr>
            <p:ph type="ftr" sz="quarter" idx="11"/>
          </p:nvPr>
        </p:nvSpPr>
        <p:spPr/>
        <p:txBody>
          <a:bodyPr/>
          <a:lstStyle/>
          <a:p>
            <a:r>
              <a:rPr lang="en-US" smtClean="0"/>
              <a:t>G. Bianchi &amp; A. Capone - SDN tutorial</a:t>
            </a:r>
            <a:endParaRPr lang="en-US"/>
          </a:p>
        </p:txBody>
      </p:sp>
      <p:sp>
        <p:nvSpPr>
          <p:cNvPr id="7" name="Slide Number Placeholder 6"/>
          <p:cNvSpPr>
            <a:spLocks noGrp="1"/>
          </p:cNvSpPr>
          <p:nvPr>
            <p:ph type="sldNum" sz="quarter" idx="12"/>
          </p:nvPr>
        </p:nvSpPr>
        <p:spPr/>
        <p:txBody>
          <a:bodyPr/>
          <a:lstStyle/>
          <a:p>
            <a:fld id="{F575C757-2202-604A-8DCC-632154A48C4A}" type="slidenum">
              <a:rPr lang="en-US" smtClean="0"/>
              <a:t>68</a:t>
            </a:fld>
            <a:endParaRPr lang="en-US"/>
          </a:p>
        </p:txBody>
      </p:sp>
      <p:sp>
        <p:nvSpPr>
          <p:cNvPr id="12" name="Segnaposto contenuto 2"/>
          <p:cNvSpPr txBox="1">
            <a:spLocks/>
          </p:cNvSpPr>
          <p:nvPr/>
        </p:nvSpPr>
        <p:spPr bwMode="auto">
          <a:xfrm>
            <a:off x="380636" y="2813412"/>
            <a:ext cx="8306164" cy="920388"/>
          </a:xfrm>
          <a:prstGeom prst="rect">
            <a:avLst/>
          </a:prstGeom>
          <a:noFill/>
          <a:ln w="9525">
            <a:noFill/>
            <a:miter lim="800000"/>
            <a:headEnd/>
            <a:tailEnd/>
          </a:ln>
        </p:spPr>
        <p:txBody>
          <a:bodyPr vert="horz" wrap="square" lIns="90488" tIns="44450" rIns="90488" bIns="44450" numCol="1" anchor="t" anchorCtr="0" compatLnSpc="1">
            <a:prstTxWarp prst="textNoShape">
              <a:avLst/>
            </a:prstTxWarp>
            <a:normAutofit/>
          </a:bodyPr>
          <a:lstStyle>
            <a:lvl1pPr marL="257175" indent="-257175" algn="l" rtl="0" eaLnBrk="0" fontAlgn="base" hangingPunct="0">
              <a:spcBef>
                <a:spcPct val="20000"/>
              </a:spcBef>
              <a:spcAft>
                <a:spcPct val="0"/>
              </a:spcAft>
              <a:buClr>
                <a:schemeClr val="tx1"/>
              </a:buClr>
              <a:buFont typeface="Wingdings" pitchFamily="2" charset="2"/>
              <a:buChar char="è"/>
              <a:defRPr sz="2400" b="1">
                <a:solidFill>
                  <a:schemeClr val="tx1"/>
                </a:solidFill>
                <a:latin typeface="+mn-lt"/>
                <a:ea typeface="+mn-ea"/>
                <a:cs typeface="+mn-cs"/>
              </a:defRPr>
            </a:lvl1pPr>
            <a:lvl2pPr marL="557213" indent="-214313" algn="l" rtl="0" eaLnBrk="0" fontAlgn="base" hangingPunct="0">
              <a:spcBef>
                <a:spcPct val="20000"/>
              </a:spcBef>
              <a:spcAft>
                <a:spcPct val="0"/>
              </a:spcAft>
              <a:buClr>
                <a:schemeClr val="tx1"/>
              </a:buClr>
              <a:buFont typeface="Wingdings" pitchFamily="2" charset="2"/>
              <a:buChar char="ð"/>
              <a:defRPr sz="2400">
                <a:solidFill>
                  <a:schemeClr val="tx1"/>
                </a:solidFill>
                <a:latin typeface="Arial Narrow" pitchFamily="34" charset="0"/>
              </a:defRPr>
            </a:lvl2pPr>
            <a:lvl3pPr marL="857250" indent="-171450" algn="l" rtl="0" eaLnBrk="0" fontAlgn="base" hangingPunct="0">
              <a:spcBef>
                <a:spcPct val="20000"/>
              </a:spcBef>
              <a:spcAft>
                <a:spcPct val="0"/>
              </a:spcAft>
              <a:buClr>
                <a:schemeClr val="tx1"/>
              </a:buClr>
              <a:buFont typeface="Wingdings" pitchFamily="2" charset="2"/>
              <a:buChar char="à"/>
              <a:defRPr sz="2100">
                <a:solidFill>
                  <a:schemeClr val="tx1"/>
                </a:solidFill>
                <a:latin typeface="Times New Roman" pitchFamily="18" charset="0"/>
              </a:defRPr>
            </a:lvl3pPr>
            <a:lvl4pPr marL="1200150" indent="-171450" algn="l" rtl="0" eaLnBrk="0" fontAlgn="base" hangingPunct="0">
              <a:spcBef>
                <a:spcPct val="20000"/>
              </a:spcBef>
              <a:spcAft>
                <a:spcPct val="0"/>
              </a:spcAft>
              <a:buClr>
                <a:schemeClr val="tx1"/>
              </a:buClr>
              <a:buChar char="»"/>
              <a:defRPr sz="1800">
                <a:solidFill>
                  <a:schemeClr val="tx1"/>
                </a:solidFill>
                <a:latin typeface="Times New Roman" pitchFamily="18" charset="0"/>
              </a:defRPr>
            </a:lvl4pPr>
            <a:lvl5pPr marL="1543050" indent="-171450" algn="l" rtl="0" eaLnBrk="0" fontAlgn="base" hangingPunct="0">
              <a:spcBef>
                <a:spcPct val="20000"/>
              </a:spcBef>
              <a:spcAft>
                <a:spcPct val="0"/>
              </a:spcAft>
              <a:buClr>
                <a:schemeClr val="tx1"/>
              </a:buClr>
              <a:buChar char="–"/>
              <a:defRPr sz="1500">
                <a:solidFill>
                  <a:schemeClr val="tx1"/>
                </a:solidFill>
                <a:latin typeface="Times New Roman" pitchFamily="18" charset="0"/>
              </a:defRPr>
            </a:lvl5pPr>
            <a:lvl6pPr marL="1885950" indent="-171450" algn="l" rtl="0" fontAlgn="base">
              <a:spcBef>
                <a:spcPct val="20000"/>
              </a:spcBef>
              <a:spcAft>
                <a:spcPct val="0"/>
              </a:spcAft>
              <a:buClr>
                <a:schemeClr val="tx1"/>
              </a:buClr>
              <a:buChar char="–"/>
              <a:defRPr sz="1500">
                <a:solidFill>
                  <a:schemeClr val="tx1"/>
                </a:solidFill>
                <a:latin typeface="Times New Roman" pitchFamily="18" charset="0"/>
              </a:defRPr>
            </a:lvl6pPr>
            <a:lvl7pPr marL="2228850" indent="-171450" algn="l" rtl="0" fontAlgn="base">
              <a:spcBef>
                <a:spcPct val="20000"/>
              </a:spcBef>
              <a:spcAft>
                <a:spcPct val="0"/>
              </a:spcAft>
              <a:buClr>
                <a:schemeClr val="tx1"/>
              </a:buClr>
              <a:buChar char="–"/>
              <a:defRPr sz="1500">
                <a:solidFill>
                  <a:schemeClr val="tx1"/>
                </a:solidFill>
                <a:latin typeface="Times New Roman" pitchFamily="18" charset="0"/>
              </a:defRPr>
            </a:lvl7pPr>
            <a:lvl8pPr marL="2571750" indent="-171450" algn="l" rtl="0" fontAlgn="base">
              <a:spcBef>
                <a:spcPct val="20000"/>
              </a:spcBef>
              <a:spcAft>
                <a:spcPct val="0"/>
              </a:spcAft>
              <a:buClr>
                <a:schemeClr val="tx1"/>
              </a:buClr>
              <a:buChar char="–"/>
              <a:defRPr sz="1500">
                <a:solidFill>
                  <a:schemeClr val="tx1"/>
                </a:solidFill>
                <a:latin typeface="Times New Roman" pitchFamily="18" charset="0"/>
              </a:defRPr>
            </a:lvl8pPr>
            <a:lvl9pPr marL="2914650" indent="-171450" algn="l" rtl="0" fontAlgn="base">
              <a:spcBef>
                <a:spcPct val="20000"/>
              </a:spcBef>
              <a:spcAft>
                <a:spcPct val="0"/>
              </a:spcAft>
              <a:buClr>
                <a:schemeClr val="tx1"/>
              </a:buClr>
              <a:buChar char="–"/>
              <a:defRPr sz="1500">
                <a:solidFill>
                  <a:schemeClr val="tx1"/>
                </a:solidFill>
                <a:latin typeface="Times New Roman" pitchFamily="18" charset="0"/>
              </a:defRPr>
            </a:lvl9pPr>
          </a:lstStyle>
          <a:p>
            <a:pPr marL="0" indent="0">
              <a:buNone/>
            </a:pPr>
            <a:r>
              <a:rPr lang="it-IT" b="0" kern="0" dirty="0" smtClean="0"/>
              <a:t>The first </a:t>
            </a:r>
            <a:r>
              <a:rPr lang="it-IT" b="0" kern="0" dirty="0" err="1" smtClean="0"/>
              <a:t>packet</a:t>
            </a:r>
            <a:r>
              <a:rPr lang="it-IT" b="0" kern="0" dirty="0" smtClean="0"/>
              <a:t> of a TCP connection </a:t>
            </a:r>
            <a:r>
              <a:rPr lang="it-IT" b="0" kern="0" dirty="0" err="1" smtClean="0"/>
              <a:t>coming</a:t>
            </a:r>
            <a:r>
              <a:rPr lang="it-IT" b="0" kern="0" dirty="0" smtClean="0"/>
              <a:t> from the input </a:t>
            </a:r>
            <a:r>
              <a:rPr lang="it-IT" b="0" kern="0" dirty="0" err="1" smtClean="0"/>
              <a:t>port</a:t>
            </a:r>
            <a:r>
              <a:rPr lang="it-IT" b="0" kern="0" dirty="0" smtClean="0"/>
              <a:t> </a:t>
            </a:r>
            <a:r>
              <a:rPr lang="it-IT" b="0" kern="0" dirty="0" err="1" smtClean="0"/>
              <a:t>is</a:t>
            </a:r>
            <a:r>
              <a:rPr lang="it-IT" b="0" kern="0" dirty="0" smtClean="0"/>
              <a:t> </a:t>
            </a:r>
            <a:r>
              <a:rPr lang="it-IT" b="0" kern="0" dirty="0" err="1" smtClean="0"/>
              <a:t>sent</a:t>
            </a:r>
            <a:r>
              <a:rPr lang="it-IT" b="0" kern="0" dirty="0" smtClean="0"/>
              <a:t> to </a:t>
            </a:r>
            <a:r>
              <a:rPr lang="it-IT" b="0" kern="0" dirty="0" err="1" smtClean="0"/>
              <a:t>one</a:t>
            </a:r>
            <a:r>
              <a:rPr lang="it-IT" b="0" kern="0" dirty="0" smtClean="0"/>
              <a:t> of </a:t>
            </a:r>
            <a:r>
              <a:rPr lang="it-IT" b="0" kern="0" dirty="0" err="1" smtClean="0"/>
              <a:t>many</a:t>
            </a:r>
            <a:r>
              <a:rPr lang="it-IT" b="0" kern="0" dirty="0" smtClean="0"/>
              <a:t> </a:t>
            </a:r>
            <a:r>
              <a:rPr lang="it-IT" b="0" kern="0" dirty="0" err="1" smtClean="0"/>
              <a:t>possible</a:t>
            </a:r>
            <a:r>
              <a:rPr lang="it-IT" b="0" kern="0" dirty="0" smtClean="0"/>
              <a:t> output </a:t>
            </a:r>
            <a:r>
              <a:rPr lang="it-IT" b="0" kern="0" dirty="0" err="1" smtClean="0"/>
              <a:t>ports</a:t>
            </a:r>
            <a:r>
              <a:rPr lang="it-IT" b="0" kern="0" dirty="0" smtClean="0"/>
              <a:t>.</a:t>
            </a:r>
          </a:p>
        </p:txBody>
      </p:sp>
      <p:pic>
        <p:nvPicPr>
          <p:cNvPr id="5" name="Immagin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91400" y="1195317"/>
            <a:ext cx="4165291" cy="1526411"/>
          </a:xfrm>
          <a:prstGeom prst="rect">
            <a:avLst/>
          </a:prstGeom>
        </p:spPr>
      </p:pic>
      <p:sp>
        <p:nvSpPr>
          <p:cNvPr id="3" name="Rettangolo 2"/>
          <p:cNvSpPr/>
          <p:nvPr/>
        </p:nvSpPr>
        <p:spPr>
          <a:xfrm>
            <a:off x="382188" y="4084935"/>
            <a:ext cx="8050611" cy="830997"/>
          </a:xfrm>
          <a:prstGeom prst="rect">
            <a:avLst/>
          </a:prstGeom>
        </p:spPr>
        <p:txBody>
          <a:bodyPr wrap="square">
            <a:spAutoFit/>
          </a:bodyPr>
          <a:lstStyle/>
          <a:p>
            <a:r>
              <a:rPr lang="en-US" sz="2400" kern="0" dirty="0"/>
              <a:t>All the next packets of the same TCP connection must be forwarded on the same selected port.</a:t>
            </a:r>
            <a:endParaRPr lang="it-IT" sz="2400" kern="0" dirty="0"/>
          </a:p>
        </p:txBody>
      </p:sp>
      <p:sp>
        <p:nvSpPr>
          <p:cNvPr id="4" name="Rettangolo 3"/>
          <p:cNvSpPr/>
          <p:nvPr/>
        </p:nvSpPr>
        <p:spPr bwMode="auto">
          <a:xfrm>
            <a:off x="3398520" y="1657350"/>
            <a:ext cx="195072" cy="188534"/>
          </a:xfrm>
          <a:prstGeom prst="rect">
            <a:avLst/>
          </a:prstGeom>
          <a:solidFill>
            <a:srgbClr val="FFFF99">
              <a:alpha val="50000"/>
            </a:srgb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Narrow" pitchFamily="34" charset="0"/>
            </a:endParaRPr>
          </a:p>
        </p:txBody>
      </p:sp>
    </p:spTree>
    <p:extLst>
      <p:ext uri="{BB962C8B-B14F-4D97-AF65-F5344CB8AC3E}">
        <p14:creationId xmlns:p14="http://schemas.microsoft.com/office/powerpoint/2010/main" val="3782846455"/>
      </p:ext>
    </p:extLst>
  </p:cSld>
  <p:clrMapOvr>
    <a:masterClrMapping/>
  </p:clrMapOvr>
  <p:transition xmlns:p14="http://schemas.microsoft.com/office/powerpoint/2010/main" spd="slow">
    <p:pull/>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repeatCount="indefinite" accel="50000" decel="50000" fill="hold" grpId="0" nodeType="afterEffect">
                                  <p:stCondLst>
                                    <p:cond delay="0"/>
                                  </p:stCondLst>
                                  <p:childTnLst>
                                    <p:animMotion origin="layout" path="M -1.66667E-6 -0.00069 L 0.08889 0.00139 L 0.11788 -0.01851 L 0.24601 -0.01851 " pathEditMode="relative" rAng="0" ptsTypes="AAAA">
                                      <p:cBhvr>
                                        <p:cTn id="6" dur="2000" fill="hold"/>
                                        <p:tgtEl>
                                          <p:spTgt spid="4"/>
                                        </p:tgtEl>
                                        <p:attrNameLst>
                                          <p:attrName>ppt_x</p:attrName>
                                          <p:attrName>ppt_y</p:attrName>
                                        </p:attrNameLst>
                                      </p:cBhvr>
                                      <p:rCtr x="12292" y="-78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457200" y="13712"/>
            <a:ext cx="8229600" cy="1143000"/>
          </a:xfrm>
        </p:spPr>
        <p:txBody>
          <a:bodyPr>
            <a:normAutofit fontScale="90000"/>
          </a:bodyPr>
          <a:lstStyle/>
          <a:p>
            <a:pPr algn="l"/>
            <a:r>
              <a:rPr lang="en-US" noProof="0" smtClean="0"/>
              <a:t>Forwarding Consistency: </a:t>
            </a:r>
            <a:r>
              <a:rPr lang="en-US" b="1" noProof="0" smtClean="0">
                <a:solidFill>
                  <a:srgbClr val="000000"/>
                </a:solidFill>
              </a:rPr>
              <a:t>One to Many </a:t>
            </a:r>
            <a:endParaRPr lang="en-US" b="1" noProof="0">
              <a:solidFill>
                <a:srgbClr val="000000"/>
              </a:solidFill>
            </a:endParaRPr>
          </a:p>
        </p:txBody>
      </p:sp>
      <p:sp>
        <p:nvSpPr>
          <p:cNvPr id="4" name="Footer Placeholder 3"/>
          <p:cNvSpPr>
            <a:spLocks noGrp="1"/>
          </p:cNvSpPr>
          <p:nvPr>
            <p:ph type="ftr" sz="quarter" idx="11"/>
          </p:nvPr>
        </p:nvSpPr>
        <p:spPr/>
        <p:txBody>
          <a:bodyPr/>
          <a:lstStyle/>
          <a:p>
            <a:r>
              <a:rPr lang="en-US" smtClean="0"/>
              <a:t>G. Bianchi &amp; A. Capone - SDN tutorial</a:t>
            </a:r>
            <a:endParaRPr lang="en-US"/>
          </a:p>
        </p:txBody>
      </p:sp>
      <p:sp>
        <p:nvSpPr>
          <p:cNvPr id="6" name="Slide Number Placeholder 5"/>
          <p:cNvSpPr>
            <a:spLocks noGrp="1"/>
          </p:cNvSpPr>
          <p:nvPr>
            <p:ph type="sldNum" sz="quarter" idx="12"/>
          </p:nvPr>
        </p:nvSpPr>
        <p:spPr/>
        <p:txBody>
          <a:bodyPr/>
          <a:lstStyle/>
          <a:p>
            <a:fld id="{F575C757-2202-604A-8DCC-632154A48C4A}" type="slidenum">
              <a:rPr lang="en-US" smtClean="0"/>
              <a:t>69</a:t>
            </a:fld>
            <a:endParaRPr lang="en-US"/>
          </a:p>
        </p:txBody>
      </p:sp>
      <p:sp>
        <p:nvSpPr>
          <p:cNvPr id="12" name="Segnaposto contenuto 2"/>
          <p:cNvSpPr txBox="1">
            <a:spLocks/>
          </p:cNvSpPr>
          <p:nvPr/>
        </p:nvSpPr>
        <p:spPr bwMode="auto">
          <a:xfrm>
            <a:off x="295738" y="1126820"/>
            <a:ext cx="8917847" cy="1071714"/>
          </a:xfrm>
          <a:prstGeom prst="rect">
            <a:avLst/>
          </a:prstGeom>
          <a:noFill/>
          <a:ln w="9525">
            <a:noFill/>
            <a:miter lim="800000"/>
            <a:headEnd/>
            <a:tailEnd/>
          </a:ln>
        </p:spPr>
        <p:txBody>
          <a:bodyPr vert="horz" wrap="square" lIns="90488" tIns="44450" rIns="90488" bIns="44450" numCol="1" anchor="t" anchorCtr="0" compatLnSpc="1">
            <a:prstTxWarp prst="textNoShape">
              <a:avLst/>
            </a:prstTxWarp>
            <a:normAutofit/>
          </a:bodyPr>
          <a:lstStyle>
            <a:lvl1pPr marL="257175" indent="-257175" algn="l" rtl="0" eaLnBrk="0" fontAlgn="base" hangingPunct="0">
              <a:spcBef>
                <a:spcPct val="20000"/>
              </a:spcBef>
              <a:spcAft>
                <a:spcPct val="0"/>
              </a:spcAft>
              <a:buClr>
                <a:schemeClr val="tx1"/>
              </a:buClr>
              <a:buFont typeface="Wingdings" pitchFamily="2" charset="2"/>
              <a:buChar char="è"/>
              <a:defRPr sz="2400" b="1">
                <a:solidFill>
                  <a:schemeClr val="tx1"/>
                </a:solidFill>
                <a:latin typeface="+mn-lt"/>
                <a:ea typeface="+mn-ea"/>
                <a:cs typeface="+mn-cs"/>
              </a:defRPr>
            </a:lvl1pPr>
            <a:lvl2pPr marL="557213" indent="-214313" algn="l" rtl="0" eaLnBrk="0" fontAlgn="base" hangingPunct="0">
              <a:spcBef>
                <a:spcPct val="20000"/>
              </a:spcBef>
              <a:spcAft>
                <a:spcPct val="0"/>
              </a:spcAft>
              <a:buClr>
                <a:schemeClr val="tx1"/>
              </a:buClr>
              <a:buFont typeface="Wingdings" pitchFamily="2" charset="2"/>
              <a:buChar char="ð"/>
              <a:defRPr sz="2400">
                <a:solidFill>
                  <a:schemeClr val="tx1"/>
                </a:solidFill>
                <a:latin typeface="Arial Narrow" pitchFamily="34" charset="0"/>
              </a:defRPr>
            </a:lvl2pPr>
            <a:lvl3pPr marL="857250" indent="-171450" algn="l" rtl="0" eaLnBrk="0" fontAlgn="base" hangingPunct="0">
              <a:spcBef>
                <a:spcPct val="20000"/>
              </a:spcBef>
              <a:spcAft>
                <a:spcPct val="0"/>
              </a:spcAft>
              <a:buClr>
                <a:schemeClr val="tx1"/>
              </a:buClr>
              <a:buFont typeface="Wingdings" pitchFamily="2" charset="2"/>
              <a:buChar char="à"/>
              <a:defRPr sz="2100">
                <a:solidFill>
                  <a:schemeClr val="tx1"/>
                </a:solidFill>
                <a:latin typeface="Times New Roman" pitchFamily="18" charset="0"/>
              </a:defRPr>
            </a:lvl3pPr>
            <a:lvl4pPr marL="1200150" indent="-171450" algn="l" rtl="0" eaLnBrk="0" fontAlgn="base" hangingPunct="0">
              <a:spcBef>
                <a:spcPct val="20000"/>
              </a:spcBef>
              <a:spcAft>
                <a:spcPct val="0"/>
              </a:spcAft>
              <a:buClr>
                <a:schemeClr val="tx1"/>
              </a:buClr>
              <a:buChar char="»"/>
              <a:defRPr sz="1800">
                <a:solidFill>
                  <a:schemeClr val="tx1"/>
                </a:solidFill>
                <a:latin typeface="Times New Roman" pitchFamily="18" charset="0"/>
              </a:defRPr>
            </a:lvl4pPr>
            <a:lvl5pPr marL="1543050" indent="-171450" algn="l" rtl="0" eaLnBrk="0" fontAlgn="base" hangingPunct="0">
              <a:spcBef>
                <a:spcPct val="20000"/>
              </a:spcBef>
              <a:spcAft>
                <a:spcPct val="0"/>
              </a:spcAft>
              <a:buClr>
                <a:schemeClr val="tx1"/>
              </a:buClr>
              <a:buChar char="–"/>
              <a:defRPr sz="1500">
                <a:solidFill>
                  <a:schemeClr val="tx1"/>
                </a:solidFill>
                <a:latin typeface="Times New Roman" pitchFamily="18" charset="0"/>
              </a:defRPr>
            </a:lvl5pPr>
            <a:lvl6pPr marL="1885950" indent="-171450" algn="l" rtl="0" fontAlgn="base">
              <a:spcBef>
                <a:spcPct val="20000"/>
              </a:spcBef>
              <a:spcAft>
                <a:spcPct val="0"/>
              </a:spcAft>
              <a:buClr>
                <a:schemeClr val="tx1"/>
              </a:buClr>
              <a:buChar char="–"/>
              <a:defRPr sz="1500">
                <a:solidFill>
                  <a:schemeClr val="tx1"/>
                </a:solidFill>
                <a:latin typeface="Times New Roman" pitchFamily="18" charset="0"/>
              </a:defRPr>
            </a:lvl6pPr>
            <a:lvl7pPr marL="2228850" indent="-171450" algn="l" rtl="0" fontAlgn="base">
              <a:spcBef>
                <a:spcPct val="20000"/>
              </a:spcBef>
              <a:spcAft>
                <a:spcPct val="0"/>
              </a:spcAft>
              <a:buClr>
                <a:schemeClr val="tx1"/>
              </a:buClr>
              <a:buChar char="–"/>
              <a:defRPr sz="1500">
                <a:solidFill>
                  <a:schemeClr val="tx1"/>
                </a:solidFill>
                <a:latin typeface="Times New Roman" pitchFamily="18" charset="0"/>
              </a:defRPr>
            </a:lvl7pPr>
            <a:lvl8pPr marL="2571750" indent="-171450" algn="l" rtl="0" fontAlgn="base">
              <a:spcBef>
                <a:spcPct val="20000"/>
              </a:spcBef>
              <a:spcAft>
                <a:spcPct val="0"/>
              </a:spcAft>
              <a:buClr>
                <a:schemeClr val="tx1"/>
              </a:buClr>
              <a:buChar char="–"/>
              <a:defRPr sz="1500">
                <a:solidFill>
                  <a:schemeClr val="tx1"/>
                </a:solidFill>
                <a:latin typeface="Times New Roman" pitchFamily="18" charset="0"/>
              </a:defRPr>
            </a:lvl8pPr>
            <a:lvl9pPr marL="2914650" indent="-171450" algn="l" rtl="0" fontAlgn="base">
              <a:spcBef>
                <a:spcPct val="20000"/>
              </a:spcBef>
              <a:spcAft>
                <a:spcPct val="0"/>
              </a:spcAft>
              <a:buClr>
                <a:schemeClr val="tx1"/>
              </a:buClr>
              <a:buChar char="–"/>
              <a:defRPr sz="1500">
                <a:solidFill>
                  <a:schemeClr val="tx1"/>
                </a:solidFill>
                <a:latin typeface="Times New Roman" pitchFamily="18" charset="0"/>
              </a:defRPr>
            </a:lvl9pPr>
          </a:lstStyle>
          <a:p>
            <a:pPr marL="0" indent="0">
              <a:buNone/>
            </a:pPr>
            <a:r>
              <a:rPr lang="it-IT" kern="0" dirty="0" err="1" smtClean="0">
                <a:solidFill>
                  <a:srgbClr val="000000"/>
                </a:solidFill>
              </a:rPr>
              <a:t>OpenFlow</a:t>
            </a:r>
            <a:r>
              <a:rPr lang="it-IT" b="0" kern="0" dirty="0" smtClean="0">
                <a:solidFill>
                  <a:srgbClr val="000000"/>
                </a:solidFill>
              </a:rPr>
              <a:t> </a:t>
            </a:r>
            <a:r>
              <a:rPr lang="it-IT" b="0" kern="0" dirty="0" err="1" smtClean="0"/>
              <a:t>solution</a:t>
            </a:r>
            <a:r>
              <a:rPr lang="it-IT" b="0" kern="0" dirty="0" smtClean="0"/>
              <a:t>: the controller </a:t>
            </a:r>
            <a:r>
              <a:rPr lang="it-IT" b="0" kern="0" dirty="0" err="1" smtClean="0"/>
              <a:t>is</a:t>
            </a:r>
            <a:r>
              <a:rPr lang="it-IT" b="0" kern="0" dirty="0" smtClean="0"/>
              <a:t> in </a:t>
            </a:r>
            <a:r>
              <a:rPr lang="it-IT" b="0" kern="0" dirty="0" err="1" smtClean="0"/>
              <a:t>charge</a:t>
            </a:r>
            <a:r>
              <a:rPr lang="it-IT" b="0" kern="0" dirty="0" smtClean="0"/>
              <a:t> of </a:t>
            </a:r>
            <a:r>
              <a:rPr lang="it-IT" b="0" kern="0" dirty="0" err="1" smtClean="0"/>
              <a:t>states</a:t>
            </a:r>
            <a:r>
              <a:rPr lang="it-IT" b="0" kern="0" dirty="0" smtClean="0"/>
              <a:t> management.</a:t>
            </a:r>
          </a:p>
        </p:txBody>
      </p:sp>
      <p:pic>
        <p:nvPicPr>
          <p:cNvPr id="5" name="Immagin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74549" y="1718146"/>
            <a:ext cx="4165291" cy="1526411"/>
          </a:xfrm>
          <a:prstGeom prst="rect">
            <a:avLst/>
          </a:prstGeom>
        </p:spPr>
      </p:pic>
      <p:sp>
        <p:nvSpPr>
          <p:cNvPr id="14" name="Rounded Rectangle 18"/>
          <p:cNvSpPr>
            <a:spLocks noChangeArrowheads="1"/>
          </p:cNvSpPr>
          <p:nvPr/>
        </p:nvSpPr>
        <p:spPr bwMode="auto">
          <a:xfrm>
            <a:off x="5614970" y="3742202"/>
            <a:ext cx="1143884" cy="742950"/>
          </a:xfrm>
          <a:prstGeom prst="roundRect">
            <a:avLst>
              <a:gd name="adj" fmla="val 16667"/>
            </a:avLst>
          </a:prstGeom>
          <a:solidFill>
            <a:srgbClr val="FF0000"/>
          </a:solidFill>
          <a:ln w="38100">
            <a:solidFill>
              <a:srgbClr val="FF0000"/>
            </a:solidFill>
            <a:round/>
            <a:headEnd/>
            <a:tailEnd/>
          </a:ln>
        </p:spPr>
        <p:txBody>
          <a:bodyPr wrap="none" anchor="ctr"/>
          <a:lstStyle>
            <a:lvl1pPr eaLnBrk="0" hangingPunct="0">
              <a:defRPr sz="2000" b="1">
                <a:solidFill>
                  <a:schemeClr val="tx1"/>
                </a:solidFill>
                <a:latin typeface="Helvetica" pitchFamily="1" charset="0"/>
                <a:ea typeface="ＭＳ Ｐゴシック" pitchFamily="34" charset="-128"/>
              </a:defRPr>
            </a:lvl1pPr>
            <a:lvl2pPr marL="37931725" indent="-37474525" eaLnBrk="0" hangingPunct="0">
              <a:defRPr sz="2000" b="1">
                <a:solidFill>
                  <a:schemeClr val="tx1"/>
                </a:solidFill>
                <a:latin typeface="Helvetica" pitchFamily="1" charset="0"/>
                <a:ea typeface="ＭＳ Ｐゴシック" pitchFamily="34" charset="-128"/>
              </a:defRPr>
            </a:lvl2pPr>
            <a:lvl3pPr eaLnBrk="0" hangingPunct="0">
              <a:defRPr sz="2000" b="1">
                <a:solidFill>
                  <a:schemeClr val="tx1"/>
                </a:solidFill>
                <a:latin typeface="Helvetica" pitchFamily="1" charset="0"/>
                <a:ea typeface="ＭＳ Ｐゴシック" pitchFamily="34" charset="-128"/>
              </a:defRPr>
            </a:lvl3pPr>
            <a:lvl4pPr eaLnBrk="0" hangingPunct="0">
              <a:defRPr sz="2000" b="1">
                <a:solidFill>
                  <a:schemeClr val="tx1"/>
                </a:solidFill>
                <a:latin typeface="Helvetica" pitchFamily="1" charset="0"/>
                <a:ea typeface="ＭＳ Ｐゴシック" pitchFamily="34" charset="-128"/>
              </a:defRPr>
            </a:lvl4pPr>
            <a:lvl5pPr eaLnBrk="0" hangingPunct="0">
              <a:defRPr sz="2000" b="1">
                <a:solidFill>
                  <a:schemeClr val="tx1"/>
                </a:solidFill>
                <a:latin typeface="Helvetica" pitchFamily="1" charset="0"/>
                <a:ea typeface="ＭＳ Ｐゴシック" pitchFamily="34" charset="-128"/>
              </a:defRPr>
            </a:lvl5pPr>
            <a:lvl6pPr marL="457200" eaLnBrk="0" fontAlgn="base" hangingPunct="0">
              <a:spcBef>
                <a:spcPct val="0"/>
              </a:spcBef>
              <a:spcAft>
                <a:spcPct val="0"/>
              </a:spcAft>
              <a:defRPr sz="2000" b="1">
                <a:solidFill>
                  <a:schemeClr val="tx1"/>
                </a:solidFill>
                <a:latin typeface="Helvetica" pitchFamily="1" charset="0"/>
                <a:ea typeface="ＭＳ Ｐゴシック" pitchFamily="34" charset="-128"/>
              </a:defRPr>
            </a:lvl6pPr>
            <a:lvl7pPr marL="914400" eaLnBrk="0" fontAlgn="base" hangingPunct="0">
              <a:spcBef>
                <a:spcPct val="0"/>
              </a:spcBef>
              <a:spcAft>
                <a:spcPct val="0"/>
              </a:spcAft>
              <a:defRPr sz="2000" b="1">
                <a:solidFill>
                  <a:schemeClr val="tx1"/>
                </a:solidFill>
                <a:latin typeface="Helvetica" pitchFamily="1" charset="0"/>
                <a:ea typeface="ＭＳ Ｐゴシック" pitchFamily="34" charset="-128"/>
              </a:defRPr>
            </a:lvl7pPr>
            <a:lvl8pPr marL="1371600" eaLnBrk="0" fontAlgn="base" hangingPunct="0">
              <a:spcBef>
                <a:spcPct val="0"/>
              </a:spcBef>
              <a:spcAft>
                <a:spcPct val="0"/>
              </a:spcAft>
              <a:defRPr sz="2000" b="1">
                <a:solidFill>
                  <a:schemeClr val="tx1"/>
                </a:solidFill>
                <a:latin typeface="Helvetica" pitchFamily="1" charset="0"/>
                <a:ea typeface="ＭＳ Ｐゴシック" pitchFamily="34" charset="-128"/>
              </a:defRPr>
            </a:lvl8pPr>
            <a:lvl9pPr marL="1828800" eaLnBrk="0" fontAlgn="base" hangingPunct="0">
              <a:spcBef>
                <a:spcPct val="0"/>
              </a:spcBef>
              <a:spcAft>
                <a:spcPct val="0"/>
              </a:spcAft>
              <a:defRPr sz="2000" b="1">
                <a:solidFill>
                  <a:schemeClr val="tx1"/>
                </a:solidFill>
                <a:latin typeface="Helvetica" pitchFamily="1" charset="0"/>
                <a:ea typeface="ＭＳ Ｐゴシック" pitchFamily="34" charset="-128"/>
              </a:defRPr>
            </a:lvl9pPr>
          </a:lstStyle>
          <a:p>
            <a:pPr eaLnBrk="1" fontAlgn="base" hangingPunct="1">
              <a:spcBef>
                <a:spcPct val="0"/>
              </a:spcBef>
              <a:spcAft>
                <a:spcPct val="0"/>
              </a:spcAft>
            </a:pPr>
            <a:r>
              <a:rPr lang="it-IT" altLang="it-IT" sz="1500" dirty="0">
                <a:solidFill>
                  <a:srgbClr val="000000"/>
                </a:solidFill>
                <a:cs typeface="Arial" charset="0"/>
              </a:rPr>
              <a:t>controller</a:t>
            </a:r>
          </a:p>
        </p:txBody>
      </p:sp>
      <p:cxnSp>
        <p:nvCxnSpPr>
          <p:cNvPr id="15" name="Straight Arrow Connector 16"/>
          <p:cNvCxnSpPr>
            <a:cxnSpLocks noChangeShapeType="1"/>
          </p:cNvCxnSpPr>
          <p:nvPr/>
        </p:nvCxnSpPr>
        <p:spPr bwMode="auto">
          <a:xfrm>
            <a:off x="4092102" y="2716834"/>
            <a:ext cx="1522870" cy="1396844"/>
          </a:xfrm>
          <a:prstGeom prst="straightConnector1">
            <a:avLst/>
          </a:prstGeom>
          <a:noFill/>
          <a:ln w="38100">
            <a:solidFill>
              <a:srgbClr val="FF0000"/>
            </a:solidFill>
            <a:round/>
            <a:headEnd/>
            <a:tailEnd type="arrow" w="med" len="med"/>
          </a:ln>
          <a:extLst>
            <a:ext uri="{909E8E84-426E-40dd-AFC4-6F175D3DCCD1}">
              <a14:hiddenFill xmlns:a14="http://schemas.microsoft.com/office/drawing/2010/main">
                <a:noFill/>
              </a14:hiddenFill>
            </a:ext>
          </a:extLst>
        </p:spPr>
      </p:cxnSp>
      <p:cxnSp>
        <p:nvCxnSpPr>
          <p:cNvPr id="16" name="Straight Arrow Connector 16"/>
          <p:cNvCxnSpPr>
            <a:cxnSpLocks noChangeShapeType="1"/>
          </p:cNvCxnSpPr>
          <p:nvPr/>
        </p:nvCxnSpPr>
        <p:spPr bwMode="auto">
          <a:xfrm flipH="1" flipV="1">
            <a:off x="4854913" y="2678687"/>
            <a:ext cx="1201864" cy="1049980"/>
          </a:xfrm>
          <a:prstGeom prst="straightConnector1">
            <a:avLst/>
          </a:prstGeom>
          <a:noFill/>
          <a:ln w="38100">
            <a:solidFill>
              <a:srgbClr val="FF0000"/>
            </a:solidFill>
            <a:round/>
            <a:headEnd/>
            <a:tailEnd type="arrow" w="med" len="med"/>
          </a:ln>
          <a:extLst>
            <a:ext uri="{909E8E84-426E-40dd-AFC4-6F175D3DCCD1}">
              <a14:hiddenFill xmlns:a14="http://schemas.microsoft.com/office/drawing/2010/main">
                <a:noFill/>
              </a14:hiddenFill>
            </a:ext>
          </a:extLst>
        </p:spPr>
      </p:cxnSp>
      <p:sp>
        <p:nvSpPr>
          <p:cNvPr id="7" name="Rettangolo 6"/>
          <p:cNvSpPr/>
          <p:nvPr/>
        </p:nvSpPr>
        <p:spPr>
          <a:xfrm>
            <a:off x="420350" y="4515454"/>
            <a:ext cx="8404336" cy="1569660"/>
          </a:xfrm>
          <a:prstGeom prst="rect">
            <a:avLst/>
          </a:prstGeom>
        </p:spPr>
        <p:txBody>
          <a:bodyPr wrap="square">
            <a:spAutoFit/>
          </a:bodyPr>
          <a:lstStyle/>
          <a:p>
            <a:r>
              <a:rPr lang="it-IT" sz="2400" kern="0" dirty="0"/>
              <a:t>First </a:t>
            </a:r>
            <a:r>
              <a:rPr lang="it-IT" sz="2400" kern="0" dirty="0" err="1"/>
              <a:t>packet</a:t>
            </a:r>
            <a:r>
              <a:rPr lang="it-IT" sz="2400" kern="0" dirty="0"/>
              <a:t> of </a:t>
            </a:r>
            <a:r>
              <a:rPr lang="it-IT" sz="2400" kern="0" dirty="0" err="1"/>
              <a:t>each</a:t>
            </a:r>
            <a:r>
              <a:rPr lang="it-IT" sz="2400" kern="0" dirty="0"/>
              <a:t> </a:t>
            </a:r>
            <a:r>
              <a:rPr lang="it-IT" sz="2400" kern="0" dirty="0" smtClean="0"/>
              <a:t>new TCP </a:t>
            </a:r>
            <a:r>
              <a:rPr lang="it-IT" sz="2400" kern="0" dirty="0"/>
              <a:t>connection </a:t>
            </a:r>
            <a:r>
              <a:rPr lang="it-IT" sz="2400" kern="0" dirty="0" err="1" smtClean="0"/>
              <a:t>is</a:t>
            </a:r>
            <a:r>
              <a:rPr lang="it-IT" sz="2400" kern="0" dirty="0" smtClean="0"/>
              <a:t> </a:t>
            </a:r>
            <a:r>
              <a:rPr lang="it-IT" sz="2400" kern="0" dirty="0" err="1" smtClean="0"/>
              <a:t>sent</a:t>
            </a:r>
            <a:r>
              <a:rPr lang="it-IT" sz="2400" kern="0" dirty="0" smtClean="0"/>
              <a:t> to </a:t>
            </a:r>
            <a:r>
              <a:rPr lang="it-IT" sz="2400" kern="0" dirty="0"/>
              <a:t>the </a:t>
            </a:r>
            <a:r>
              <a:rPr lang="it-IT" sz="2400" kern="0" dirty="0" smtClean="0"/>
              <a:t>controller in </a:t>
            </a:r>
            <a:r>
              <a:rPr lang="it-IT" sz="2400" kern="0" dirty="0" err="1" smtClean="0"/>
              <a:t>order</a:t>
            </a:r>
            <a:r>
              <a:rPr lang="it-IT" sz="2400" kern="0" dirty="0" smtClean="0"/>
              <a:t> to:</a:t>
            </a:r>
          </a:p>
          <a:p>
            <a:r>
              <a:rPr lang="it-IT" sz="2400" kern="0" dirty="0" smtClean="0"/>
              <a:t>-</a:t>
            </a:r>
            <a:r>
              <a:rPr lang="it-IT" sz="2400" kern="0" dirty="0" err="1" smtClean="0"/>
              <a:t>select</a:t>
            </a:r>
            <a:r>
              <a:rPr lang="it-IT" sz="2400" kern="0" dirty="0" smtClean="0"/>
              <a:t> </a:t>
            </a:r>
            <a:r>
              <a:rPr lang="it-IT" sz="2400" kern="0" dirty="0"/>
              <a:t>an output </a:t>
            </a:r>
            <a:r>
              <a:rPr lang="it-IT" sz="2400" kern="0" dirty="0" err="1" smtClean="0"/>
              <a:t>port</a:t>
            </a:r>
            <a:r>
              <a:rPr lang="it-IT" sz="2400" kern="0" dirty="0" smtClean="0"/>
              <a:t> (e.g. </a:t>
            </a:r>
            <a:r>
              <a:rPr lang="it-IT" sz="2400" kern="0" dirty="0" err="1" smtClean="0"/>
              <a:t>randomly</a:t>
            </a:r>
            <a:r>
              <a:rPr lang="it-IT" sz="2400" kern="0" dirty="0" smtClean="0"/>
              <a:t>) and </a:t>
            </a:r>
            <a:r>
              <a:rPr lang="it-IT" sz="2400" kern="0" dirty="0" err="1" smtClean="0"/>
              <a:t>forward</a:t>
            </a:r>
            <a:r>
              <a:rPr lang="it-IT" sz="2400" kern="0" dirty="0" smtClean="0"/>
              <a:t> the </a:t>
            </a:r>
            <a:r>
              <a:rPr lang="it-IT" sz="2400" kern="0" dirty="0" err="1" smtClean="0"/>
              <a:t>packet</a:t>
            </a:r>
            <a:endParaRPr lang="it-IT" sz="2400" kern="0" dirty="0" smtClean="0"/>
          </a:p>
          <a:p>
            <a:r>
              <a:rPr lang="it-IT" sz="2400" kern="0" dirty="0" smtClean="0"/>
              <a:t>-</a:t>
            </a:r>
            <a:r>
              <a:rPr lang="it-IT" sz="2400" kern="0" dirty="0" err="1" smtClean="0"/>
              <a:t>install</a:t>
            </a:r>
            <a:r>
              <a:rPr lang="it-IT" sz="2400" kern="0" dirty="0" smtClean="0"/>
              <a:t> </a:t>
            </a:r>
            <a:r>
              <a:rPr lang="it-IT" sz="2400" kern="0" dirty="0"/>
              <a:t>a flow </a:t>
            </a:r>
            <a:r>
              <a:rPr lang="it-IT" sz="2400" kern="0" dirty="0" smtClean="0"/>
              <a:t>entry for </a:t>
            </a:r>
            <a:r>
              <a:rPr lang="it-IT" sz="2400" kern="0" dirty="0" err="1" smtClean="0"/>
              <a:t>subsequent</a:t>
            </a:r>
            <a:r>
              <a:rPr lang="it-IT" sz="2400" kern="0" dirty="0" smtClean="0"/>
              <a:t> </a:t>
            </a:r>
            <a:r>
              <a:rPr lang="it-IT" sz="2400" kern="0" dirty="0" err="1" smtClean="0"/>
              <a:t>packets</a:t>
            </a:r>
            <a:r>
              <a:rPr lang="it-IT" sz="2400" kern="0" dirty="0" smtClean="0"/>
              <a:t> </a:t>
            </a:r>
            <a:endParaRPr lang="it-IT" sz="2400" kern="0" dirty="0"/>
          </a:p>
        </p:txBody>
      </p:sp>
      <p:sp>
        <p:nvSpPr>
          <p:cNvPr id="3" name="Rettangolo 2"/>
          <p:cNvSpPr/>
          <p:nvPr/>
        </p:nvSpPr>
        <p:spPr bwMode="auto">
          <a:xfrm>
            <a:off x="3456432" y="2213586"/>
            <a:ext cx="188976" cy="170688"/>
          </a:xfrm>
          <a:prstGeom prst="rect">
            <a:avLst/>
          </a:prstGeom>
          <a:solidFill>
            <a:srgbClr val="FFFF99">
              <a:alpha val="50000"/>
            </a:srgb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Narrow" pitchFamily="34" charset="0"/>
            </a:endParaRPr>
          </a:p>
        </p:txBody>
      </p:sp>
      <p:sp>
        <p:nvSpPr>
          <p:cNvPr id="17" name="Rettangolo 16"/>
          <p:cNvSpPr/>
          <p:nvPr/>
        </p:nvSpPr>
        <p:spPr bwMode="auto">
          <a:xfrm>
            <a:off x="3468624" y="2222619"/>
            <a:ext cx="176784" cy="182880"/>
          </a:xfrm>
          <a:prstGeom prst="rect">
            <a:avLst/>
          </a:prstGeom>
          <a:solidFill>
            <a:srgbClr val="FFFF99">
              <a:alpha val="50000"/>
            </a:srgb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Narrow" pitchFamily="34" charset="0"/>
            </a:endParaRPr>
          </a:p>
        </p:txBody>
      </p:sp>
    </p:spTree>
    <p:extLst>
      <p:ext uri="{BB962C8B-B14F-4D97-AF65-F5344CB8AC3E}">
        <p14:creationId xmlns:p14="http://schemas.microsoft.com/office/powerpoint/2010/main" val="3139820202"/>
      </p:ext>
    </p:extLst>
  </p:cSld>
  <p:clrMapOvr>
    <a:masterClrMapping/>
  </p:clrMapOvr>
  <p:transition xmlns:p14="http://schemas.microsoft.com/office/powerpoint/2010/main" spd="slow">
    <p:pull/>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par>
                                <p:cTn id="14" presetID="10" presetClass="entr" presetSubtype="0" fill="hold"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500"/>
                                        <p:tgtEl>
                                          <p:spTgt spid="16"/>
                                        </p:tgtEl>
                                      </p:cBhvr>
                                    </p:animEffect>
                                  </p:childTnLst>
                                </p:cTn>
                              </p:par>
                              <p:par>
                                <p:cTn id="17" presetID="10"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childTnLst>
                          </p:cTn>
                        </p:par>
                        <p:par>
                          <p:cTn id="20" fill="hold">
                            <p:stCondLst>
                              <p:cond delay="500"/>
                            </p:stCondLst>
                            <p:childTnLst>
                              <p:par>
                                <p:cTn id="21" presetID="10" presetClass="entr" presetSubtype="0" fill="hold" grpId="0" nodeType="afterEffect">
                                  <p:stCondLst>
                                    <p:cond delay="200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childTnLst>
                          </p:cTn>
                        </p:par>
                        <p:par>
                          <p:cTn id="24" fill="hold">
                            <p:stCondLst>
                              <p:cond delay="3000"/>
                            </p:stCondLst>
                            <p:childTnLst>
                              <p:par>
                                <p:cTn id="25" presetID="10" presetClass="entr" presetSubtype="0" fill="hold" grpId="1" nodeType="after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500"/>
                                        <p:tgtEl>
                                          <p:spTgt spid="3"/>
                                        </p:tgtEl>
                                      </p:cBhvr>
                                    </p:animEffect>
                                  </p:childTnLst>
                                </p:cTn>
                              </p:par>
                              <p:par>
                                <p:cTn id="28" presetID="0" presetClass="path" presetSubtype="0" accel="50000" decel="50000" fill="hold" grpId="0" nodeType="withEffect">
                                  <p:stCondLst>
                                    <p:cond delay="0"/>
                                  </p:stCondLst>
                                  <p:childTnLst>
                                    <p:animMotion origin="layout" path="M 0.00053 0.00092 L 0.09584 0.00254 L 0.05643 0.05324 L 0.23577 0.27014 L 0.28855 0.27199 L 0.28646 0.21134 L 0.10643 0.00694 L 0.24983 0.00787 " pathEditMode="relative" ptsTypes="AAAAAAAA">
                                      <p:cBhvr>
                                        <p:cTn id="29" dur="3400" fill="hold"/>
                                        <p:tgtEl>
                                          <p:spTgt spid="3"/>
                                        </p:tgtEl>
                                        <p:attrNameLst>
                                          <p:attrName>ppt_x</p:attrName>
                                          <p:attrName>ppt_y</p:attrName>
                                        </p:attrNameLst>
                                      </p:cBhvr>
                                    </p:animMotion>
                                  </p:childTnLst>
                                  <p:subTnLst>
                                    <p:set>
                                      <p:cBhvr override="childStyle">
                                        <p:cTn dur="1" fill="hold" display="0" masterRel="sameClick" afterEffect="1">
                                          <p:stCondLst>
                                            <p:cond evt="end" delay="0">
                                              <p:tn val="28"/>
                                            </p:cond>
                                          </p:stCondLst>
                                        </p:cTn>
                                        <p:tgtEl>
                                          <p:spTgt spid="3"/>
                                        </p:tgtEl>
                                        <p:attrNameLst>
                                          <p:attrName>style.visibility</p:attrName>
                                        </p:attrNameLst>
                                      </p:cBhvr>
                                      <p:to>
                                        <p:strVal val="hidden"/>
                                      </p:to>
                                    </p:set>
                                  </p:subTnLst>
                                </p:cTn>
                              </p:par>
                              <p:par>
                                <p:cTn id="30" presetID="10" presetClass="entr" presetSubtype="0" fill="hold" grpId="1" nodeType="withEffect">
                                  <p:stCondLst>
                                    <p:cond delay="3400"/>
                                  </p:stCondLst>
                                  <p:childTnLst>
                                    <p:set>
                                      <p:cBhvr>
                                        <p:cTn id="31" dur="1" fill="hold">
                                          <p:stCondLst>
                                            <p:cond delay="0"/>
                                          </p:stCondLst>
                                        </p:cTn>
                                        <p:tgtEl>
                                          <p:spTgt spid="17"/>
                                        </p:tgtEl>
                                        <p:attrNameLst>
                                          <p:attrName>style.visibility</p:attrName>
                                        </p:attrNameLst>
                                      </p:cBhvr>
                                      <p:to>
                                        <p:strVal val="visible"/>
                                      </p:to>
                                    </p:set>
                                    <p:animEffect transition="in" filter="fade">
                                      <p:cBhvr>
                                        <p:cTn id="32" dur="100"/>
                                        <p:tgtEl>
                                          <p:spTgt spid="17"/>
                                        </p:tgtEl>
                                      </p:cBhvr>
                                    </p:animEffect>
                                  </p:childTnLst>
                                </p:cTn>
                              </p:par>
                              <p:par>
                                <p:cTn id="33" presetID="0" presetClass="path" presetSubtype="0" repeatCount="indefinite" accel="50000" decel="50000" autoRev="1" fill="hold" grpId="0" nodeType="withEffect">
                                  <p:stCondLst>
                                    <p:cond delay="3400"/>
                                  </p:stCondLst>
                                  <p:childTnLst>
                                    <p:animMotion origin="layout" path="M -0.0007 -0.00093 L 0.24584 0.00485 " pathEditMode="fixed" rAng="0" ptsTypes="AA">
                                      <p:cBhvr>
                                        <p:cTn id="34" dur="2400" fill="hold"/>
                                        <p:tgtEl>
                                          <p:spTgt spid="17"/>
                                        </p:tgtEl>
                                        <p:attrNameLst>
                                          <p:attrName>ppt_x</p:attrName>
                                          <p:attrName>ppt_y</p:attrName>
                                        </p:attrNameLst>
                                      </p:cBhvr>
                                      <p:rCtr x="12326" y="27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animBg="1"/>
      <p:bldP spid="7" grpId="0"/>
      <p:bldP spid="3" grpId="0" animBg="1"/>
      <p:bldP spid="3" grpId="1" animBg="1"/>
      <p:bldP spid="17" grpId="0" animBg="1"/>
      <p:bldP spid="17" grpId="1"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noProof="0"/>
          </a:p>
        </p:txBody>
      </p:sp>
      <p:pic>
        <p:nvPicPr>
          <p:cNvPr id="4" name="Content Placeholder 3" descr="standards.png"/>
          <p:cNvPicPr>
            <a:picLocks noGrp="1" noChangeAspect="1"/>
          </p:cNvPicPr>
          <p:nvPr>
            <p:ph idx="1"/>
          </p:nvPr>
        </p:nvPicPr>
        <p:blipFill>
          <a:blip r:embed="rId2">
            <a:extLst>
              <a:ext uri="{28A0092B-C50C-407E-A947-70E740481C1C}">
                <a14:useLocalDpi xmlns:a14="http://schemas.microsoft.com/office/drawing/2010/main" val="0"/>
              </a:ext>
            </a:extLst>
          </a:blip>
          <a:srcRect l="-1458" r="-1458"/>
          <a:stretch>
            <a:fillRect/>
          </a:stretch>
        </p:blipFill>
        <p:spPr>
          <a:xfrm>
            <a:off x="457200" y="1583920"/>
            <a:ext cx="8229600" cy="4525963"/>
          </a:xfrm>
        </p:spPr>
      </p:pic>
      <p:sp>
        <p:nvSpPr>
          <p:cNvPr id="3" name="Footer Placeholder 2"/>
          <p:cNvSpPr>
            <a:spLocks noGrp="1"/>
          </p:cNvSpPr>
          <p:nvPr>
            <p:ph type="ftr" sz="quarter" idx="11"/>
          </p:nvPr>
        </p:nvSpPr>
        <p:spPr/>
        <p:txBody>
          <a:bodyPr/>
          <a:lstStyle/>
          <a:p>
            <a:r>
              <a:rPr lang="en-US" smtClean="0"/>
              <a:t>G. Bianchi &amp; A. Capone - SDN tutorial</a:t>
            </a:r>
            <a:endParaRPr lang="en-US"/>
          </a:p>
        </p:txBody>
      </p:sp>
      <p:sp>
        <p:nvSpPr>
          <p:cNvPr id="5" name="Slide Number Placeholder 4"/>
          <p:cNvSpPr>
            <a:spLocks noGrp="1"/>
          </p:cNvSpPr>
          <p:nvPr>
            <p:ph type="sldNum" sz="quarter" idx="12"/>
          </p:nvPr>
        </p:nvSpPr>
        <p:spPr/>
        <p:txBody>
          <a:bodyPr/>
          <a:lstStyle/>
          <a:p>
            <a:fld id="{F575C757-2202-604A-8DCC-632154A48C4A}" type="slidenum">
              <a:rPr lang="en-US" smtClean="0"/>
              <a:t>7</a:t>
            </a:fld>
            <a:endParaRPr lang="en-US"/>
          </a:p>
        </p:txBody>
      </p:sp>
    </p:spTree>
    <p:extLst>
      <p:ext uri="{BB962C8B-B14F-4D97-AF65-F5344CB8AC3E}">
        <p14:creationId xmlns:p14="http://schemas.microsoft.com/office/powerpoint/2010/main" val="896882922"/>
      </p:ext>
    </p:extLst>
  </p:cSld>
  <p:clrMapOvr>
    <a:masterClrMapping/>
  </p:clrMapOvr>
  <p:transition xmlns:p14="http://schemas.microsoft.com/office/powerpoint/2010/main" spd="slow">
    <p:pull/>
  </p:transition>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457200" y="0"/>
            <a:ext cx="8229600" cy="1143000"/>
          </a:xfrm>
        </p:spPr>
        <p:txBody>
          <a:bodyPr>
            <a:normAutofit fontScale="90000"/>
          </a:bodyPr>
          <a:lstStyle/>
          <a:p>
            <a:pPr algn="l"/>
            <a:r>
              <a:rPr lang="en-US" noProof="0" smtClean="0"/>
              <a:t>Forwarding Consistency: </a:t>
            </a:r>
            <a:r>
              <a:rPr lang="en-US" b="1" noProof="0" smtClean="0">
                <a:solidFill>
                  <a:srgbClr val="000000"/>
                </a:solidFill>
              </a:rPr>
              <a:t>One to Many </a:t>
            </a:r>
            <a:endParaRPr lang="en-US" b="1" noProof="0">
              <a:solidFill>
                <a:srgbClr val="000000"/>
              </a:solidFill>
            </a:endParaRPr>
          </a:p>
        </p:txBody>
      </p:sp>
      <p:sp>
        <p:nvSpPr>
          <p:cNvPr id="5" name="Footer Placeholder 4"/>
          <p:cNvSpPr>
            <a:spLocks noGrp="1"/>
          </p:cNvSpPr>
          <p:nvPr>
            <p:ph type="ftr" sz="quarter" idx="11"/>
          </p:nvPr>
        </p:nvSpPr>
        <p:spPr/>
        <p:txBody>
          <a:bodyPr/>
          <a:lstStyle/>
          <a:p>
            <a:r>
              <a:rPr lang="en-US" smtClean="0"/>
              <a:t>G. Bianchi &amp; A. Capone - SDN tutorial</a:t>
            </a:r>
            <a:endParaRPr lang="en-US"/>
          </a:p>
        </p:txBody>
      </p:sp>
      <p:sp>
        <p:nvSpPr>
          <p:cNvPr id="6" name="Slide Number Placeholder 5"/>
          <p:cNvSpPr>
            <a:spLocks noGrp="1"/>
          </p:cNvSpPr>
          <p:nvPr>
            <p:ph type="sldNum" sz="quarter" idx="12"/>
          </p:nvPr>
        </p:nvSpPr>
        <p:spPr/>
        <p:txBody>
          <a:bodyPr/>
          <a:lstStyle/>
          <a:p>
            <a:fld id="{F575C757-2202-604A-8DCC-632154A48C4A}" type="slidenum">
              <a:rPr lang="en-US" smtClean="0"/>
              <a:t>70</a:t>
            </a:fld>
            <a:endParaRPr lang="en-US"/>
          </a:p>
        </p:txBody>
      </p:sp>
      <p:sp>
        <p:nvSpPr>
          <p:cNvPr id="27" name="Segnaposto contenuto 2"/>
          <p:cNvSpPr>
            <a:spLocks noGrp="1"/>
          </p:cNvSpPr>
          <p:nvPr>
            <p:ph idx="4294967295"/>
          </p:nvPr>
        </p:nvSpPr>
        <p:spPr>
          <a:xfrm>
            <a:off x="765424" y="5594514"/>
            <a:ext cx="7804150" cy="691986"/>
          </a:xfrm>
        </p:spPr>
        <p:txBody>
          <a:bodyPr>
            <a:normAutofit/>
          </a:bodyPr>
          <a:lstStyle/>
          <a:p>
            <a:pPr marL="0" indent="0">
              <a:buNone/>
            </a:pPr>
            <a:r>
              <a:rPr lang="en-US" sz="2800" noProof="0" smtClean="0">
                <a:solidFill>
                  <a:srgbClr val="FF0000"/>
                </a:solidFill>
              </a:rPr>
              <a:t>Controller is not involved!</a:t>
            </a:r>
          </a:p>
        </p:txBody>
      </p:sp>
      <p:sp>
        <p:nvSpPr>
          <p:cNvPr id="12" name="Segnaposto contenuto 2"/>
          <p:cNvSpPr txBox="1">
            <a:spLocks/>
          </p:cNvSpPr>
          <p:nvPr/>
        </p:nvSpPr>
        <p:spPr bwMode="auto">
          <a:xfrm>
            <a:off x="691549" y="1236347"/>
            <a:ext cx="8181729" cy="990220"/>
          </a:xfrm>
          <a:prstGeom prst="rect">
            <a:avLst/>
          </a:prstGeom>
          <a:noFill/>
          <a:ln w="9525">
            <a:noFill/>
            <a:miter lim="800000"/>
            <a:headEnd/>
            <a:tailEnd/>
          </a:ln>
        </p:spPr>
        <p:txBody>
          <a:bodyPr vert="horz" wrap="square" lIns="90488" tIns="44450" rIns="90488" bIns="44450" numCol="1" anchor="t" anchorCtr="0" compatLnSpc="1">
            <a:prstTxWarp prst="textNoShape">
              <a:avLst/>
            </a:prstTxWarp>
            <a:noAutofit/>
          </a:bodyPr>
          <a:lstStyle>
            <a:lvl1pPr marL="257175" indent="-257175" algn="l" rtl="0" eaLnBrk="0" fontAlgn="base" hangingPunct="0">
              <a:spcBef>
                <a:spcPct val="20000"/>
              </a:spcBef>
              <a:spcAft>
                <a:spcPct val="0"/>
              </a:spcAft>
              <a:buClr>
                <a:schemeClr val="tx1"/>
              </a:buClr>
              <a:buFont typeface="Wingdings" pitchFamily="2" charset="2"/>
              <a:buChar char="è"/>
              <a:defRPr sz="2400" b="1">
                <a:solidFill>
                  <a:schemeClr val="tx1"/>
                </a:solidFill>
                <a:latin typeface="+mn-lt"/>
                <a:ea typeface="+mn-ea"/>
                <a:cs typeface="+mn-cs"/>
              </a:defRPr>
            </a:lvl1pPr>
            <a:lvl2pPr marL="557213" indent="-214313" algn="l" rtl="0" eaLnBrk="0" fontAlgn="base" hangingPunct="0">
              <a:spcBef>
                <a:spcPct val="20000"/>
              </a:spcBef>
              <a:spcAft>
                <a:spcPct val="0"/>
              </a:spcAft>
              <a:buClr>
                <a:schemeClr val="tx1"/>
              </a:buClr>
              <a:buFont typeface="Wingdings" pitchFamily="2" charset="2"/>
              <a:buChar char="ð"/>
              <a:defRPr sz="2400">
                <a:solidFill>
                  <a:schemeClr val="tx1"/>
                </a:solidFill>
                <a:latin typeface="Arial Narrow" pitchFamily="34" charset="0"/>
              </a:defRPr>
            </a:lvl2pPr>
            <a:lvl3pPr marL="857250" indent="-171450" algn="l" rtl="0" eaLnBrk="0" fontAlgn="base" hangingPunct="0">
              <a:spcBef>
                <a:spcPct val="20000"/>
              </a:spcBef>
              <a:spcAft>
                <a:spcPct val="0"/>
              </a:spcAft>
              <a:buClr>
                <a:schemeClr val="tx1"/>
              </a:buClr>
              <a:buFont typeface="Wingdings" pitchFamily="2" charset="2"/>
              <a:buChar char="à"/>
              <a:defRPr sz="2100">
                <a:solidFill>
                  <a:schemeClr val="tx1"/>
                </a:solidFill>
                <a:latin typeface="Times New Roman" pitchFamily="18" charset="0"/>
              </a:defRPr>
            </a:lvl3pPr>
            <a:lvl4pPr marL="1200150" indent="-171450" algn="l" rtl="0" eaLnBrk="0" fontAlgn="base" hangingPunct="0">
              <a:spcBef>
                <a:spcPct val="20000"/>
              </a:spcBef>
              <a:spcAft>
                <a:spcPct val="0"/>
              </a:spcAft>
              <a:buClr>
                <a:schemeClr val="tx1"/>
              </a:buClr>
              <a:buChar char="»"/>
              <a:defRPr sz="1800">
                <a:solidFill>
                  <a:schemeClr val="tx1"/>
                </a:solidFill>
                <a:latin typeface="Times New Roman" pitchFamily="18" charset="0"/>
              </a:defRPr>
            </a:lvl4pPr>
            <a:lvl5pPr marL="1543050" indent="-171450" algn="l" rtl="0" eaLnBrk="0" fontAlgn="base" hangingPunct="0">
              <a:spcBef>
                <a:spcPct val="20000"/>
              </a:spcBef>
              <a:spcAft>
                <a:spcPct val="0"/>
              </a:spcAft>
              <a:buClr>
                <a:schemeClr val="tx1"/>
              </a:buClr>
              <a:buChar char="–"/>
              <a:defRPr sz="1500">
                <a:solidFill>
                  <a:schemeClr val="tx1"/>
                </a:solidFill>
                <a:latin typeface="Times New Roman" pitchFamily="18" charset="0"/>
              </a:defRPr>
            </a:lvl5pPr>
            <a:lvl6pPr marL="1885950" indent="-171450" algn="l" rtl="0" fontAlgn="base">
              <a:spcBef>
                <a:spcPct val="20000"/>
              </a:spcBef>
              <a:spcAft>
                <a:spcPct val="0"/>
              </a:spcAft>
              <a:buClr>
                <a:schemeClr val="tx1"/>
              </a:buClr>
              <a:buChar char="–"/>
              <a:defRPr sz="1500">
                <a:solidFill>
                  <a:schemeClr val="tx1"/>
                </a:solidFill>
                <a:latin typeface="Times New Roman" pitchFamily="18" charset="0"/>
              </a:defRPr>
            </a:lvl6pPr>
            <a:lvl7pPr marL="2228850" indent="-171450" algn="l" rtl="0" fontAlgn="base">
              <a:spcBef>
                <a:spcPct val="20000"/>
              </a:spcBef>
              <a:spcAft>
                <a:spcPct val="0"/>
              </a:spcAft>
              <a:buClr>
                <a:schemeClr val="tx1"/>
              </a:buClr>
              <a:buChar char="–"/>
              <a:defRPr sz="1500">
                <a:solidFill>
                  <a:schemeClr val="tx1"/>
                </a:solidFill>
                <a:latin typeface="Times New Roman" pitchFamily="18" charset="0"/>
              </a:defRPr>
            </a:lvl7pPr>
            <a:lvl8pPr marL="2571750" indent="-171450" algn="l" rtl="0" fontAlgn="base">
              <a:spcBef>
                <a:spcPct val="20000"/>
              </a:spcBef>
              <a:spcAft>
                <a:spcPct val="0"/>
              </a:spcAft>
              <a:buClr>
                <a:schemeClr val="tx1"/>
              </a:buClr>
              <a:buChar char="–"/>
              <a:defRPr sz="1500">
                <a:solidFill>
                  <a:schemeClr val="tx1"/>
                </a:solidFill>
                <a:latin typeface="Times New Roman" pitchFamily="18" charset="0"/>
              </a:defRPr>
            </a:lvl8pPr>
            <a:lvl9pPr marL="2914650" indent="-171450" algn="l" rtl="0" fontAlgn="base">
              <a:spcBef>
                <a:spcPct val="20000"/>
              </a:spcBef>
              <a:spcAft>
                <a:spcPct val="0"/>
              </a:spcAft>
              <a:buClr>
                <a:schemeClr val="tx1"/>
              </a:buClr>
              <a:buChar char="–"/>
              <a:defRPr sz="1500">
                <a:solidFill>
                  <a:schemeClr val="tx1"/>
                </a:solidFill>
                <a:latin typeface="Times New Roman" pitchFamily="18" charset="0"/>
              </a:defRPr>
            </a:lvl9pPr>
          </a:lstStyle>
          <a:p>
            <a:pPr marL="0" indent="0">
              <a:buNone/>
            </a:pPr>
            <a:r>
              <a:rPr lang="en-US" sz="2800" kern="0" dirty="0" err="1" smtClean="0">
                <a:solidFill>
                  <a:srgbClr val="000000"/>
                </a:solidFill>
              </a:rPr>
              <a:t>OpenState</a:t>
            </a:r>
            <a:r>
              <a:rPr lang="en-US" sz="2800" b="0" kern="0" dirty="0" smtClean="0">
                <a:solidFill>
                  <a:srgbClr val="0000FF"/>
                </a:solidFill>
              </a:rPr>
              <a:t> </a:t>
            </a:r>
            <a:r>
              <a:rPr lang="en-US" sz="2800" b="0" kern="0" dirty="0" smtClean="0"/>
              <a:t>solution:</a:t>
            </a:r>
          </a:p>
          <a:p>
            <a:pPr marL="0" indent="0">
              <a:buNone/>
            </a:pPr>
            <a:r>
              <a:rPr lang="en-US" b="0" kern="0" dirty="0" smtClean="0"/>
              <a:t>the switch itself handles connection’s state.</a:t>
            </a:r>
          </a:p>
        </p:txBody>
      </p:sp>
      <p:sp>
        <p:nvSpPr>
          <p:cNvPr id="3" name="Rettangolo 2"/>
          <p:cNvSpPr/>
          <p:nvPr/>
        </p:nvSpPr>
        <p:spPr>
          <a:xfrm>
            <a:off x="691549" y="2101537"/>
            <a:ext cx="7996804" cy="1138773"/>
          </a:xfrm>
          <a:prstGeom prst="rect">
            <a:avLst/>
          </a:prstGeom>
        </p:spPr>
        <p:txBody>
          <a:bodyPr wrap="square">
            <a:spAutoFit/>
          </a:bodyPr>
          <a:lstStyle/>
          <a:p>
            <a:endParaRPr lang="en-US" sz="2000" kern="0" smtClean="0"/>
          </a:p>
          <a:p>
            <a:r>
              <a:rPr lang="en-US" sz="2400" kern="0" smtClean="0"/>
              <a:t>A flow is identified by [IP_SRC,IP_DST,TCP_SRC,TCP_DST]</a:t>
            </a:r>
          </a:p>
          <a:p>
            <a:r>
              <a:rPr lang="en-US" sz="2400" kern="0" smtClean="0"/>
              <a:t>FLOW STATE: output port</a:t>
            </a:r>
            <a:endParaRPr lang="en-US" sz="2400" kern="0"/>
          </a:p>
        </p:txBody>
      </p:sp>
      <p:sp>
        <p:nvSpPr>
          <p:cNvPr id="4" name="Rettangolo 3"/>
          <p:cNvSpPr/>
          <p:nvPr/>
        </p:nvSpPr>
        <p:spPr>
          <a:xfrm>
            <a:off x="691549" y="3655522"/>
            <a:ext cx="7571758" cy="1938992"/>
          </a:xfrm>
          <a:prstGeom prst="rect">
            <a:avLst/>
          </a:prstGeom>
        </p:spPr>
        <p:txBody>
          <a:bodyPr wrap="square">
            <a:spAutoFit/>
          </a:bodyPr>
          <a:lstStyle/>
          <a:p>
            <a:r>
              <a:rPr lang="en-US" sz="2400" kern="0" dirty="0" smtClean="0"/>
              <a:t>First packet of each new TCP connection is sent to the </a:t>
            </a:r>
            <a:r>
              <a:rPr lang="en-US" sz="2400" b="1" kern="0" dirty="0" smtClean="0"/>
              <a:t>Group Table</a:t>
            </a:r>
            <a:r>
              <a:rPr lang="en-US" sz="2400" kern="0" dirty="0" smtClean="0"/>
              <a:t> in order to:</a:t>
            </a:r>
          </a:p>
          <a:p>
            <a:pPr marL="342900" indent="-342900">
              <a:buFont typeface="Arial"/>
              <a:buChar char="•"/>
            </a:pPr>
            <a:r>
              <a:rPr lang="en-US" sz="2400" kern="0" dirty="0" smtClean="0"/>
              <a:t>select an output port randomly</a:t>
            </a:r>
          </a:p>
          <a:p>
            <a:pPr marL="342900" indent="-342900">
              <a:buFont typeface="Arial"/>
              <a:buChar char="•"/>
            </a:pPr>
            <a:r>
              <a:rPr lang="en-US" sz="2400" kern="0" dirty="0" smtClean="0"/>
              <a:t>store the selected port in the State Table for subsequent packets </a:t>
            </a:r>
            <a:endParaRPr lang="en-US" sz="2400" kern="0" dirty="0"/>
          </a:p>
        </p:txBody>
      </p:sp>
    </p:spTree>
    <p:extLst>
      <p:ext uri="{BB962C8B-B14F-4D97-AF65-F5344CB8AC3E}">
        <p14:creationId xmlns:p14="http://schemas.microsoft.com/office/powerpoint/2010/main" val="3304778086"/>
      </p:ext>
    </p:extLst>
  </p:cSld>
  <p:clrMapOvr>
    <a:masterClrMapping/>
  </p:clrMapOvr>
  <p:transition xmlns:p14="http://schemas.microsoft.com/office/powerpoint/2010/main" spd="slow">
    <p:pull/>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0" end="0"/>
                                            </p:txEl>
                                          </p:spTgt>
                                        </p:tgtEl>
                                        <p:attrNameLst>
                                          <p:attrName>style.visibility</p:attrName>
                                        </p:attrNameLst>
                                      </p:cBhvr>
                                      <p:to>
                                        <p:strVal val="visible"/>
                                      </p:to>
                                    </p:set>
                                    <p:animEffect transition="in" filter="fade">
                                      <p:cBhvr>
                                        <p:cTn id="17" dur="500"/>
                                        <p:tgtEl>
                                          <p:spTgt spid="4">
                                            <p:txEl>
                                              <p:pRg st="0" end="0"/>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4">
                                            <p:txEl>
                                              <p:pRg st="1" end="1"/>
                                            </p:txEl>
                                          </p:spTgt>
                                        </p:tgtEl>
                                        <p:attrNameLst>
                                          <p:attrName>style.visibility</p:attrName>
                                        </p:attrNameLst>
                                      </p:cBhvr>
                                      <p:to>
                                        <p:strVal val="visible"/>
                                      </p:to>
                                    </p:set>
                                    <p:animEffect transition="in" filter="fade">
                                      <p:cBhvr>
                                        <p:cTn id="20" dur="500"/>
                                        <p:tgtEl>
                                          <p:spTgt spid="4">
                                            <p:txEl>
                                              <p:pRg st="1" end="1"/>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4">
                                            <p:txEl>
                                              <p:pRg st="2" end="2"/>
                                            </p:txEl>
                                          </p:spTgt>
                                        </p:tgtEl>
                                        <p:attrNameLst>
                                          <p:attrName>style.visibility</p:attrName>
                                        </p:attrNameLst>
                                      </p:cBhvr>
                                      <p:to>
                                        <p:strVal val="visible"/>
                                      </p:to>
                                    </p:set>
                                    <p:animEffect transition="in" filter="fade">
                                      <p:cBhvr>
                                        <p:cTn id="23" dur="500"/>
                                        <p:tgtEl>
                                          <p:spTgt spid="4">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27">
                                            <p:txEl>
                                              <p:pRg st="0" end="0"/>
                                            </p:txEl>
                                          </p:spTgt>
                                        </p:tgtEl>
                                        <p:attrNameLst>
                                          <p:attrName>style.visibility</p:attrName>
                                        </p:attrNameLst>
                                      </p:cBhvr>
                                      <p:to>
                                        <p:strVal val="visible"/>
                                      </p:to>
                                    </p:set>
                                    <p:animEffect transition="in" filter="fade">
                                      <p:cBhvr>
                                        <p:cTn id="28" dur="5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p"/>
      <p:bldP spid="12" grpId="0"/>
      <p:bldP spid="3"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Rettangolo 69"/>
          <p:cNvSpPr/>
          <p:nvPr/>
        </p:nvSpPr>
        <p:spPr>
          <a:xfrm>
            <a:off x="5595338" y="3928614"/>
            <a:ext cx="2138525" cy="162018"/>
          </a:xfrm>
          <a:prstGeom prst="rect">
            <a:avLst/>
          </a:prstGeom>
          <a:solidFill>
            <a:srgbClr val="FFC000">
              <a:alpha val="42000"/>
            </a:srgb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spcBef>
                <a:spcPct val="0"/>
              </a:spcBef>
              <a:spcAft>
                <a:spcPct val="0"/>
              </a:spcAft>
            </a:pPr>
            <a:endParaRPr lang="en-US" sz="1050" b="1">
              <a:solidFill>
                <a:srgbClr val="000000"/>
              </a:solidFill>
              <a:latin typeface="Arial Narrow" panose="020B0606020202030204" pitchFamily="34" charset="0"/>
            </a:endParaRPr>
          </a:p>
        </p:txBody>
      </p:sp>
      <p:sp>
        <p:nvSpPr>
          <p:cNvPr id="211" name="Rettangolo 210"/>
          <p:cNvSpPr/>
          <p:nvPr/>
        </p:nvSpPr>
        <p:spPr>
          <a:xfrm>
            <a:off x="5583730" y="5821280"/>
            <a:ext cx="1007227" cy="478408"/>
          </a:xfrm>
          <a:prstGeom prst="rect">
            <a:avLst/>
          </a:prstGeom>
          <a:solidFill>
            <a:srgbClr val="FFC000">
              <a:alpha val="42000"/>
            </a:srgb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spcBef>
                <a:spcPct val="0"/>
              </a:spcBef>
              <a:spcAft>
                <a:spcPct val="0"/>
              </a:spcAft>
            </a:pPr>
            <a:endParaRPr lang="en-US" sz="1050" b="1">
              <a:solidFill>
                <a:srgbClr val="000000"/>
              </a:solidFill>
              <a:latin typeface="Arial Narrow" panose="020B0606020202030204" pitchFamily="34" charset="0"/>
            </a:endParaRPr>
          </a:p>
        </p:txBody>
      </p:sp>
      <p:cxnSp>
        <p:nvCxnSpPr>
          <p:cNvPr id="15" name="Connettore 2 14"/>
          <p:cNvCxnSpPr/>
          <p:nvPr/>
        </p:nvCxnSpPr>
        <p:spPr>
          <a:xfrm rot="120000" flipV="1">
            <a:off x="4621724" y="4288007"/>
            <a:ext cx="296596" cy="9833"/>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96" name="Rettangolo 195"/>
          <p:cNvSpPr/>
          <p:nvPr/>
        </p:nvSpPr>
        <p:spPr>
          <a:xfrm>
            <a:off x="5590971" y="5603928"/>
            <a:ext cx="998338" cy="212019"/>
          </a:xfrm>
          <a:prstGeom prst="rect">
            <a:avLst/>
          </a:prstGeom>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sz="1200" b="1" smtClean="0">
                <a:solidFill>
                  <a:srgbClr val="FFFFFF"/>
                </a:solidFill>
                <a:latin typeface="Arial Narrow" panose="020B0606020202030204" pitchFamily="34" charset="0"/>
              </a:rPr>
              <a:t>#</a:t>
            </a:r>
            <a:endParaRPr lang="en-US" sz="1200" b="1">
              <a:solidFill>
                <a:srgbClr val="FFFFFF"/>
              </a:solidFill>
              <a:latin typeface="Arial Narrow" panose="020B0606020202030204" pitchFamily="34" charset="0"/>
            </a:endParaRPr>
          </a:p>
        </p:txBody>
      </p:sp>
      <p:sp>
        <p:nvSpPr>
          <p:cNvPr id="194" name="Rettangolo 193"/>
          <p:cNvSpPr/>
          <p:nvPr/>
        </p:nvSpPr>
        <p:spPr>
          <a:xfrm>
            <a:off x="6603040" y="5599923"/>
            <a:ext cx="760129" cy="216024"/>
          </a:xfrm>
          <a:prstGeom prst="rect">
            <a:avLst/>
          </a:prstGeom>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sz="1200" b="1" smtClean="0">
                <a:solidFill>
                  <a:srgbClr val="FFFFFF"/>
                </a:solidFill>
                <a:latin typeface="Arial Narrow" panose="020B0606020202030204" pitchFamily="34" charset="0"/>
              </a:rPr>
              <a:t>action</a:t>
            </a:r>
            <a:endParaRPr lang="en-US" sz="1200" b="1">
              <a:solidFill>
                <a:srgbClr val="FFFFFF"/>
              </a:solidFill>
              <a:latin typeface="Arial Narrow" panose="020B0606020202030204" pitchFamily="34" charset="0"/>
            </a:endParaRPr>
          </a:p>
        </p:txBody>
      </p:sp>
      <p:sp>
        <p:nvSpPr>
          <p:cNvPr id="195" name="Rettangolo 194"/>
          <p:cNvSpPr/>
          <p:nvPr/>
        </p:nvSpPr>
        <p:spPr>
          <a:xfrm>
            <a:off x="7361758" y="5599923"/>
            <a:ext cx="799572" cy="216024"/>
          </a:xfrm>
          <a:prstGeom prst="rect">
            <a:avLst/>
          </a:prstGeom>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sz="1200" b="1" smtClean="0">
                <a:solidFill>
                  <a:srgbClr val="FFFFFF"/>
                </a:solidFill>
                <a:latin typeface="Arial Narrow" panose="020B0606020202030204" pitchFamily="34" charset="0"/>
              </a:rPr>
              <a:t>Next-state</a:t>
            </a:r>
            <a:endParaRPr lang="en-US" sz="1200" b="1">
              <a:solidFill>
                <a:srgbClr val="FFFFFF"/>
              </a:solidFill>
              <a:latin typeface="Arial Narrow" panose="020B0606020202030204" pitchFamily="34" charset="0"/>
            </a:endParaRPr>
          </a:p>
        </p:txBody>
      </p:sp>
      <p:sp>
        <p:nvSpPr>
          <p:cNvPr id="11" name="Rettangolo 10"/>
          <p:cNvSpPr/>
          <p:nvPr/>
        </p:nvSpPr>
        <p:spPr>
          <a:xfrm>
            <a:off x="70848" y="3447759"/>
            <a:ext cx="3832409" cy="201894"/>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sz="1200" b="1" smtClean="0">
                <a:solidFill>
                  <a:srgbClr val="FFFFFF"/>
                </a:solidFill>
                <a:latin typeface="Arial Narrow" panose="020B0606020202030204" pitchFamily="34" charset="0"/>
              </a:rPr>
              <a:t>Flow key</a:t>
            </a:r>
            <a:endParaRPr lang="en-US" sz="1200" b="1">
              <a:solidFill>
                <a:srgbClr val="FFFFFF"/>
              </a:solidFill>
              <a:latin typeface="Arial Narrow" panose="020B0606020202030204" pitchFamily="34" charset="0"/>
            </a:endParaRPr>
          </a:p>
        </p:txBody>
      </p:sp>
      <p:sp>
        <p:nvSpPr>
          <p:cNvPr id="12" name="Rettangolo 11"/>
          <p:cNvSpPr/>
          <p:nvPr/>
        </p:nvSpPr>
        <p:spPr>
          <a:xfrm>
            <a:off x="3846666" y="3448351"/>
            <a:ext cx="775058" cy="197708"/>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sz="1200" b="1" smtClean="0">
                <a:solidFill>
                  <a:srgbClr val="FFFFFF"/>
                </a:solidFill>
                <a:latin typeface="Arial Narrow" panose="020B0606020202030204" pitchFamily="34" charset="0"/>
              </a:rPr>
              <a:t>State</a:t>
            </a:r>
            <a:endParaRPr lang="en-US" sz="1200" b="1">
              <a:solidFill>
                <a:srgbClr val="FFFFFF"/>
              </a:solidFill>
              <a:latin typeface="Arial Narrow" panose="020B0606020202030204" pitchFamily="34" charset="0"/>
            </a:endParaRPr>
          </a:p>
        </p:txBody>
      </p:sp>
      <p:sp>
        <p:nvSpPr>
          <p:cNvPr id="13" name="CasellaDiTesto 12"/>
          <p:cNvSpPr txBox="1"/>
          <p:nvPr/>
        </p:nvSpPr>
        <p:spPr>
          <a:xfrm>
            <a:off x="2281363" y="3087323"/>
            <a:ext cx="944511" cy="300082"/>
          </a:xfrm>
          <a:prstGeom prst="rect">
            <a:avLst/>
          </a:prstGeom>
          <a:noFill/>
        </p:spPr>
        <p:txBody>
          <a:bodyPr wrap="none" rtlCol="0">
            <a:spAutoFit/>
          </a:bodyPr>
          <a:lstStyle/>
          <a:p>
            <a:pPr fontAlgn="base">
              <a:spcBef>
                <a:spcPct val="0"/>
              </a:spcBef>
              <a:spcAft>
                <a:spcPct val="0"/>
              </a:spcAft>
            </a:pPr>
            <a:r>
              <a:rPr lang="en-US" sz="1350" b="1" smtClean="0">
                <a:solidFill>
                  <a:srgbClr val="000000"/>
                </a:solidFill>
                <a:latin typeface="Arial Narrow" pitchFamily="34" charset="0"/>
                <a:cs typeface="Arial" charset="0"/>
              </a:rPr>
              <a:t>State Table</a:t>
            </a:r>
            <a:endParaRPr lang="en-US" sz="1350" b="1">
              <a:solidFill>
                <a:srgbClr val="000000"/>
              </a:solidFill>
              <a:latin typeface="Arial Narrow" pitchFamily="34" charset="0"/>
              <a:cs typeface="Arial" charset="0"/>
            </a:endParaRPr>
          </a:p>
        </p:txBody>
      </p:sp>
      <p:sp>
        <p:nvSpPr>
          <p:cNvPr id="16" name="Rettangolo 15"/>
          <p:cNvSpPr/>
          <p:nvPr/>
        </p:nvSpPr>
        <p:spPr>
          <a:xfrm>
            <a:off x="278464" y="2719037"/>
            <a:ext cx="980908" cy="18145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sz="1050" b="1" smtClean="0">
                <a:solidFill>
                  <a:srgbClr val="000000"/>
                </a:solidFill>
                <a:latin typeface="Arial Narrow" panose="020B0606020202030204" pitchFamily="34" charset="0"/>
              </a:rPr>
              <a:t>IP_src=10.0.0.1</a:t>
            </a:r>
            <a:endParaRPr lang="en-US" sz="1050" b="1">
              <a:solidFill>
                <a:srgbClr val="000000"/>
              </a:solidFill>
              <a:latin typeface="Arial Narrow" panose="020B0606020202030204" pitchFamily="34" charset="0"/>
            </a:endParaRPr>
          </a:p>
        </p:txBody>
      </p:sp>
      <p:sp>
        <p:nvSpPr>
          <p:cNvPr id="17" name="Freccia in giù 16"/>
          <p:cNvSpPr/>
          <p:nvPr/>
        </p:nvSpPr>
        <p:spPr>
          <a:xfrm>
            <a:off x="1897629" y="2944937"/>
            <a:ext cx="337314" cy="486518"/>
          </a:xfrm>
          <a:prstGeom prst="down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1350" b="1">
              <a:solidFill>
                <a:srgbClr val="FFFFFF"/>
              </a:solidFill>
              <a:latin typeface="Arial Narrow" panose="020B0606020202030204" pitchFamily="34" charset="0"/>
            </a:endParaRPr>
          </a:p>
        </p:txBody>
      </p:sp>
      <p:sp>
        <p:nvSpPr>
          <p:cNvPr id="18" name="CasellaDiTesto 17"/>
          <p:cNvSpPr txBox="1"/>
          <p:nvPr/>
        </p:nvSpPr>
        <p:spPr>
          <a:xfrm>
            <a:off x="1193332" y="2329075"/>
            <a:ext cx="1199367" cy="300082"/>
          </a:xfrm>
          <a:prstGeom prst="rect">
            <a:avLst/>
          </a:prstGeom>
          <a:noFill/>
        </p:spPr>
        <p:txBody>
          <a:bodyPr wrap="none" rtlCol="0">
            <a:spAutoFit/>
          </a:bodyPr>
          <a:lstStyle/>
          <a:p>
            <a:pPr fontAlgn="base">
              <a:spcBef>
                <a:spcPct val="0"/>
              </a:spcBef>
              <a:spcAft>
                <a:spcPct val="0"/>
              </a:spcAft>
            </a:pPr>
            <a:r>
              <a:rPr lang="en-US" sz="1350" b="1" smtClean="0">
                <a:solidFill>
                  <a:srgbClr val="000000"/>
                </a:solidFill>
                <a:latin typeface="Arial Narrow" pitchFamily="34" charset="0"/>
                <a:cs typeface="Arial" charset="0"/>
              </a:rPr>
              <a:t>1) State lookup</a:t>
            </a:r>
            <a:endParaRPr lang="en-US" sz="1350" b="1">
              <a:solidFill>
                <a:srgbClr val="000000"/>
              </a:solidFill>
              <a:latin typeface="Arial Narrow" pitchFamily="34" charset="0"/>
              <a:cs typeface="Arial" charset="0"/>
            </a:endParaRPr>
          </a:p>
        </p:txBody>
      </p:sp>
      <p:sp>
        <p:nvSpPr>
          <p:cNvPr id="19" name="Rettangolo 18"/>
          <p:cNvSpPr/>
          <p:nvPr/>
        </p:nvSpPr>
        <p:spPr>
          <a:xfrm>
            <a:off x="5584480" y="3707153"/>
            <a:ext cx="648072" cy="216024"/>
          </a:xfrm>
          <a:prstGeom prst="rect">
            <a:avLst/>
          </a:prstGeom>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sz="1200" b="1" smtClean="0">
                <a:solidFill>
                  <a:srgbClr val="FFFFFF"/>
                </a:solidFill>
                <a:latin typeface="Arial Narrow" panose="020B0606020202030204" pitchFamily="34" charset="0"/>
              </a:rPr>
              <a:t>state</a:t>
            </a:r>
            <a:endParaRPr lang="en-US" sz="1200" b="1">
              <a:solidFill>
                <a:srgbClr val="FFFFFF"/>
              </a:solidFill>
              <a:latin typeface="Arial Narrow" panose="020B0606020202030204" pitchFamily="34" charset="0"/>
            </a:endParaRPr>
          </a:p>
        </p:txBody>
      </p:sp>
      <p:sp>
        <p:nvSpPr>
          <p:cNvPr id="20" name="Rettangolo 19"/>
          <p:cNvSpPr/>
          <p:nvPr/>
        </p:nvSpPr>
        <p:spPr>
          <a:xfrm>
            <a:off x="6232552" y="3707153"/>
            <a:ext cx="756084" cy="216024"/>
          </a:xfrm>
          <a:prstGeom prst="rect">
            <a:avLst/>
          </a:prstGeom>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sz="1200" b="1" smtClean="0">
                <a:solidFill>
                  <a:srgbClr val="FFFFFF"/>
                </a:solidFill>
                <a:latin typeface="Arial Narrow" panose="020B0606020202030204" pitchFamily="34" charset="0"/>
              </a:rPr>
              <a:t>event</a:t>
            </a:r>
            <a:endParaRPr lang="en-US" sz="1200" b="1">
              <a:solidFill>
                <a:srgbClr val="FFFFFF"/>
              </a:solidFill>
              <a:latin typeface="Arial Narrow" panose="020B0606020202030204" pitchFamily="34" charset="0"/>
            </a:endParaRPr>
          </a:p>
        </p:txBody>
      </p:sp>
      <p:sp>
        <p:nvSpPr>
          <p:cNvPr id="21" name="Rettangolo 20"/>
          <p:cNvSpPr/>
          <p:nvPr/>
        </p:nvSpPr>
        <p:spPr>
          <a:xfrm>
            <a:off x="5584480" y="3923177"/>
            <a:ext cx="648072" cy="162018"/>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sz="1050" b="1" smtClean="0">
                <a:solidFill>
                  <a:srgbClr val="000000"/>
                </a:solidFill>
                <a:latin typeface="Arial Narrow" panose="020B0606020202030204" pitchFamily="34" charset="0"/>
              </a:rPr>
              <a:t>DEF.</a:t>
            </a:r>
            <a:endParaRPr lang="en-US" sz="1050" b="1">
              <a:solidFill>
                <a:srgbClr val="000000"/>
              </a:solidFill>
              <a:latin typeface="Arial Narrow" panose="020B0606020202030204" pitchFamily="34" charset="0"/>
            </a:endParaRPr>
          </a:p>
        </p:txBody>
      </p:sp>
      <p:sp>
        <p:nvSpPr>
          <p:cNvPr id="22" name="Rettangolo 21"/>
          <p:cNvSpPr/>
          <p:nvPr/>
        </p:nvSpPr>
        <p:spPr>
          <a:xfrm>
            <a:off x="5584480" y="4085195"/>
            <a:ext cx="648072" cy="162018"/>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sz="1050" b="1" smtClean="0">
                <a:solidFill>
                  <a:srgbClr val="000000"/>
                </a:solidFill>
                <a:latin typeface="Arial Narrow" panose="020B0606020202030204" pitchFamily="34" charset="0"/>
              </a:rPr>
              <a:t>1</a:t>
            </a:r>
            <a:endParaRPr lang="en-US" sz="1050" b="1">
              <a:solidFill>
                <a:srgbClr val="000000"/>
              </a:solidFill>
              <a:latin typeface="Arial Narrow" panose="020B0606020202030204" pitchFamily="34" charset="0"/>
            </a:endParaRPr>
          </a:p>
        </p:txBody>
      </p:sp>
      <p:sp>
        <p:nvSpPr>
          <p:cNvPr id="23" name="Rettangolo 22"/>
          <p:cNvSpPr/>
          <p:nvPr/>
        </p:nvSpPr>
        <p:spPr>
          <a:xfrm>
            <a:off x="6232552" y="3923177"/>
            <a:ext cx="756084" cy="162018"/>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sz="1050" b="1" smtClean="0">
                <a:solidFill>
                  <a:srgbClr val="000000"/>
                </a:solidFill>
                <a:latin typeface="Arial Narrow" panose="020B0606020202030204" pitchFamily="34" charset="0"/>
              </a:rPr>
              <a:t>In-port=1</a:t>
            </a:r>
            <a:endParaRPr lang="en-US" sz="1050" b="1">
              <a:solidFill>
                <a:srgbClr val="000000"/>
              </a:solidFill>
              <a:latin typeface="Arial Narrow" panose="020B0606020202030204" pitchFamily="34" charset="0"/>
            </a:endParaRPr>
          </a:p>
        </p:txBody>
      </p:sp>
      <p:sp>
        <p:nvSpPr>
          <p:cNvPr id="24" name="Rettangolo 23"/>
          <p:cNvSpPr/>
          <p:nvPr/>
        </p:nvSpPr>
        <p:spPr>
          <a:xfrm>
            <a:off x="6232552" y="4085195"/>
            <a:ext cx="756084" cy="162018"/>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sz="1050" b="1" smtClean="0">
                <a:solidFill>
                  <a:srgbClr val="000000"/>
                </a:solidFill>
                <a:latin typeface="Arial Narrow" panose="020B0606020202030204" pitchFamily="34" charset="0"/>
              </a:rPr>
              <a:t>In-port=1</a:t>
            </a:r>
            <a:endParaRPr lang="en-US" sz="1050" b="1">
              <a:solidFill>
                <a:srgbClr val="000000"/>
              </a:solidFill>
              <a:latin typeface="Arial Narrow" panose="020B0606020202030204" pitchFamily="34" charset="0"/>
            </a:endParaRPr>
          </a:p>
        </p:txBody>
      </p:sp>
      <p:sp>
        <p:nvSpPr>
          <p:cNvPr id="25" name="Rettangolo 24"/>
          <p:cNvSpPr/>
          <p:nvPr/>
        </p:nvSpPr>
        <p:spPr>
          <a:xfrm>
            <a:off x="5584480" y="4247213"/>
            <a:ext cx="648072" cy="162018"/>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sz="1050" b="1" smtClean="0">
                <a:solidFill>
                  <a:srgbClr val="000000"/>
                </a:solidFill>
                <a:latin typeface="Arial Narrow" panose="020B0606020202030204" pitchFamily="34" charset="0"/>
              </a:rPr>
              <a:t>2</a:t>
            </a:r>
            <a:endParaRPr lang="en-US" sz="1050" b="1">
              <a:solidFill>
                <a:srgbClr val="000000"/>
              </a:solidFill>
              <a:latin typeface="Arial Narrow" panose="020B0606020202030204" pitchFamily="34" charset="0"/>
            </a:endParaRPr>
          </a:p>
        </p:txBody>
      </p:sp>
      <p:sp>
        <p:nvSpPr>
          <p:cNvPr id="26" name="Rettangolo 25"/>
          <p:cNvSpPr/>
          <p:nvPr/>
        </p:nvSpPr>
        <p:spPr>
          <a:xfrm>
            <a:off x="5584480" y="4409231"/>
            <a:ext cx="648072" cy="162018"/>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sz="1050" b="1" smtClean="0">
                <a:solidFill>
                  <a:srgbClr val="000000"/>
                </a:solidFill>
                <a:latin typeface="Arial Narrow" panose="020B0606020202030204" pitchFamily="34" charset="0"/>
              </a:rPr>
              <a:t>3</a:t>
            </a:r>
            <a:endParaRPr lang="en-US" sz="1050" b="1">
              <a:solidFill>
                <a:srgbClr val="000000"/>
              </a:solidFill>
              <a:latin typeface="Arial Narrow" panose="020B0606020202030204" pitchFamily="34" charset="0"/>
            </a:endParaRPr>
          </a:p>
        </p:txBody>
      </p:sp>
      <p:sp>
        <p:nvSpPr>
          <p:cNvPr id="27" name="Rettangolo 26"/>
          <p:cNvSpPr/>
          <p:nvPr/>
        </p:nvSpPr>
        <p:spPr>
          <a:xfrm>
            <a:off x="6232552" y="4247213"/>
            <a:ext cx="756084" cy="162018"/>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sz="1050" b="1" smtClean="0">
                <a:solidFill>
                  <a:srgbClr val="000000"/>
                </a:solidFill>
                <a:latin typeface="Arial Narrow" panose="020B0606020202030204" pitchFamily="34" charset="0"/>
              </a:rPr>
              <a:t>In-port=1</a:t>
            </a:r>
            <a:endParaRPr lang="en-US" sz="1050" b="1">
              <a:solidFill>
                <a:srgbClr val="000000"/>
              </a:solidFill>
              <a:latin typeface="Arial Narrow" panose="020B0606020202030204" pitchFamily="34" charset="0"/>
            </a:endParaRPr>
          </a:p>
        </p:txBody>
      </p:sp>
      <p:sp>
        <p:nvSpPr>
          <p:cNvPr id="28" name="Rettangolo 27"/>
          <p:cNvSpPr/>
          <p:nvPr/>
        </p:nvSpPr>
        <p:spPr>
          <a:xfrm>
            <a:off x="6232552" y="4409231"/>
            <a:ext cx="756084" cy="162018"/>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sz="1050" b="1" smtClean="0">
                <a:solidFill>
                  <a:srgbClr val="000000"/>
                </a:solidFill>
                <a:latin typeface="Arial Narrow" panose="020B0606020202030204" pitchFamily="34" charset="0"/>
              </a:rPr>
              <a:t>In-port=1</a:t>
            </a:r>
            <a:endParaRPr lang="en-US" sz="1050" b="1">
              <a:solidFill>
                <a:srgbClr val="000000"/>
              </a:solidFill>
              <a:latin typeface="Arial Narrow" panose="020B0606020202030204" pitchFamily="34" charset="0"/>
            </a:endParaRPr>
          </a:p>
        </p:txBody>
      </p:sp>
      <p:sp>
        <p:nvSpPr>
          <p:cNvPr id="29" name="Rettangolo 28"/>
          <p:cNvSpPr/>
          <p:nvPr/>
        </p:nvSpPr>
        <p:spPr>
          <a:xfrm>
            <a:off x="5584480" y="4571249"/>
            <a:ext cx="648072" cy="162018"/>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sz="1050" b="1" smtClean="0">
                <a:solidFill>
                  <a:srgbClr val="000000"/>
                </a:solidFill>
                <a:latin typeface="Arial Narrow" panose="020B0606020202030204" pitchFamily="34" charset="0"/>
              </a:rPr>
              <a:t>*</a:t>
            </a:r>
            <a:endParaRPr lang="en-US" sz="1050" b="1">
              <a:solidFill>
                <a:srgbClr val="000000"/>
              </a:solidFill>
              <a:latin typeface="Arial Narrow" panose="020B0606020202030204" pitchFamily="34" charset="0"/>
            </a:endParaRPr>
          </a:p>
        </p:txBody>
      </p:sp>
      <p:sp>
        <p:nvSpPr>
          <p:cNvPr id="30" name="Rettangolo 29"/>
          <p:cNvSpPr/>
          <p:nvPr/>
        </p:nvSpPr>
        <p:spPr>
          <a:xfrm>
            <a:off x="6232552" y="4571249"/>
            <a:ext cx="756084" cy="162018"/>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sz="1050" b="1" smtClean="0">
                <a:solidFill>
                  <a:srgbClr val="000000"/>
                </a:solidFill>
                <a:latin typeface="Arial Narrow" panose="020B0606020202030204" pitchFamily="34" charset="0"/>
              </a:rPr>
              <a:t>In-port=2</a:t>
            </a:r>
            <a:endParaRPr lang="en-US" sz="1050" b="1">
              <a:solidFill>
                <a:srgbClr val="000000"/>
              </a:solidFill>
              <a:latin typeface="Arial Narrow" panose="020B0606020202030204" pitchFamily="34" charset="0"/>
            </a:endParaRPr>
          </a:p>
        </p:txBody>
      </p:sp>
      <p:sp>
        <p:nvSpPr>
          <p:cNvPr id="31" name="Rettangolo 30"/>
          <p:cNvSpPr/>
          <p:nvPr/>
        </p:nvSpPr>
        <p:spPr>
          <a:xfrm>
            <a:off x="5584480" y="4733267"/>
            <a:ext cx="648072" cy="162018"/>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sz="1050" b="1" smtClean="0">
                <a:solidFill>
                  <a:srgbClr val="000000"/>
                </a:solidFill>
                <a:latin typeface="Arial Narrow" panose="020B0606020202030204" pitchFamily="34" charset="0"/>
              </a:rPr>
              <a:t>*</a:t>
            </a:r>
            <a:endParaRPr lang="en-US" sz="1050" b="1">
              <a:solidFill>
                <a:srgbClr val="000000"/>
              </a:solidFill>
              <a:latin typeface="Arial Narrow" panose="020B0606020202030204" pitchFamily="34" charset="0"/>
            </a:endParaRPr>
          </a:p>
        </p:txBody>
      </p:sp>
      <p:sp>
        <p:nvSpPr>
          <p:cNvPr id="32" name="Rettangolo 31"/>
          <p:cNvSpPr/>
          <p:nvPr/>
        </p:nvSpPr>
        <p:spPr>
          <a:xfrm>
            <a:off x="5584480" y="4895285"/>
            <a:ext cx="648072" cy="162018"/>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sz="1050" b="1" smtClean="0">
                <a:solidFill>
                  <a:srgbClr val="000000"/>
                </a:solidFill>
                <a:latin typeface="Arial Narrow" panose="020B0606020202030204" pitchFamily="34" charset="0"/>
              </a:rPr>
              <a:t>*</a:t>
            </a:r>
            <a:endParaRPr lang="en-US" sz="1050" b="1">
              <a:solidFill>
                <a:srgbClr val="000000"/>
              </a:solidFill>
              <a:latin typeface="Arial Narrow" panose="020B0606020202030204" pitchFamily="34" charset="0"/>
            </a:endParaRPr>
          </a:p>
        </p:txBody>
      </p:sp>
      <p:sp>
        <p:nvSpPr>
          <p:cNvPr id="33" name="Rettangolo 32"/>
          <p:cNvSpPr/>
          <p:nvPr/>
        </p:nvSpPr>
        <p:spPr>
          <a:xfrm>
            <a:off x="6232552" y="4733267"/>
            <a:ext cx="756084" cy="162018"/>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sz="1050" b="1" smtClean="0">
                <a:solidFill>
                  <a:srgbClr val="000000"/>
                </a:solidFill>
                <a:latin typeface="Arial Narrow" panose="020B0606020202030204" pitchFamily="34" charset="0"/>
              </a:rPr>
              <a:t>In-port=3</a:t>
            </a:r>
            <a:endParaRPr lang="en-US" sz="1050" b="1">
              <a:solidFill>
                <a:srgbClr val="000000"/>
              </a:solidFill>
              <a:latin typeface="Arial Narrow" panose="020B0606020202030204" pitchFamily="34" charset="0"/>
            </a:endParaRPr>
          </a:p>
        </p:txBody>
      </p:sp>
      <p:sp>
        <p:nvSpPr>
          <p:cNvPr id="34" name="Rettangolo 33"/>
          <p:cNvSpPr/>
          <p:nvPr/>
        </p:nvSpPr>
        <p:spPr>
          <a:xfrm>
            <a:off x="6232552" y="4895285"/>
            <a:ext cx="756084" cy="162018"/>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sz="1050" b="1" smtClean="0">
                <a:solidFill>
                  <a:srgbClr val="000000"/>
                </a:solidFill>
                <a:latin typeface="Arial Narrow" panose="020B0606020202030204" pitchFamily="34" charset="0"/>
              </a:rPr>
              <a:t>In-port=4</a:t>
            </a:r>
            <a:endParaRPr lang="en-US" sz="1050" b="1">
              <a:solidFill>
                <a:srgbClr val="000000"/>
              </a:solidFill>
              <a:latin typeface="Arial Narrow" panose="020B0606020202030204" pitchFamily="34" charset="0"/>
            </a:endParaRPr>
          </a:p>
        </p:txBody>
      </p:sp>
      <p:sp>
        <p:nvSpPr>
          <p:cNvPr id="35" name="CasellaDiTesto 34"/>
          <p:cNvSpPr txBox="1"/>
          <p:nvPr/>
        </p:nvSpPr>
        <p:spPr>
          <a:xfrm>
            <a:off x="6768409" y="3191749"/>
            <a:ext cx="978986" cy="300082"/>
          </a:xfrm>
          <a:prstGeom prst="rect">
            <a:avLst/>
          </a:prstGeom>
          <a:noFill/>
        </p:spPr>
        <p:txBody>
          <a:bodyPr wrap="none" rtlCol="0">
            <a:spAutoFit/>
          </a:bodyPr>
          <a:lstStyle/>
          <a:p>
            <a:pPr fontAlgn="base">
              <a:spcBef>
                <a:spcPct val="0"/>
              </a:spcBef>
              <a:spcAft>
                <a:spcPct val="0"/>
              </a:spcAft>
            </a:pPr>
            <a:r>
              <a:rPr lang="en-US" sz="1350" b="1" smtClean="0">
                <a:solidFill>
                  <a:srgbClr val="000000"/>
                </a:solidFill>
                <a:latin typeface="Arial Narrow" pitchFamily="34" charset="0"/>
                <a:cs typeface="Arial" charset="0"/>
              </a:rPr>
              <a:t>XFSM Table</a:t>
            </a:r>
            <a:endParaRPr lang="en-US" sz="1350" b="1">
              <a:solidFill>
                <a:srgbClr val="000000"/>
              </a:solidFill>
              <a:latin typeface="Arial Narrow" pitchFamily="34" charset="0"/>
              <a:cs typeface="Arial" charset="0"/>
            </a:endParaRPr>
          </a:p>
        </p:txBody>
      </p:sp>
      <p:cxnSp>
        <p:nvCxnSpPr>
          <p:cNvPr id="36" name="Connettore 1 35"/>
          <p:cNvCxnSpPr/>
          <p:nvPr/>
        </p:nvCxnSpPr>
        <p:spPr>
          <a:xfrm flipV="1">
            <a:off x="5584480" y="3707153"/>
            <a:ext cx="0" cy="13501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Connettore 1 36"/>
          <p:cNvCxnSpPr/>
          <p:nvPr/>
        </p:nvCxnSpPr>
        <p:spPr>
          <a:xfrm>
            <a:off x="5584480" y="5057303"/>
            <a:ext cx="140415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Connettore 1 37"/>
          <p:cNvCxnSpPr/>
          <p:nvPr/>
        </p:nvCxnSpPr>
        <p:spPr>
          <a:xfrm flipV="1">
            <a:off x="6988636" y="3707153"/>
            <a:ext cx="0" cy="13501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Connettore 1 38"/>
          <p:cNvCxnSpPr/>
          <p:nvPr/>
        </p:nvCxnSpPr>
        <p:spPr>
          <a:xfrm>
            <a:off x="5584480" y="3545135"/>
            <a:ext cx="205222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0" name="Rettangolo 39"/>
          <p:cNvSpPr/>
          <p:nvPr/>
        </p:nvSpPr>
        <p:spPr>
          <a:xfrm>
            <a:off x="5584480" y="3491129"/>
            <a:ext cx="1404156" cy="216024"/>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sz="1350" b="1" smtClean="0">
                <a:solidFill>
                  <a:srgbClr val="FFFFFF"/>
                </a:solidFill>
                <a:latin typeface="Arial Narrow" panose="020B0606020202030204" pitchFamily="34" charset="0"/>
              </a:rPr>
              <a:t>Match fields</a:t>
            </a:r>
            <a:endParaRPr lang="en-US" sz="1350" b="1">
              <a:solidFill>
                <a:srgbClr val="FFFFFF"/>
              </a:solidFill>
              <a:latin typeface="Arial Narrow" panose="020B0606020202030204" pitchFamily="34" charset="0"/>
            </a:endParaRPr>
          </a:p>
        </p:txBody>
      </p:sp>
      <p:sp>
        <p:nvSpPr>
          <p:cNvPr id="41" name="Rettangolo 40"/>
          <p:cNvSpPr/>
          <p:nvPr/>
        </p:nvSpPr>
        <p:spPr>
          <a:xfrm>
            <a:off x="6988636" y="3491129"/>
            <a:ext cx="756084" cy="216024"/>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sz="1350" b="1" smtClean="0">
                <a:solidFill>
                  <a:srgbClr val="FFFFFF"/>
                </a:solidFill>
                <a:latin typeface="Arial Narrow" panose="020B0606020202030204" pitchFamily="34" charset="0"/>
              </a:rPr>
              <a:t>Actions</a:t>
            </a:r>
            <a:endParaRPr lang="en-US" sz="1350" b="1">
              <a:solidFill>
                <a:srgbClr val="FFFFFF"/>
              </a:solidFill>
              <a:latin typeface="Arial Narrow" panose="020B0606020202030204" pitchFamily="34" charset="0"/>
            </a:endParaRPr>
          </a:p>
        </p:txBody>
      </p:sp>
      <p:sp>
        <p:nvSpPr>
          <p:cNvPr id="42" name="Rettangolo 41"/>
          <p:cNvSpPr/>
          <p:nvPr/>
        </p:nvSpPr>
        <p:spPr>
          <a:xfrm>
            <a:off x="6988636" y="3707153"/>
            <a:ext cx="756084" cy="216023"/>
          </a:xfrm>
          <a:prstGeom prst="rect">
            <a:avLst/>
          </a:prstGeom>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sz="1200" b="1" smtClean="0">
                <a:solidFill>
                  <a:srgbClr val="FFFFFF"/>
                </a:solidFill>
                <a:latin typeface="Arial Narrow" panose="020B0606020202030204" pitchFamily="34" charset="0"/>
              </a:rPr>
              <a:t>action</a:t>
            </a:r>
            <a:endParaRPr lang="en-US" sz="1200" b="1">
              <a:solidFill>
                <a:srgbClr val="FFFFFF"/>
              </a:solidFill>
              <a:latin typeface="Arial Narrow" panose="020B0606020202030204" pitchFamily="34" charset="0"/>
            </a:endParaRPr>
          </a:p>
        </p:txBody>
      </p:sp>
      <p:sp>
        <p:nvSpPr>
          <p:cNvPr id="44" name="Rettangolo 43"/>
          <p:cNvSpPr/>
          <p:nvPr/>
        </p:nvSpPr>
        <p:spPr>
          <a:xfrm>
            <a:off x="6988636" y="3923177"/>
            <a:ext cx="756084" cy="162017"/>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sz="1050" b="1" smtClean="0">
                <a:solidFill>
                  <a:srgbClr val="000000"/>
                </a:solidFill>
                <a:latin typeface="Arial Narrow" panose="020B0606020202030204" pitchFamily="34" charset="0"/>
              </a:rPr>
              <a:t>Group(1)</a:t>
            </a:r>
            <a:endParaRPr lang="en-US" sz="1050" b="1">
              <a:solidFill>
                <a:srgbClr val="000000"/>
              </a:solidFill>
              <a:latin typeface="Arial Narrow" panose="020B0606020202030204" pitchFamily="34" charset="0"/>
            </a:endParaRPr>
          </a:p>
        </p:txBody>
      </p:sp>
      <p:sp>
        <p:nvSpPr>
          <p:cNvPr id="45" name="Rettangolo 44"/>
          <p:cNvSpPr/>
          <p:nvPr/>
        </p:nvSpPr>
        <p:spPr>
          <a:xfrm>
            <a:off x="6988636" y="4085195"/>
            <a:ext cx="756084" cy="162017"/>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sz="1050" b="1" smtClean="0">
                <a:solidFill>
                  <a:srgbClr val="000000"/>
                </a:solidFill>
                <a:latin typeface="Arial Narrow" panose="020B0606020202030204" pitchFamily="34" charset="0"/>
              </a:rPr>
              <a:t>Forward(2)</a:t>
            </a:r>
            <a:endParaRPr lang="en-US" sz="1050" b="1">
              <a:solidFill>
                <a:srgbClr val="000000"/>
              </a:solidFill>
              <a:latin typeface="Arial Narrow" panose="020B0606020202030204" pitchFamily="34" charset="0"/>
            </a:endParaRPr>
          </a:p>
        </p:txBody>
      </p:sp>
      <p:sp>
        <p:nvSpPr>
          <p:cNvPr id="48" name="Rettangolo 47"/>
          <p:cNvSpPr/>
          <p:nvPr/>
        </p:nvSpPr>
        <p:spPr>
          <a:xfrm>
            <a:off x="6988636" y="4247213"/>
            <a:ext cx="756084" cy="162017"/>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sz="1050" b="1" smtClean="0">
                <a:solidFill>
                  <a:srgbClr val="000000"/>
                </a:solidFill>
                <a:latin typeface="Arial Narrow" panose="020B0606020202030204" pitchFamily="34" charset="0"/>
              </a:rPr>
              <a:t>Forward(3)</a:t>
            </a:r>
            <a:endParaRPr lang="en-US" sz="1050" b="1">
              <a:solidFill>
                <a:srgbClr val="000000"/>
              </a:solidFill>
              <a:latin typeface="Arial Narrow" panose="020B0606020202030204" pitchFamily="34" charset="0"/>
            </a:endParaRPr>
          </a:p>
        </p:txBody>
      </p:sp>
      <p:sp>
        <p:nvSpPr>
          <p:cNvPr id="49" name="Rettangolo 48"/>
          <p:cNvSpPr/>
          <p:nvPr/>
        </p:nvSpPr>
        <p:spPr>
          <a:xfrm>
            <a:off x="6988636" y="4409231"/>
            <a:ext cx="756084" cy="162017"/>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sz="1050" b="1" smtClean="0">
                <a:solidFill>
                  <a:srgbClr val="000000"/>
                </a:solidFill>
                <a:latin typeface="Arial Narrow" panose="020B0606020202030204" pitchFamily="34" charset="0"/>
              </a:rPr>
              <a:t>Forward(4)</a:t>
            </a:r>
            <a:endParaRPr lang="en-US" sz="1050" b="1">
              <a:solidFill>
                <a:srgbClr val="000000"/>
              </a:solidFill>
              <a:latin typeface="Arial Narrow" panose="020B0606020202030204" pitchFamily="34" charset="0"/>
            </a:endParaRPr>
          </a:p>
        </p:txBody>
      </p:sp>
      <p:sp>
        <p:nvSpPr>
          <p:cNvPr id="52" name="Rettangolo 51"/>
          <p:cNvSpPr/>
          <p:nvPr/>
        </p:nvSpPr>
        <p:spPr>
          <a:xfrm>
            <a:off x="6988636" y="4571249"/>
            <a:ext cx="756084" cy="162017"/>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sz="1050" b="1" smtClean="0">
                <a:solidFill>
                  <a:srgbClr val="000000"/>
                </a:solidFill>
                <a:latin typeface="Arial Narrow" panose="020B0606020202030204" pitchFamily="34" charset="0"/>
              </a:rPr>
              <a:t>Forward(1)</a:t>
            </a:r>
            <a:endParaRPr lang="en-US" sz="1050" b="1">
              <a:solidFill>
                <a:srgbClr val="000000"/>
              </a:solidFill>
              <a:latin typeface="Arial Narrow" panose="020B0606020202030204" pitchFamily="34" charset="0"/>
            </a:endParaRPr>
          </a:p>
        </p:txBody>
      </p:sp>
      <p:sp>
        <p:nvSpPr>
          <p:cNvPr id="54" name="Rettangolo 53"/>
          <p:cNvSpPr/>
          <p:nvPr/>
        </p:nvSpPr>
        <p:spPr>
          <a:xfrm>
            <a:off x="6988636" y="4733267"/>
            <a:ext cx="756084" cy="162017"/>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sz="1050" b="1" smtClean="0">
                <a:solidFill>
                  <a:srgbClr val="000000"/>
                </a:solidFill>
                <a:latin typeface="Arial Narrow" panose="020B0606020202030204" pitchFamily="34" charset="0"/>
              </a:rPr>
              <a:t>Forward(1)</a:t>
            </a:r>
            <a:endParaRPr lang="en-US" sz="1050" b="1">
              <a:solidFill>
                <a:srgbClr val="000000"/>
              </a:solidFill>
              <a:latin typeface="Arial Narrow" panose="020B0606020202030204" pitchFamily="34" charset="0"/>
            </a:endParaRPr>
          </a:p>
        </p:txBody>
      </p:sp>
      <p:sp>
        <p:nvSpPr>
          <p:cNvPr id="55" name="Rettangolo 54"/>
          <p:cNvSpPr/>
          <p:nvPr/>
        </p:nvSpPr>
        <p:spPr>
          <a:xfrm>
            <a:off x="6988636" y="4895285"/>
            <a:ext cx="756084" cy="162017"/>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sz="1050" b="1" smtClean="0">
                <a:solidFill>
                  <a:srgbClr val="000000"/>
                </a:solidFill>
                <a:latin typeface="Arial Narrow" panose="020B0606020202030204" pitchFamily="34" charset="0"/>
              </a:rPr>
              <a:t>Forward(1)</a:t>
            </a:r>
            <a:endParaRPr lang="en-US" sz="1050" b="1">
              <a:solidFill>
                <a:srgbClr val="000000"/>
              </a:solidFill>
              <a:latin typeface="Arial Narrow" panose="020B0606020202030204" pitchFamily="34" charset="0"/>
            </a:endParaRPr>
          </a:p>
        </p:txBody>
      </p:sp>
      <p:cxnSp>
        <p:nvCxnSpPr>
          <p:cNvPr id="58" name="Connettore 1 57"/>
          <p:cNvCxnSpPr/>
          <p:nvPr/>
        </p:nvCxnSpPr>
        <p:spPr>
          <a:xfrm flipV="1">
            <a:off x="6988636" y="3707153"/>
            <a:ext cx="0" cy="13501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Connettore 1 58"/>
          <p:cNvCxnSpPr/>
          <p:nvPr/>
        </p:nvCxnSpPr>
        <p:spPr>
          <a:xfrm>
            <a:off x="6230446" y="5057303"/>
            <a:ext cx="151216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Connettore 1 59"/>
          <p:cNvCxnSpPr/>
          <p:nvPr/>
        </p:nvCxnSpPr>
        <p:spPr>
          <a:xfrm flipV="1">
            <a:off x="7744720" y="3718030"/>
            <a:ext cx="0" cy="13501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Connettore 2 60"/>
          <p:cNvCxnSpPr/>
          <p:nvPr/>
        </p:nvCxnSpPr>
        <p:spPr>
          <a:xfrm rot="21540000">
            <a:off x="7754019" y="4034734"/>
            <a:ext cx="735927" cy="12331"/>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2" name="Rettangolo 61"/>
          <p:cNvSpPr/>
          <p:nvPr/>
        </p:nvSpPr>
        <p:spPr>
          <a:xfrm>
            <a:off x="76746" y="4206172"/>
            <a:ext cx="4539467" cy="176102"/>
          </a:xfrm>
          <a:prstGeom prst="rect">
            <a:avLst/>
          </a:prstGeom>
          <a:solidFill>
            <a:srgbClr val="FFC000">
              <a:alpha val="42000"/>
            </a:srgb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spcBef>
                <a:spcPct val="0"/>
              </a:spcBef>
              <a:spcAft>
                <a:spcPct val="0"/>
              </a:spcAft>
            </a:pPr>
            <a:endParaRPr lang="en-US" sz="1050" b="1">
              <a:solidFill>
                <a:srgbClr val="000000"/>
              </a:solidFill>
              <a:latin typeface="Arial Narrow" panose="020B0606020202030204" pitchFamily="34" charset="0"/>
            </a:endParaRPr>
          </a:p>
        </p:txBody>
      </p:sp>
      <p:cxnSp>
        <p:nvCxnSpPr>
          <p:cNvPr id="63" name="Connettore 2 62"/>
          <p:cNvCxnSpPr/>
          <p:nvPr/>
        </p:nvCxnSpPr>
        <p:spPr>
          <a:xfrm flipV="1">
            <a:off x="4878353" y="3006039"/>
            <a:ext cx="0" cy="128004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5" name="CasellaDiTesto 64"/>
          <p:cNvSpPr txBox="1"/>
          <p:nvPr/>
        </p:nvSpPr>
        <p:spPr>
          <a:xfrm>
            <a:off x="4840253" y="2329075"/>
            <a:ext cx="1797287" cy="300082"/>
          </a:xfrm>
          <a:prstGeom prst="rect">
            <a:avLst/>
          </a:prstGeom>
          <a:noFill/>
        </p:spPr>
        <p:txBody>
          <a:bodyPr wrap="none" rtlCol="0">
            <a:spAutoFit/>
          </a:bodyPr>
          <a:lstStyle/>
          <a:p>
            <a:pPr fontAlgn="base">
              <a:spcBef>
                <a:spcPct val="0"/>
              </a:spcBef>
              <a:spcAft>
                <a:spcPct val="0"/>
              </a:spcAft>
            </a:pPr>
            <a:r>
              <a:rPr lang="en-US" sz="1350" b="1" smtClean="0">
                <a:solidFill>
                  <a:srgbClr val="000000"/>
                </a:solidFill>
                <a:latin typeface="Arial Narrow" pitchFamily="34" charset="0"/>
                <a:cs typeface="Arial" charset="0"/>
              </a:rPr>
              <a:t>2) XFSM state transition</a:t>
            </a:r>
            <a:endParaRPr lang="en-US" sz="1350" b="1">
              <a:solidFill>
                <a:srgbClr val="000000"/>
              </a:solidFill>
              <a:latin typeface="Arial Narrow" pitchFamily="34" charset="0"/>
              <a:cs typeface="Arial" charset="0"/>
            </a:endParaRPr>
          </a:p>
        </p:txBody>
      </p:sp>
      <p:cxnSp>
        <p:nvCxnSpPr>
          <p:cNvPr id="66" name="Connettore 2 65"/>
          <p:cNvCxnSpPr/>
          <p:nvPr/>
        </p:nvCxnSpPr>
        <p:spPr>
          <a:xfrm>
            <a:off x="5238602" y="3202841"/>
            <a:ext cx="1458162" cy="0"/>
          </a:xfrm>
          <a:prstGeom prst="straightConnector1">
            <a:avLst/>
          </a:prstGeom>
          <a:ln w="381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67" name="Freccia in giù 66"/>
          <p:cNvSpPr/>
          <p:nvPr/>
        </p:nvSpPr>
        <p:spPr>
          <a:xfrm>
            <a:off x="6534746" y="2959814"/>
            <a:ext cx="324036" cy="236058"/>
          </a:xfrm>
          <a:prstGeom prst="down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1350" b="1">
              <a:solidFill>
                <a:srgbClr val="FFFFFF"/>
              </a:solidFill>
              <a:latin typeface="Arial Narrow" panose="020B0606020202030204" pitchFamily="34" charset="0"/>
            </a:endParaRPr>
          </a:p>
        </p:txBody>
      </p:sp>
      <p:sp>
        <p:nvSpPr>
          <p:cNvPr id="68" name="Freccia in giù 67"/>
          <p:cNvSpPr/>
          <p:nvPr/>
        </p:nvSpPr>
        <p:spPr>
          <a:xfrm>
            <a:off x="5068250" y="2973752"/>
            <a:ext cx="324036" cy="236058"/>
          </a:xfrm>
          <a:prstGeom prst="down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1350" b="1">
              <a:solidFill>
                <a:srgbClr val="FFFFFF"/>
              </a:solidFill>
              <a:latin typeface="Arial Narrow" panose="020B0606020202030204" pitchFamily="34" charset="0"/>
            </a:endParaRPr>
          </a:p>
        </p:txBody>
      </p:sp>
      <p:sp>
        <p:nvSpPr>
          <p:cNvPr id="69" name="Freccia in giù 68"/>
          <p:cNvSpPr/>
          <p:nvPr/>
        </p:nvSpPr>
        <p:spPr>
          <a:xfrm>
            <a:off x="6070103" y="3224409"/>
            <a:ext cx="324036" cy="236058"/>
          </a:xfrm>
          <a:prstGeom prst="down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1350" b="1">
              <a:solidFill>
                <a:srgbClr val="FFFFFF"/>
              </a:solidFill>
              <a:latin typeface="Arial Narrow" panose="020B0606020202030204" pitchFamily="34" charset="0"/>
            </a:endParaRPr>
          </a:p>
        </p:txBody>
      </p:sp>
      <p:cxnSp>
        <p:nvCxnSpPr>
          <p:cNvPr id="71" name="Connettore 2 70"/>
          <p:cNvCxnSpPr/>
          <p:nvPr/>
        </p:nvCxnSpPr>
        <p:spPr>
          <a:xfrm flipH="1">
            <a:off x="8477649" y="4040899"/>
            <a:ext cx="14931" cy="2027502"/>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2" name="Connettore 2 71"/>
          <p:cNvCxnSpPr>
            <a:stCxn id="183" idx="1"/>
            <a:endCxn id="77" idx="3"/>
          </p:cNvCxnSpPr>
          <p:nvPr/>
        </p:nvCxnSpPr>
        <p:spPr>
          <a:xfrm flipH="1" flipV="1">
            <a:off x="4260391" y="5565604"/>
            <a:ext cx="1338662" cy="493363"/>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6" name="Freccia in giù 75"/>
          <p:cNvSpPr/>
          <p:nvPr/>
        </p:nvSpPr>
        <p:spPr>
          <a:xfrm flipV="1">
            <a:off x="3771431" y="5060354"/>
            <a:ext cx="324036" cy="415655"/>
          </a:xfrm>
          <a:prstGeom prst="down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1350" b="1">
              <a:solidFill>
                <a:srgbClr val="FFFFFF"/>
              </a:solidFill>
              <a:latin typeface="Arial Narrow" panose="020B0606020202030204" pitchFamily="34" charset="0"/>
            </a:endParaRPr>
          </a:p>
        </p:txBody>
      </p:sp>
      <p:sp>
        <p:nvSpPr>
          <p:cNvPr id="77" name="Rettangolo 76"/>
          <p:cNvSpPr/>
          <p:nvPr/>
        </p:nvSpPr>
        <p:spPr>
          <a:xfrm>
            <a:off x="3612319" y="5484595"/>
            <a:ext cx="648072" cy="16201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sz="1050" b="1" smtClean="0">
                <a:solidFill>
                  <a:srgbClr val="000000"/>
                </a:solidFill>
                <a:latin typeface="Arial Narrow" panose="020B0606020202030204" pitchFamily="34" charset="0"/>
              </a:rPr>
              <a:t>2</a:t>
            </a:r>
            <a:endParaRPr lang="en-US" sz="1050" b="1">
              <a:solidFill>
                <a:srgbClr val="000000"/>
              </a:solidFill>
              <a:latin typeface="Arial Narrow" panose="020B0606020202030204" pitchFamily="34" charset="0"/>
            </a:endParaRPr>
          </a:p>
        </p:txBody>
      </p:sp>
      <p:sp>
        <p:nvSpPr>
          <p:cNvPr id="78" name="Freccia in giù 77"/>
          <p:cNvSpPr/>
          <p:nvPr/>
        </p:nvSpPr>
        <p:spPr>
          <a:xfrm flipV="1">
            <a:off x="2166130" y="5057803"/>
            <a:ext cx="324036" cy="836412"/>
          </a:xfrm>
          <a:prstGeom prst="down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1350" b="1">
              <a:solidFill>
                <a:srgbClr val="FFFFFF"/>
              </a:solidFill>
              <a:latin typeface="Arial Narrow" panose="020B0606020202030204" pitchFamily="34" charset="0"/>
            </a:endParaRPr>
          </a:p>
        </p:txBody>
      </p:sp>
      <p:cxnSp>
        <p:nvCxnSpPr>
          <p:cNvPr id="79" name="Connettore 2 78"/>
          <p:cNvCxnSpPr>
            <a:stCxn id="78" idx="2"/>
            <a:endCxn id="76" idx="2"/>
          </p:cNvCxnSpPr>
          <p:nvPr/>
        </p:nvCxnSpPr>
        <p:spPr>
          <a:xfrm>
            <a:off x="2328148" y="5057803"/>
            <a:ext cx="1605301" cy="2551"/>
          </a:xfrm>
          <a:prstGeom prst="straightConnector1">
            <a:avLst/>
          </a:prstGeom>
          <a:ln w="381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80" name="CasellaDiTesto 79"/>
          <p:cNvSpPr txBox="1"/>
          <p:nvPr/>
        </p:nvSpPr>
        <p:spPr>
          <a:xfrm>
            <a:off x="941895" y="4931080"/>
            <a:ext cx="1197764" cy="300082"/>
          </a:xfrm>
          <a:prstGeom prst="rect">
            <a:avLst/>
          </a:prstGeom>
          <a:noFill/>
        </p:spPr>
        <p:txBody>
          <a:bodyPr wrap="none" rtlCol="0">
            <a:spAutoFit/>
          </a:bodyPr>
          <a:lstStyle/>
          <a:p>
            <a:pPr fontAlgn="base">
              <a:spcBef>
                <a:spcPct val="0"/>
              </a:spcBef>
              <a:spcAft>
                <a:spcPct val="0"/>
              </a:spcAft>
            </a:pPr>
            <a:r>
              <a:rPr lang="en-US" sz="1350" b="1" smtClean="0">
                <a:solidFill>
                  <a:srgbClr val="000000"/>
                </a:solidFill>
                <a:latin typeface="Arial Narrow" pitchFamily="34" charset="0"/>
                <a:cs typeface="Arial" charset="0"/>
              </a:rPr>
              <a:t>4) State update</a:t>
            </a:r>
            <a:endParaRPr lang="en-US" sz="1350" b="1">
              <a:solidFill>
                <a:srgbClr val="000000"/>
              </a:solidFill>
              <a:latin typeface="Arial Narrow" pitchFamily="34" charset="0"/>
              <a:cs typeface="Arial" charset="0"/>
            </a:endParaRPr>
          </a:p>
        </p:txBody>
      </p:sp>
      <p:sp>
        <p:nvSpPr>
          <p:cNvPr id="81" name="CasellaDiTesto 80"/>
          <p:cNvSpPr txBox="1"/>
          <p:nvPr/>
        </p:nvSpPr>
        <p:spPr>
          <a:xfrm>
            <a:off x="2895743" y="4792942"/>
            <a:ext cx="484428" cy="300082"/>
          </a:xfrm>
          <a:prstGeom prst="rect">
            <a:avLst/>
          </a:prstGeom>
          <a:noFill/>
        </p:spPr>
        <p:txBody>
          <a:bodyPr wrap="none" rtlCol="0">
            <a:spAutoFit/>
          </a:bodyPr>
          <a:lstStyle/>
          <a:p>
            <a:pPr fontAlgn="base">
              <a:spcBef>
                <a:spcPct val="0"/>
              </a:spcBef>
              <a:spcAft>
                <a:spcPct val="0"/>
              </a:spcAft>
            </a:pPr>
            <a:r>
              <a:rPr lang="en-US" sz="1350" smtClean="0">
                <a:solidFill>
                  <a:srgbClr val="000000"/>
                </a:solidFill>
                <a:latin typeface="Arial Narrow" pitchFamily="34" charset="0"/>
                <a:cs typeface="Arial" charset="0"/>
              </a:rPr>
              <a:t>write</a:t>
            </a:r>
            <a:endParaRPr lang="en-US" sz="1350">
              <a:solidFill>
                <a:srgbClr val="000000"/>
              </a:solidFill>
              <a:latin typeface="Arial Narrow" pitchFamily="34" charset="0"/>
              <a:cs typeface="Arial" charset="0"/>
            </a:endParaRPr>
          </a:p>
        </p:txBody>
      </p:sp>
      <p:sp>
        <p:nvSpPr>
          <p:cNvPr id="82" name="Freccia in giù 81"/>
          <p:cNvSpPr/>
          <p:nvPr/>
        </p:nvSpPr>
        <p:spPr>
          <a:xfrm flipV="1">
            <a:off x="2959529" y="4451501"/>
            <a:ext cx="324036" cy="372657"/>
          </a:xfrm>
          <a:prstGeom prst="down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1350" b="1">
              <a:solidFill>
                <a:srgbClr val="FFFFFF"/>
              </a:solidFill>
              <a:latin typeface="Arial Narrow" panose="020B0606020202030204" pitchFamily="34" charset="0"/>
            </a:endParaRPr>
          </a:p>
        </p:txBody>
      </p:sp>
      <p:sp>
        <p:nvSpPr>
          <p:cNvPr id="92" name="Segnaposto contenuto 2"/>
          <p:cNvSpPr>
            <a:spLocks noGrp="1"/>
          </p:cNvSpPr>
          <p:nvPr>
            <p:ph idx="1"/>
          </p:nvPr>
        </p:nvSpPr>
        <p:spPr>
          <a:xfrm>
            <a:off x="19977" y="737529"/>
            <a:ext cx="6294569" cy="702078"/>
          </a:xfrm>
        </p:spPr>
        <p:txBody>
          <a:bodyPr>
            <a:normAutofit/>
          </a:bodyPr>
          <a:lstStyle/>
          <a:p>
            <a:r>
              <a:rPr lang="en-US" sz="1800" noProof="0" smtClean="0">
                <a:solidFill>
                  <a:srgbClr val="000000"/>
                </a:solidFill>
              </a:rPr>
              <a:t>In this case the state is set in the group table</a:t>
            </a:r>
          </a:p>
          <a:p>
            <a:r>
              <a:rPr lang="en-US" sz="1800" noProof="0" smtClean="0">
                <a:solidFill>
                  <a:srgbClr val="000000"/>
                </a:solidFill>
              </a:rPr>
              <a:t>Random Group Entry</a:t>
            </a:r>
          </a:p>
        </p:txBody>
      </p:sp>
      <p:sp>
        <p:nvSpPr>
          <p:cNvPr id="103" name="Segnaposto contenuto 2"/>
          <p:cNvSpPr txBox="1">
            <a:spLocks/>
          </p:cNvSpPr>
          <p:nvPr/>
        </p:nvSpPr>
        <p:spPr bwMode="auto">
          <a:xfrm>
            <a:off x="524715" y="1743489"/>
            <a:ext cx="4087845" cy="558650"/>
          </a:xfrm>
          <a:prstGeom prst="rect">
            <a:avLst/>
          </a:prstGeom>
          <a:noFill/>
          <a:ln w="9525">
            <a:noFill/>
            <a:miter lim="800000"/>
            <a:headEnd/>
            <a:tailEnd/>
          </a:ln>
        </p:spPr>
        <p:txBody>
          <a:bodyPr vert="horz" wrap="square" lIns="90488" tIns="44450" rIns="90488" bIns="44450" numCol="1" anchor="t" anchorCtr="0" compatLnSpc="1">
            <a:prstTxWarp prst="textNoShape">
              <a:avLst/>
            </a:prstTxWarp>
            <a:normAutofit lnSpcReduction="10000"/>
          </a:bodyPr>
          <a:lstStyle>
            <a:lvl1pPr marL="257175" indent="-257175" algn="l" rtl="0" eaLnBrk="0" fontAlgn="base" hangingPunct="0">
              <a:spcBef>
                <a:spcPct val="20000"/>
              </a:spcBef>
              <a:spcAft>
                <a:spcPct val="0"/>
              </a:spcAft>
              <a:buClr>
                <a:schemeClr val="tx1"/>
              </a:buClr>
              <a:buFont typeface="Wingdings" pitchFamily="2" charset="2"/>
              <a:buChar char="è"/>
              <a:defRPr sz="2400" b="1">
                <a:solidFill>
                  <a:schemeClr val="tx1"/>
                </a:solidFill>
                <a:latin typeface="+mn-lt"/>
                <a:ea typeface="+mn-ea"/>
                <a:cs typeface="+mn-cs"/>
              </a:defRPr>
            </a:lvl1pPr>
            <a:lvl2pPr marL="557213" indent="-214313" algn="l" rtl="0" eaLnBrk="0" fontAlgn="base" hangingPunct="0">
              <a:spcBef>
                <a:spcPct val="20000"/>
              </a:spcBef>
              <a:spcAft>
                <a:spcPct val="0"/>
              </a:spcAft>
              <a:buClr>
                <a:schemeClr val="tx1"/>
              </a:buClr>
              <a:buFont typeface="Wingdings" pitchFamily="2" charset="2"/>
              <a:buChar char="ð"/>
              <a:defRPr sz="2400">
                <a:solidFill>
                  <a:schemeClr val="tx1"/>
                </a:solidFill>
                <a:latin typeface="Arial Narrow" pitchFamily="34" charset="0"/>
              </a:defRPr>
            </a:lvl2pPr>
            <a:lvl3pPr marL="857250" indent="-171450" algn="l" rtl="0" eaLnBrk="0" fontAlgn="base" hangingPunct="0">
              <a:spcBef>
                <a:spcPct val="20000"/>
              </a:spcBef>
              <a:spcAft>
                <a:spcPct val="0"/>
              </a:spcAft>
              <a:buClr>
                <a:schemeClr val="tx1"/>
              </a:buClr>
              <a:buFont typeface="Wingdings" pitchFamily="2" charset="2"/>
              <a:buChar char="à"/>
              <a:defRPr sz="2100">
                <a:solidFill>
                  <a:schemeClr val="tx1"/>
                </a:solidFill>
                <a:latin typeface="Times New Roman" pitchFamily="18" charset="0"/>
              </a:defRPr>
            </a:lvl3pPr>
            <a:lvl4pPr marL="1200150" indent="-171450" algn="l" rtl="0" eaLnBrk="0" fontAlgn="base" hangingPunct="0">
              <a:spcBef>
                <a:spcPct val="20000"/>
              </a:spcBef>
              <a:spcAft>
                <a:spcPct val="0"/>
              </a:spcAft>
              <a:buClr>
                <a:schemeClr val="tx1"/>
              </a:buClr>
              <a:buChar char="»"/>
              <a:defRPr sz="1800">
                <a:solidFill>
                  <a:schemeClr val="tx1"/>
                </a:solidFill>
                <a:latin typeface="Times New Roman" pitchFamily="18" charset="0"/>
              </a:defRPr>
            </a:lvl4pPr>
            <a:lvl5pPr marL="1543050" indent="-171450" algn="l" rtl="0" eaLnBrk="0" fontAlgn="base" hangingPunct="0">
              <a:spcBef>
                <a:spcPct val="20000"/>
              </a:spcBef>
              <a:spcAft>
                <a:spcPct val="0"/>
              </a:spcAft>
              <a:buClr>
                <a:schemeClr val="tx1"/>
              </a:buClr>
              <a:buChar char="–"/>
              <a:defRPr sz="1500">
                <a:solidFill>
                  <a:schemeClr val="tx1"/>
                </a:solidFill>
                <a:latin typeface="Times New Roman" pitchFamily="18" charset="0"/>
              </a:defRPr>
            </a:lvl5pPr>
            <a:lvl6pPr marL="1885950" indent="-171450" algn="l" rtl="0" fontAlgn="base">
              <a:spcBef>
                <a:spcPct val="20000"/>
              </a:spcBef>
              <a:spcAft>
                <a:spcPct val="0"/>
              </a:spcAft>
              <a:buClr>
                <a:schemeClr val="tx1"/>
              </a:buClr>
              <a:buChar char="–"/>
              <a:defRPr sz="1500">
                <a:solidFill>
                  <a:schemeClr val="tx1"/>
                </a:solidFill>
                <a:latin typeface="Times New Roman" pitchFamily="18" charset="0"/>
              </a:defRPr>
            </a:lvl6pPr>
            <a:lvl7pPr marL="2228850" indent="-171450" algn="l" rtl="0" fontAlgn="base">
              <a:spcBef>
                <a:spcPct val="20000"/>
              </a:spcBef>
              <a:spcAft>
                <a:spcPct val="0"/>
              </a:spcAft>
              <a:buClr>
                <a:schemeClr val="tx1"/>
              </a:buClr>
              <a:buChar char="–"/>
              <a:defRPr sz="1500">
                <a:solidFill>
                  <a:schemeClr val="tx1"/>
                </a:solidFill>
                <a:latin typeface="Times New Roman" pitchFamily="18" charset="0"/>
              </a:defRPr>
            </a:lvl7pPr>
            <a:lvl8pPr marL="2571750" indent="-171450" algn="l" rtl="0" fontAlgn="base">
              <a:spcBef>
                <a:spcPct val="20000"/>
              </a:spcBef>
              <a:spcAft>
                <a:spcPct val="0"/>
              </a:spcAft>
              <a:buClr>
                <a:schemeClr val="tx1"/>
              </a:buClr>
              <a:buChar char="–"/>
              <a:defRPr sz="1500">
                <a:solidFill>
                  <a:schemeClr val="tx1"/>
                </a:solidFill>
                <a:latin typeface="Times New Roman" pitchFamily="18" charset="0"/>
              </a:defRPr>
            </a:lvl8pPr>
            <a:lvl9pPr marL="2914650" indent="-171450" algn="l" rtl="0" fontAlgn="base">
              <a:spcBef>
                <a:spcPct val="20000"/>
              </a:spcBef>
              <a:spcAft>
                <a:spcPct val="0"/>
              </a:spcAft>
              <a:buClr>
                <a:schemeClr val="tx1"/>
              </a:buClr>
              <a:buChar char="–"/>
              <a:defRPr sz="1500">
                <a:solidFill>
                  <a:schemeClr val="tx1"/>
                </a:solidFill>
                <a:latin typeface="Times New Roman" pitchFamily="18" charset="0"/>
              </a:defRPr>
            </a:lvl9pPr>
          </a:lstStyle>
          <a:p>
            <a:pPr marL="0" indent="0">
              <a:buNone/>
            </a:pPr>
            <a:r>
              <a:rPr lang="en-US" sz="1500" kern="0" smtClean="0"/>
              <a:t>Lookup Scope:  IP_src, IP_dst, TCP_src,TCP_dst</a:t>
            </a:r>
          </a:p>
          <a:p>
            <a:pPr marL="0" indent="0">
              <a:buNone/>
            </a:pPr>
            <a:r>
              <a:rPr lang="en-US" sz="1500" kern="0" smtClean="0"/>
              <a:t>Update Scope:  IP_src, IP_dst, TCP_src,TCP_dst</a:t>
            </a:r>
          </a:p>
          <a:p>
            <a:pPr marL="0" indent="0">
              <a:buNone/>
            </a:pPr>
            <a:endParaRPr lang="en-US" sz="1500" kern="0" smtClean="0"/>
          </a:p>
        </p:txBody>
      </p:sp>
      <p:sp>
        <p:nvSpPr>
          <p:cNvPr id="107" name="Rettangolo 106"/>
          <p:cNvSpPr/>
          <p:nvPr/>
        </p:nvSpPr>
        <p:spPr>
          <a:xfrm>
            <a:off x="1254035" y="2718551"/>
            <a:ext cx="980908" cy="18145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sz="1050" b="1" smtClean="0">
                <a:solidFill>
                  <a:srgbClr val="000000"/>
                </a:solidFill>
                <a:latin typeface="Arial Narrow" panose="020B0606020202030204" pitchFamily="34" charset="0"/>
              </a:rPr>
              <a:t>IP_dst=10.0.0.2</a:t>
            </a:r>
            <a:endParaRPr lang="en-US" sz="1050" b="1">
              <a:solidFill>
                <a:srgbClr val="000000"/>
              </a:solidFill>
              <a:latin typeface="Arial Narrow" panose="020B0606020202030204" pitchFamily="34" charset="0"/>
            </a:endParaRPr>
          </a:p>
        </p:txBody>
      </p:sp>
      <p:sp>
        <p:nvSpPr>
          <p:cNvPr id="108" name="Rettangolo 107"/>
          <p:cNvSpPr/>
          <p:nvPr/>
        </p:nvSpPr>
        <p:spPr>
          <a:xfrm>
            <a:off x="2237334" y="2718551"/>
            <a:ext cx="939530" cy="18145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sz="1050" b="1" smtClean="0">
                <a:solidFill>
                  <a:srgbClr val="000000"/>
                </a:solidFill>
                <a:latin typeface="Arial Narrow" panose="020B0606020202030204" pitchFamily="34" charset="0"/>
              </a:rPr>
              <a:t>TCP_src=2500</a:t>
            </a:r>
            <a:endParaRPr lang="en-US" sz="1050" b="1">
              <a:solidFill>
                <a:srgbClr val="000000"/>
              </a:solidFill>
              <a:latin typeface="Arial Narrow" panose="020B0606020202030204" pitchFamily="34" charset="0"/>
            </a:endParaRPr>
          </a:p>
        </p:txBody>
      </p:sp>
      <p:sp>
        <p:nvSpPr>
          <p:cNvPr id="109" name="Rettangolo 108"/>
          <p:cNvSpPr/>
          <p:nvPr/>
        </p:nvSpPr>
        <p:spPr>
          <a:xfrm>
            <a:off x="3176411" y="2718974"/>
            <a:ext cx="876380" cy="18145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sz="1050" b="1" smtClean="0">
                <a:solidFill>
                  <a:srgbClr val="000000"/>
                </a:solidFill>
                <a:latin typeface="Arial Narrow" panose="020B0606020202030204" pitchFamily="34" charset="0"/>
              </a:rPr>
              <a:t>TCP_dst=80</a:t>
            </a:r>
            <a:endParaRPr lang="en-US" sz="1050" b="1">
              <a:solidFill>
                <a:srgbClr val="000000"/>
              </a:solidFill>
              <a:latin typeface="Arial Narrow" panose="020B0606020202030204" pitchFamily="34" charset="0"/>
            </a:endParaRPr>
          </a:p>
        </p:txBody>
      </p:sp>
      <p:sp>
        <p:nvSpPr>
          <p:cNvPr id="122" name="Rettangolo 121"/>
          <p:cNvSpPr/>
          <p:nvPr/>
        </p:nvSpPr>
        <p:spPr>
          <a:xfrm>
            <a:off x="72573" y="3655795"/>
            <a:ext cx="980908" cy="18145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sz="1050" b="1" smtClean="0">
                <a:solidFill>
                  <a:srgbClr val="000000"/>
                </a:solidFill>
                <a:latin typeface="Arial Narrow" panose="020B0606020202030204" pitchFamily="34" charset="0"/>
              </a:rPr>
              <a:t>IP_src=10.0.0.1</a:t>
            </a:r>
            <a:endParaRPr lang="en-US" sz="1050" b="1">
              <a:solidFill>
                <a:srgbClr val="000000"/>
              </a:solidFill>
              <a:latin typeface="Arial Narrow" panose="020B0606020202030204" pitchFamily="34" charset="0"/>
            </a:endParaRPr>
          </a:p>
        </p:txBody>
      </p:sp>
      <p:sp>
        <p:nvSpPr>
          <p:cNvPr id="123" name="Rettangolo 122"/>
          <p:cNvSpPr/>
          <p:nvPr/>
        </p:nvSpPr>
        <p:spPr>
          <a:xfrm>
            <a:off x="1048144" y="3655309"/>
            <a:ext cx="980908" cy="18145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sz="1050" b="1" smtClean="0">
                <a:solidFill>
                  <a:srgbClr val="000000"/>
                </a:solidFill>
                <a:latin typeface="Arial Narrow" panose="020B0606020202030204" pitchFamily="34" charset="0"/>
              </a:rPr>
              <a:t>IP_dst=10.0.0.2</a:t>
            </a:r>
            <a:endParaRPr lang="en-US" sz="1050" b="1">
              <a:solidFill>
                <a:srgbClr val="000000"/>
              </a:solidFill>
              <a:latin typeface="Arial Narrow" panose="020B0606020202030204" pitchFamily="34" charset="0"/>
            </a:endParaRPr>
          </a:p>
        </p:txBody>
      </p:sp>
      <p:sp>
        <p:nvSpPr>
          <p:cNvPr id="124" name="Rettangolo 123"/>
          <p:cNvSpPr/>
          <p:nvPr/>
        </p:nvSpPr>
        <p:spPr>
          <a:xfrm>
            <a:off x="2029791" y="3655309"/>
            <a:ext cx="937412" cy="18145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sz="1050" b="1" smtClean="0">
                <a:solidFill>
                  <a:srgbClr val="000000"/>
                </a:solidFill>
                <a:latin typeface="Arial Narrow" panose="020B0606020202030204" pitchFamily="34" charset="0"/>
              </a:rPr>
              <a:t>TCP_src=1000</a:t>
            </a:r>
            <a:endParaRPr lang="en-US" sz="1050" b="1">
              <a:solidFill>
                <a:srgbClr val="000000"/>
              </a:solidFill>
              <a:latin typeface="Arial Narrow" panose="020B0606020202030204" pitchFamily="34" charset="0"/>
            </a:endParaRPr>
          </a:p>
        </p:txBody>
      </p:sp>
      <p:sp>
        <p:nvSpPr>
          <p:cNvPr id="125" name="Rettangolo 124"/>
          <p:cNvSpPr/>
          <p:nvPr/>
        </p:nvSpPr>
        <p:spPr>
          <a:xfrm>
            <a:off x="2970520" y="3655732"/>
            <a:ext cx="876380" cy="18145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sz="1050" b="1" smtClean="0">
                <a:solidFill>
                  <a:srgbClr val="000000"/>
                </a:solidFill>
                <a:latin typeface="Arial Narrow" panose="020B0606020202030204" pitchFamily="34" charset="0"/>
              </a:rPr>
              <a:t>TCP_dst=80</a:t>
            </a:r>
            <a:endParaRPr lang="en-US" sz="1050" b="1">
              <a:solidFill>
                <a:srgbClr val="000000"/>
              </a:solidFill>
              <a:latin typeface="Arial Narrow" panose="020B0606020202030204" pitchFamily="34" charset="0"/>
            </a:endParaRPr>
          </a:p>
        </p:txBody>
      </p:sp>
      <p:sp>
        <p:nvSpPr>
          <p:cNvPr id="126" name="Rettangolo 125"/>
          <p:cNvSpPr/>
          <p:nvPr/>
        </p:nvSpPr>
        <p:spPr>
          <a:xfrm>
            <a:off x="72573" y="3838683"/>
            <a:ext cx="980908" cy="18145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sz="1050" b="1" smtClean="0">
                <a:solidFill>
                  <a:srgbClr val="000000"/>
                </a:solidFill>
                <a:latin typeface="Arial Narrow" panose="020B0606020202030204" pitchFamily="34" charset="0"/>
              </a:rPr>
              <a:t>… …</a:t>
            </a:r>
            <a:endParaRPr lang="en-US" sz="1050" b="1">
              <a:solidFill>
                <a:srgbClr val="000000"/>
              </a:solidFill>
              <a:latin typeface="Arial Narrow" panose="020B0606020202030204" pitchFamily="34" charset="0"/>
            </a:endParaRPr>
          </a:p>
        </p:txBody>
      </p:sp>
      <p:sp>
        <p:nvSpPr>
          <p:cNvPr id="127" name="Rettangolo 126"/>
          <p:cNvSpPr/>
          <p:nvPr/>
        </p:nvSpPr>
        <p:spPr>
          <a:xfrm>
            <a:off x="1048144" y="3838197"/>
            <a:ext cx="980908" cy="18145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sz="1050" b="1" smtClean="0">
                <a:solidFill>
                  <a:srgbClr val="000000"/>
                </a:solidFill>
                <a:latin typeface="Arial Narrow" panose="020B0606020202030204" pitchFamily="34" charset="0"/>
              </a:rPr>
              <a:t>… …</a:t>
            </a:r>
            <a:endParaRPr lang="en-US" sz="1050" b="1">
              <a:solidFill>
                <a:srgbClr val="000000"/>
              </a:solidFill>
              <a:latin typeface="Arial Narrow" panose="020B0606020202030204" pitchFamily="34" charset="0"/>
            </a:endParaRPr>
          </a:p>
        </p:txBody>
      </p:sp>
      <p:sp>
        <p:nvSpPr>
          <p:cNvPr id="128" name="Rettangolo 127"/>
          <p:cNvSpPr/>
          <p:nvPr/>
        </p:nvSpPr>
        <p:spPr>
          <a:xfrm>
            <a:off x="2029791" y="3838197"/>
            <a:ext cx="937412" cy="18145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sz="1050" b="1" smtClean="0">
                <a:solidFill>
                  <a:srgbClr val="000000"/>
                </a:solidFill>
                <a:latin typeface="Arial Narrow" panose="020B0606020202030204" pitchFamily="34" charset="0"/>
              </a:rPr>
              <a:t>… …</a:t>
            </a:r>
            <a:endParaRPr lang="en-US" sz="1050" b="1">
              <a:solidFill>
                <a:srgbClr val="000000"/>
              </a:solidFill>
              <a:latin typeface="Arial Narrow" panose="020B0606020202030204" pitchFamily="34" charset="0"/>
            </a:endParaRPr>
          </a:p>
        </p:txBody>
      </p:sp>
      <p:sp>
        <p:nvSpPr>
          <p:cNvPr id="129" name="Rettangolo 128"/>
          <p:cNvSpPr/>
          <p:nvPr/>
        </p:nvSpPr>
        <p:spPr>
          <a:xfrm>
            <a:off x="2970520" y="3838620"/>
            <a:ext cx="876380" cy="18145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sz="1050" b="1" smtClean="0">
                <a:solidFill>
                  <a:srgbClr val="000000"/>
                </a:solidFill>
                <a:latin typeface="Arial Narrow" panose="020B0606020202030204" pitchFamily="34" charset="0"/>
              </a:rPr>
              <a:t>… …</a:t>
            </a:r>
            <a:endParaRPr lang="en-US" sz="1050" b="1">
              <a:solidFill>
                <a:srgbClr val="000000"/>
              </a:solidFill>
              <a:latin typeface="Arial Narrow" panose="020B0606020202030204" pitchFamily="34" charset="0"/>
            </a:endParaRPr>
          </a:p>
        </p:txBody>
      </p:sp>
      <p:sp>
        <p:nvSpPr>
          <p:cNvPr id="130" name="Rettangolo 129"/>
          <p:cNvSpPr/>
          <p:nvPr/>
        </p:nvSpPr>
        <p:spPr>
          <a:xfrm>
            <a:off x="72573" y="4023358"/>
            <a:ext cx="980908" cy="18145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sz="1050" b="1" smtClean="0">
                <a:solidFill>
                  <a:srgbClr val="000000"/>
                </a:solidFill>
                <a:latin typeface="Arial Narrow" panose="020B0606020202030204" pitchFamily="34" charset="0"/>
              </a:rPr>
              <a:t>IP_src=10.0.0.1 </a:t>
            </a:r>
            <a:endParaRPr lang="en-US" sz="1050" b="1">
              <a:solidFill>
                <a:srgbClr val="000000"/>
              </a:solidFill>
              <a:latin typeface="Arial Narrow" panose="020B0606020202030204" pitchFamily="34" charset="0"/>
            </a:endParaRPr>
          </a:p>
        </p:txBody>
      </p:sp>
      <p:sp>
        <p:nvSpPr>
          <p:cNvPr id="131" name="Rettangolo 130"/>
          <p:cNvSpPr/>
          <p:nvPr/>
        </p:nvSpPr>
        <p:spPr>
          <a:xfrm>
            <a:off x="1048144" y="4022872"/>
            <a:ext cx="980908" cy="18145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sz="1050" b="1" smtClean="0">
                <a:solidFill>
                  <a:srgbClr val="000000"/>
                </a:solidFill>
                <a:latin typeface="Arial Narrow" panose="020B0606020202030204" pitchFamily="34" charset="0"/>
              </a:rPr>
              <a:t>IP_dst=10.0.0.2</a:t>
            </a:r>
            <a:endParaRPr lang="en-US" sz="1050" b="1">
              <a:solidFill>
                <a:srgbClr val="000000"/>
              </a:solidFill>
              <a:latin typeface="Arial Narrow" panose="020B0606020202030204" pitchFamily="34" charset="0"/>
            </a:endParaRPr>
          </a:p>
        </p:txBody>
      </p:sp>
      <p:sp>
        <p:nvSpPr>
          <p:cNvPr id="132" name="Rettangolo 131"/>
          <p:cNvSpPr/>
          <p:nvPr/>
        </p:nvSpPr>
        <p:spPr>
          <a:xfrm>
            <a:off x="2029791" y="4022872"/>
            <a:ext cx="937412" cy="18145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sz="1050" b="1" smtClean="0">
                <a:solidFill>
                  <a:srgbClr val="000000"/>
                </a:solidFill>
                <a:latin typeface="Arial Narrow" panose="020B0606020202030204" pitchFamily="34" charset="0"/>
              </a:rPr>
              <a:t>TCP_src=3000</a:t>
            </a:r>
            <a:endParaRPr lang="en-US" sz="1050" b="1">
              <a:solidFill>
                <a:srgbClr val="000000"/>
              </a:solidFill>
              <a:latin typeface="Arial Narrow" panose="020B0606020202030204" pitchFamily="34" charset="0"/>
            </a:endParaRPr>
          </a:p>
        </p:txBody>
      </p:sp>
      <p:sp>
        <p:nvSpPr>
          <p:cNvPr id="133" name="Rettangolo 132"/>
          <p:cNvSpPr/>
          <p:nvPr/>
        </p:nvSpPr>
        <p:spPr>
          <a:xfrm>
            <a:off x="2970520" y="4023295"/>
            <a:ext cx="876380" cy="18145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sz="1050" b="1" smtClean="0">
                <a:solidFill>
                  <a:srgbClr val="000000"/>
                </a:solidFill>
                <a:latin typeface="Arial Narrow" panose="020B0606020202030204" pitchFamily="34" charset="0"/>
              </a:rPr>
              <a:t>TCP_dst=80</a:t>
            </a:r>
            <a:endParaRPr lang="en-US" sz="1050" b="1">
              <a:solidFill>
                <a:srgbClr val="000000"/>
              </a:solidFill>
              <a:latin typeface="Arial Narrow" panose="020B0606020202030204" pitchFamily="34" charset="0"/>
            </a:endParaRPr>
          </a:p>
        </p:txBody>
      </p:sp>
      <p:sp>
        <p:nvSpPr>
          <p:cNvPr id="134" name="Rettangolo 133"/>
          <p:cNvSpPr/>
          <p:nvPr/>
        </p:nvSpPr>
        <p:spPr>
          <a:xfrm>
            <a:off x="72339" y="4204601"/>
            <a:ext cx="980908" cy="18145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sz="1050" b="1" smtClean="0">
                <a:solidFill>
                  <a:srgbClr val="000000"/>
                </a:solidFill>
                <a:latin typeface="Arial Narrow" panose="020B0606020202030204" pitchFamily="34" charset="0"/>
              </a:rPr>
              <a:t>*</a:t>
            </a:r>
            <a:endParaRPr lang="en-US" sz="1050" b="1">
              <a:solidFill>
                <a:srgbClr val="000000"/>
              </a:solidFill>
              <a:latin typeface="Arial Narrow" panose="020B0606020202030204" pitchFamily="34" charset="0"/>
            </a:endParaRPr>
          </a:p>
        </p:txBody>
      </p:sp>
      <p:sp>
        <p:nvSpPr>
          <p:cNvPr id="135" name="Rettangolo 134"/>
          <p:cNvSpPr/>
          <p:nvPr/>
        </p:nvSpPr>
        <p:spPr>
          <a:xfrm>
            <a:off x="1047910" y="4204115"/>
            <a:ext cx="980908" cy="18145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sz="1050" b="1" smtClean="0">
                <a:solidFill>
                  <a:srgbClr val="000000"/>
                </a:solidFill>
                <a:latin typeface="Arial Narrow" panose="020B0606020202030204" pitchFamily="34" charset="0"/>
              </a:rPr>
              <a:t>*</a:t>
            </a:r>
            <a:endParaRPr lang="en-US" sz="1050" b="1">
              <a:solidFill>
                <a:srgbClr val="000000"/>
              </a:solidFill>
              <a:latin typeface="Arial Narrow" panose="020B0606020202030204" pitchFamily="34" charset="0"/>
            </a:endParaRPr>
          </a:p>
        </p:txBody>
      </p:sp>
      <p:sp>
        <p:nvSpPr>
          <p:cNvPr id="136" name="Rettangolo 135"/>
          <p:cNvSpPr/>
          <p:nvPr/>
        </p:nvSpPr>
        <p:spPr>
          <a:xfrm>
            <a:off x="2029557" y="4204115"/>
            <a:ext cx="937412" cy="18145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sz="1050" b="1" smtClean="0">
                <a:solidFill>
                  <a:srgbClr val="000000"/>
                </a:solidFill>
                <a:latin typeface="Arial Narrow" panose="020B0606020202030204" pitchFamily="34" charset="0"/>
              </a:rPr>
              <a:t>*</a:t>
            </a:r>
            <a:endParaRPr lang="en-US" sz="1050" b="1">
              <a:solidFill>
                <a:srgbClr val="000000"/>
              </a:solidFill>
              <a:latin typeface="Arial Narrow" panose="020B0606020202030204" pitchFamily="34" charset="0"/>
            </a:endParaRPr>
          </a:p>
        </p:txBody>
      </p:sp>
      <p:sp>
        <p:nvSpPr>
          <p:cNvPr id="137" name="Rettangolo 136"/>
          <p:cNvSpPr/>
          <p:nvPr/>
        </p:nvSpPr>
        <p:spPr>
          <a:xfrm>
            <a:off x="2970286" y="4204538"/>
            <a:ext cx="876380" cy="18145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sz="1050" b="1" smtClean="0">
                <a:solidFill>
                  <a:srgbClr val="000000"/>
                </a:solidFill>
                <a:latin typeface="Arial Narrow" panose="020B0606020202030204" pitchFamily="34" charset="0"/>
              </a:rPr>
              <a:t>*</a:t>
            </a:r>
            <a:endParaRPr lang="en-US" sz="1050" b="1">
              <a:solidFill>
                <a:srgbClr val="000000"/>
              </a:solidFill>
              <a:latin typeface="Arial Narrow" panose="020B0606020202030204" pitchFamily="34" charset="0"/>
            </a:endParaRPr>
          </a:p>
        </p:txBody>
      </p:sp>
      <p:sp>
        <p:nvSpPr>
          <p:cNvPr id="138" name="Rettangolo 137"/>
          <p:cNvSpPr/>
          <p:nvPr/>
        </p:nvSpPr>
        <p:spPr>
          <a:xfrm>
            <a:off x="3855217" y="3658869"/>
            <a:ext cx="766709" cy="18405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sz="1050" b="1" smtClean="0">
                <a:solidFill>
                  <a:srgbClr val="000000"/>
                </a:solidFill>
                <a:latin typeface="Arial Narrow" panose="020B0606020202030204" pitchFamily="34" charset="0"/>
              </a:rPr>
              <a:t>1</a:t>
            </a:r>
            <a:endParaRPr lang="en-US" sz="1050" b="1">
              <a:solidFill>
                <a:srgbClr val="000000"/>
              </a:solidFill>
              <a:latin typeface="Arial Narrow" panose="020B0606020202030204" pitchFamily="34" charset="0"/>
            </a:endParaRPr>
          </a:p>
        </p:txBody>
      </p:sp>
      <p:sp>
        <p:nvSpPr>
          <p:cNvPr id="139" name="Rettangolo 138"/>
          <p:cNvSpPr/>
          <p:nvPr/>
        </p:nvSpPr>
        <p:spPr>
          <a:xfrm>
            <a:off x="3855216" y="3843617"/>
            <a:ext cx="766709" cy="18405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sz="1050" b="1" smtClean="0">
                <a:solidFill>
                  <a:srgbClr val="000000"/>
                </a:solidFill>
                <a:latin typeface="Arial Narrow" panose="020B0606020202030204" pitchFamily="34" charset="0"/>
              </a:rPr>
              <a:t>… …</a:t>
            </a:r>
            <a:endParaRPr lang="en-US" sz="1050" b="1">
              <a:solidFill>
                <a:srgbClr val="000000"/>
              </a:solidFill>
              <a:latin typeface="Arial Narrow" panose="020B0606020202030204" pitchFamily="34" charset="0"/>
            </a:endParaRPr>
          </a:p>
        </p:txBody>
      </p:sp>
      <p:sp>
        <p:nvSpPr>
          <p:cNvPr id="140" name="Rettangolo 139"/>
          <p:cNvSpPr/>
          <p:nvPr/>
        </p:nvSpPr>
        <p:spPr>
          <a:xfrm>
            <a:off x="3855016" y="4019131"/>
            <a:ext cx="766709" cy="18405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sz="1050" b="1" smtClean="0">
                <a:solidFill>
                  <a:srgbClr val="000000"/>
                </a:solidFill>
                <a:latin typeface="Arial Narrow" panose="020B0606020202030204" pitchFamily="34" charset="0"/>
              </a:rPr>
              <a:t>3</a:t>
            </a:r>
            <a:endParaRPr lang="en-US" sz="1050" b="1">
              <a:solidFill>
                <a:srgbClr val="000000"/>
              </a:solidFill>
              <a:latin typeface="Arial Narrow" panose="020B0606020202030204" pitchFamily="34" charset="0"/>
            </a:endParaRPr>
          </a:p>
        </p:txBody>
      </p:sp>
      <p:sp>
        <p:nvSpPr>
          <p:cNvPr id="141" name="Rettangolo 140"/>
          <p:cNvSpPr/>
          <p:nvPr/>
        </p:nvSpPr>
        <p:spPr>
          <a:xfrm>
            <a:off x="3855015" y="4200733"/>
            <a:ext cx="766709" cy="18405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sz="1050" b="1" smtClean="0">
                <a:solidFill>
                  <a:srgbClr val="000000"/>
                </a:solidFill>
                <a:latin typeface="Arial Narrow" panose="020B0606020202030204" pitchFamily="34" charset="0"/>
              </a:rPr>
              <a:t>DEFAULT</a:t>
            </a:r>
            <a:endParaRPr lang="en-US" sz="1050" b="1">
              <a:solidFill>
                <a:srgbClr val="000000"/>
              </a:solidFill>
              <a:latin typeface="Arial Narrow" panose="020B0606020202030204" pitchFamily="34" charset="0"/>
            </a:endParaRPr>
          </a:p>
        </p:txBody>
      </p:sp>
      <p:sp>
        <p:nvSpPr>
          <p:cNvPr id="143" name="Rettangolo 142"/>
          <p:cNvSpPr/>
          <p:nvPr/>
        </p:nvSpPr>
        <p:spPr>
          <a:xfrm>
            <a:off x="5266255" y="2775408"/>
            <a:ext cx="980908" cy="18145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sz="1050" b="1" smtClean="0">
                <a:solidFill>
                  <a:srgbClr val="000000"/>
                </a:solidFill>
                <a:latin typeface="Arial Narrow" panose="020B0606020202030204" pitchFamily="34" charset="0"/>
              </a:rPr>
              <a:t>IP_src=10.0.0.1</a:t>
            </a:r>
            <a:endParaRPr lang="en-US" sz="1050" b="1">
              <a:solidFill>
                <a:srgbClr val="000000"/>
              </a:solidFill>
              <a:latin typeface="Arial Narrow" panose="020B0606020202030204" pitchFamily="34" charset="0"/>
            </a:endParaRPr>
          </a:p>
        </p:txBody>
      </p:sp>
      <p:sp>
        <p:nvSpPr>
          <p:cNvPr id="144" name="Rettangolo 143"/>
          <p:cNvSpPr/>
          <p:nvPr/>
        </p:nvSpPr>
        <p:spPr>
          <a:xfrm>
            <a:off x="6253932" y="2773603"/>
            <a:ext cx="980908" cy="18145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sz="1050" b="1" smtClean="0">
                <a:solidFill>
                  <a:srgbClr val="000000"/>
                </a:solidFill>
                <a:latin typeface="Arial Narrow" panose="020B0606020202030204" pitchFamily="34" charset="0"/>
              </a:rPr>
              <a:t>IP_dst=10.0.0.2</a:t>
            </a:r>
            <a:endParaRPr lang="en-US" sz="1050" b="1">
              <a:solidFill>
                <a:srgbClr val="000000"/>
              </a:solidFill>
              <a:latin typeface="Arial Narrow" panose="020B0606020202030204" pitchFamily="34" charset="0"/>
            </a:endParaRPr>
          </a:p>
        </p:txBody>
      </p:sp>
      <p:sp>
        <p:nvSpPr>
          <p:cNvPr id="145" name="Rettangolo 144"/>
          <p:cNvSpPr/>
          <p:nvPr/>
        </p:nvSpPr>
        <p:spPr>
          <a:xfrm>
            <a:off x="7235579" y="2773603"/>
            <a:ext cx="937412" cy="18145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sz="1050" b="1" smtClean="0">
                <a:solidFill>
                  <a:srgbClr val="000000"/>
                </a:solidFill>
                <a:latin typeface="Arial Narrow" panose="020B0606020202030204" pitchFamily="34" charset="0"/>
              </a:rPr>
              <a:t>TCP_src=2500</a:t>
            </a:r>
            <a:endParaRPr lang="en-US" sz="1050" b="1">
              <a:solidFill>
                <a:srgbClr val="000000"/>
              </a:solidFill>
              <a:latin typeface="Arial Narrow" panose="020B0606020202030204" pitchFamily="34" charset="0"/>
            </a:endParaRPr>
          </a:p>
        </p:txBody>
      </p:sp>
      <p:sp>
        <p:nvSpPr>
          <p:cNvPr id="146" name="Rettangolo 145"/>
          <p:cNvSpPr/>
          <p:nvPr/>
        </p:nvSpPr>
        <p:spPr>
          <a:xfrm>
            <a:off x="8176308" y="2774026"/>
            <a:ext cx="876380" cy="18145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sz="1050" b="1" smtClean="0">
                <a:solidFill>
                  <a:srgbClr val="000000"/>
                </a:solidFill>
                <a:latin typeface="Arial Narrow" panose="020B0606020202030204" pitchFamily="34" charset="0"/>
              </a:rPr>
              <a:t>TCP_dst=80</a:t>
            </a:r>
            <a:endParaRPr lang="en-US" sz="1050" b="1">
              <a:solidFill>
                <a:srgbClr val="000000"/>
              </a:solidFill>
              <a:latin typeface="Arial Narrow" panose="020B0606020202030204" pitchFamily="34" charset="0"/>
            </a:endParaRPr>
          </a:p>
        </p:txBody>
      </p:sp>
      <p:sp>
        <p:nvSpPr>
          <p:cNvPr id="147" name="Rettangolo 146"/>
          <p:cNvSpPr/>
          <p:nvPr/>
        </p:nvSpPr>
        <p:spPr>
          <a:xfrm>
            <a:off x="4565904" y="2774855"/>
            <a:ext cx="705688" cy="18145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sz="1050" b="1" smtClean="0">
                <a:solidFill>
                  <a:srgbClr val="000000"/>
                </a:solidFill>
                <a:latin typeface="Arial Narrow" panose="020B0606020202030204" pitchFamily="34" charset="0"/>
              </a:rPr>
              <a:t>DEFAULT</a:t>
            </a:r>
            <a:endParaRPr lang="en-US" sz="1050" b="1">
              <a:solidFill>
                <a:srgbClr val="000000"/>
              </a:solidFill>
              <a:latin typeface="Arial Narrow" panose="020B0606020202030204" pitchFamily="34" charset="0"/>
            </a:endParaRPr>
          </a:p>
        </p:txBody>
      </p:sp>
      <p:cxnSp>
        <p:nvCxnSpPr>
          <p:cNvPr id="176" name="Connettore 1 175"/>
          <p:cNvCxnSpPr/>
          <p:nvPr/>
        </p:nvCxnSpPr>
        <p:spPr>
          <a:xfrm flipH="1" flipV="1">
            <a:off x="5584480" y="5423712"/>
            <a:ext cx="9493" cy="87827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7" name="Connettore 1 176"/>
          <p:cNvCxnSpPr/>
          <p:nvPr/>
        </p:nvCxnSpPr>
        <p:spPr>
          <a:xfrm>
            <a:off x="5580068" y="6301987"/>
            <a:ext cx="140415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80" name="Rettangolo 179"/>
          <p:cNvSpPr/>
          <p:nvPr/>
        </p:nvSpPr>
        <p:spPr>
          <a:xfrm>
            <a:off x="5586730" y="5383900"/>
            <a:ext cx="1006820" cy="216024"/>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sz="1350" b="1" smtClean="0">
                <a:solidFill>
                  <a:srgbClr val="FFFFFF"/>
                </a:solidFill>
                <a:latin typeface="Arial Narrow" panose="020B0606020202030204" pitchFamily="34" charset="0"/>
              </a:rPr>
              <a:t>Group Entry</a:t>
            </a:r>
            <a:endParaRPr lang="en-US" sz="1350" b="1">
              <a:solidFill>
                <a:srgbClr val="FFFFFF"/>
              </a:solidFill>
              <a:latin typeface="Arial Narrow" panose="020B0606020202030204" pitchFamily="34" charset="0"/>
            </a:endParaRPr>
          </a:p>
        </p:txBody>
      </p:sp>
      <p:sp>
        <p:nvSpPr>
          <p:cNvPr id="181" name="Rettangolo 180"/>
          <p:cNvSpPr/>
          <p:nvPr/>
        </p:nvSpPr>
        <p:spPr>
          <a:xfrm>
            <a:off x="6603040" y="5383900"/>
            <a:ext cx="1554901" cy="216024"/>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sz="1350" b="1" smtClean="0">
                <a:solidFill>
                  <a:srgbClr val="FFFFFF"/>
                </a:solidFill>
                <a:latin typeface="Arial Narrow" panose="020B0606020202030204" pitchFamily="34" charset="0"/>
              </a:rPr>
              <a:t>Buckets</a:t>
            </a:r>
            <a:endParaRPr lang="en-US" sz="1350" b="1">
              <a:solidFill>
                <a:srgbClr val="FFFFFF"/>
              </a:solidFill>
              <a:latin typeface="Arial Narrow" panose="020B0606020202030204" pitchFamily="34" charset="0"/>
            </a:endParaRPr>
          </a:p>
        </p:txBody>
      </p:sp>
      <p:sp>
        <p:nvSpPr>
          <p:cNvPr id="183" name="Rettangolo 182"/>
          <p:cNvSpPr/>
          <p:nvPr/>
        </p:nvSpPr>
        <p:spPr>
          <a:xfrm>
            <a:off x="5599053" y="5815946"/>
            <a:ext cx="985005" cy="486041"/>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sz="1050" b="1" smtClean="0">
                <a:solidFill>
                  <a:srgbClr val="000000"/>
                </a:solidFill>
                <a:latin typeface="Arial Narrow" panose="020B0606020202030204" pitchFamily="34" charset="0"/>
              </a:rPr>
              <a:t>Entry 1</a:t>
            </a:r>
            <a:endParaRPr lang="en-US" sz="1050" b="1">
              <a:solidFill>
                <a:srgbClr val="000000"/>
              </a:solidFill>
              <a:latin typeface="Arial Narrow" panose="020B0606020202030204" pitchFamily="34" charset="0"/>
            </a:endParaRPr>
          </a:p>
        </p:txBody>
      </p:sp>
      <p:cxnSp>
        <p:nvCxnSpPr>
          <p:cNvPr id="190" name="Connettore 1 189"/>
          <p:cNvCxnSpPr/>
          <p:nvPr/>
        </p:nvCxnSpPr>
        <p:spPr>
          <a:xfrm flipH="1" flipV="1">
            <a:off x="6593549" y="5564437"/>
            <a:ext cx="1" cy="7375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1" name="Connettore 1 190"/>
          <p:cNvCxnSpPr/>
          <p:nvPr/>
        </p:nvCxnSpPr>
        <p:spPr>
          <a:xfrm>
            <a:off x="6634540" y="6302166"/>
            <a:ext cx="151216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2" name="Connettore 1 191"/>
          <p:cNvCxnSpPr/>
          <p:nvPr/>
        </p:nvCxnSpPr>
        <p:spPr>
          <a:xfrm rot="60000" flipH="1" flipV="1">
            <a:off x="8149300" y="5475537"/>
            <a:ext cx="10712" cy="83826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93" name="Rettangolo 192"/>
          <p:cNvSpPr/>
          <p:nvPr/>
        </p:nvSpPr>
        <p:spPr>
          <a:xfrm>
            <a:off x="6589739" y="5980463"/>
            <a:ext cx="1566463" cy="162018"/>
          </a:xfrm>
          <a:prstGeom prst="rect">
            <a:avLst/>
          </a:prstGeom>
          <a:solidFill>
            <a:srgbClr val="FFC000">
              <a:alpha val="42000"/>
            </a:srgb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spcBef>
                <a:spcPct val="0"/>
              </a:spcBef>
              <a:spcAft>
                <a:spcPct val="0"/>
              </a:spcAft>
            </a:pPr>
            <a:endParaRPr lang="en-US" sz="1050" b="1">
              <a:solidFill>
                <a:srgbClr val="000000"/>
              </a:solidFill>
              <a:latin typeface="Arial Narrow" panose="020B0606020202030204" pitchFamily="34" charset="0"/>
            </a:endParaRPr>
          </a:p>
        </p:txBody>
      </p:sp>
      <p:sp>
        <p:nvSpPr>
          <p:cNvPr id="200" name="Rettangolo 199"/>
          <p:cNvSpPr/>
          <p:nvPr/>
        </p:nvSpPr>
        <p:spPr>
          <a:xfrm>
            <a:off x="6601630" y="5818624"/>
            <a:ext cx="760129" cy="162018"/>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sz="1050" b="1" smtClean="0">
                <a:solidFill>
                  <a:srgbClr val="000000"/>
                </a:solidFill>
                <a:latin typeface="Arial Narrow" panose="020B0606020202030204" pitchFamily="34" charset="0"/>
              </a:rPr>
              <a:t>Forward(2)</a:t>
            </a:r>
            <a:endParaRPr lang="en-US" sz="1050" b="1">
              <a:solidFill>
                <a:srgbClr val="000000"/>
              </a:solidFill>
              <a:latin typeface="Arial Narrow" panose="020B0606020202030204" pitchFamily="34" charset="0"/>
            </a:endParaRPr>
          </a:p>
        </p:txBody>
      </p:sp>
      <p:sp>
        <p:nvSpPr>
          <p:cNvPr id="201" name="Rettangolo 200"/>
          <p:cNvSpPr/>
          <p:nvPr/>
        </p:nvSpPr>
        <p:spPr>
          <a:xfrm>
            <a:off x="7360441" y="5818624"/>
            <a:ext cx="800889" cy="162018"/>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sz="1050" b="1" smtClean="0">
                <a:solidFill>
                  <a:srgbClr val="000000"/>
                </a:solidFill>
                <a:latin typeface="Arial Narrow" panose="020B0606020202030204" pitchFamily="34" charset="0"/>
              </a:rPr>
              <a:t>1</a:t>
            </a:r>
            <a:endParaRPr lang="en-US" sz="1050" b="1">
              <a:solidFill>
                <a:srgbClr val="000000"/>
              </a:solidFill>
              <a:latin typeface="Arial Narrow" panose="020B0606020202030204" pitchFamily="34" charset="0"/>
            </a:endParaRPr>
          </a:p>
        </p:txBody>
      </p:sp>
      <p:sp>
        <p:nvSpPr>
          <p:cNvPr id="203" name="Rettangolo 202"/>
          <p:cNvSpPr/>
          <p:nvPr/>
        </p:nvSpPr>
        <p:spPr>
          <a:xfrm>
            <a:off x="6600695" y="5980642"/>
            <a:ext cx="760129" cy="162018"/>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sz="1050" b="1" smtClean="0">
                <a:solidFill>
                  <a:srgbClr val="000000"/>
                </a:solidFill>
                <a:latin typeface="Arial Narrow" panose="020B0606020202030204" pitchFamily="34" charset="0"/>
              </a:rPr>
              <a:t>Forward(3)</a:t>
            </a:r>
            <a:endParaRPr lang="en-US" sz="1050" b="1">
              <a:solidFill>
                <a:srgbClr val="000000"/>
              </a:solidFill>
              <a:latin typeface="Arial Narrow" panose="020B0606020202030204" pitchFamily="34" charset="0"/>
            </a:endParaRPr>
          </a:p>
        </p:txBody>
      </p:sp>
      <p:sp>
        <p:nvSpPr>
          <p:cNvPr id="204" name="Rettangolo 203"/>
          <p:cNvSpPr/>
          <p:nvPr/>
        </p:nvSpPr>
        <p:spPr>
          <a:xfrm>
            <a:off x="7359123" y="5982418"/>
            <a:ext cx="800889" cy="162018"/>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sz="1050" b="1" smtClean="0">
                <a:solidFill>
                  <a:srgbClr val="000000"/>
                </a:solidFill>
                <a:latin typeface="Arial Narrow" panose="020B0606020202030204" pitchFamily="34" charset="0"/>
              </a:rPr>
              <a:t>2</a:t>
            </a:r>
            <a:endParaRPr lang="en-US" sz="1050" b="1">
              <a:solidFill>
                <a:srgbClr val="000000"/>
              </a:solidFill>
              <a:latin typeface="Arial Narrow" panose="020B0606020202030204" pitchFamily="34" charset="0"/>
            </a:endParaRPr>
          </a:p>
        </p:txBody>
      </p:sp>
      <p:sp>
        <p:nvSpPr>
          <p:cNvPr id="205" name="Rettangolo 204"/>
          <p:cNvSpPr/>
          <p:nvPr/>
        </p:nvSpPr>
        <p:spPr>
          <a:xfrm>
            <a:off x="6597676" y="6140148"/>
            <a:ext cx="760129" cy="162018"/>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sz="1050" b="1" smtClean="0">
                <a:solidFill>
                  <a:srgbClr val="000000"/>
                </a:solidFill>
                <a:latin typeface="Arial Narrow" panose="020B0606020202030204" pitchFamily="34" charset="0"/>
              </a:rPr>
              <a:t>Forward(4)</a:t>
            </a:r>
            <a:endParaRPr lang="en-US" sz="1050" b="1">
              <a:solidFill>
                <a:srgbClr val="000000"/>
              </a:solidFill>
              <a:latin typeface="Arial Narrow" panose="020B0606020202030204" pitchFamily="34" charset="0"/>
            </a:endParaRPr>
          </a:p>
        </p:txBody>
      </p:sp>
      <p:sp>
        <p:nvSpPr>
          <p:cNvPr id="206" name="Rettangolo 205"/>
          <p:cNvSpPr/>
          <p:nvPr/>
        </p:nvSpPr>
        <p:spPr>
          <a:xfrm>
            <a:off x="7359123" y="6142660"/>
            <a:ext cx="800889" cy="162018"/>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sz="1050" b="1" smtClean="0">
                <a:solidFill>
                  <a:srgbClr val="000000"/>
                </a:solidFill>
                <a:latin typeface="Arial Narrow" panose="020B0606020202030204" pitchFamily="34" charset="0"/>
              </a:rPr>
              <a:t>3</a:t>
            </a:r>
            <a:endParaRPr lang="en-US" sz="1050" b="1">
              <a:solidFill>
                <a:srgbClr val="000000"/>
              </a:solidFill>
              <a:latin typeface="Arial Narrow" panose="020B0606020202030204" pitchFamily="34" charset="0"/>
            </a:endParaRPr>
          </a:p>
        </p:txBody>
      </p:sp>
      <p:cxnSp>
        <p:nvCxnSpPr>
          <p:cNvPr id="214" name="Connettore 2 213"/>
          <p:cNvCxnSpPr/>
          <p:nvPr/>
        </p:nvCxnSpPr>
        <p:spPr>
          <a:xfrm rot="60000" flipH="1">
            <a:off x="8160012" y="6052800"/>
            <a:ext cx="329935" cy="8672"/>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19" name="CasellaDiTesto 218"/>
          <p:cNvSpPr txBox="1"/>
          <p:nvPr/>
        </p:nvSpPr>
        <p:spPr>
          <a:xfrm>
            <a:off x="6327262" y="5089256"/>
            <a:ext cx="1049518" cy="300082"/>
          </a:xfrm>
          <a:prstGeom prst="rect">
            <a:avLst/>
          </a:prstGeom>
          <a:noFill/>
        </p:spPr>
        <p:txBody>
          <a:bodyPr wrap="none" rtlCol="0">
            <a:spAutoFit/>
          </a:bodyPr>
          <a:lstStyle/>
          <a:p>
            <a:pPr fontAlgn="base">
              <a:spcBef>
                <a:spcPct val="0"/>
              </a:spcBef>
              <a:spcAft>
                <a:spcPct val="0"/>
              </a:spcAft>
            </a:pPr>
            <a:r>
              <a:rPr lang="en-US" sz="1350" b="1" smtClean="0">
                <a:solidFill>
                  <a:srgbClr val="000000"/>
                </a:solidFill>
                <a:latin typeface="Arial Narrow" pitchFamily="34" charset="0"/>
                <a:cs typeface="Arial" charset="0"/>
              </a:rPr>
              <a:t> Group Table</a:t>
            </a:r>
            <a:endParaRPr lang="en-US" sz="1350" b="1">
              <a:solidFill>
                <a:srgbClr val="000000"/>
              </a:solidFill>
              <a:latin typeface="Arial Narrow" pitchFamily="34" charset="0"/>
              <a:cs typeface="Arial" charset="0"/>
            </a:endParaRPr>
          </a:p>
        </p:txBody>
      </p:sp>
      <p:sp>
        <p:nvSpPr>
          <p:cNvPr id="220" name="Rettangolo 219"/>
          <p:cNvSpPr/>
          <p:nvPr/>
        </p:nvSpPr>
        <p:spPr>
          <a:xfrm>
            <a:off x="1054654" y="3846252"/>
            <a:ext cx="976504" cy="167745"/>
          </a:xfrm>
          <a:prstGeom prst="rect">
            <a:avLst/>
          </a:prstGeom>
          <a:solidFill>
            <a:srgbClr val="00B05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sz="1050" b="1" smtClean="0">
                <a:solidFill>
                  <a:srgbClr val="000000"/>
                </a:solidFill>
                <a:latin typeface="Arial Narrow" panose="020B0606020202030204" pitchFamily="34" charset="0"/>
              </a:rPr>
              <a:t>IP_dst=10.0.0.2</a:t>
            </a:r>
            <a:endParaRPr lang="en-US" sz="1050" b="1">
              <a:solidFill>
                <a:srgbClr val="000000"/>
              </a:solidFill>
              <a:latin typeface="Arial Narrow" panose="020B0606020202030204" pitchFamily="34" charset="0"/>
            </a:endParaRPr>
          </a:p>
        </p:txBody>
      </p:sp>
      <p:sp>
        <p:nvSpPr>
          <p:cNvPr id="102" name="Rettangolo 101"/>
          <p:cNvSpPr/>
          <p:nvPr/>
        </p:nvSpPr>
        <p:spPr>
          <a:xfrm>
            <a:off x="86974" y="3845721"/>
            <a:ext cx="969009" cy="167745"/>
          </a:xfrm>
          <a:prstGeom prst="rect">
            <a:avLst/>
          </a:prstGeom>
          <a:solidFill>
            <a:srgbClr val="00B05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sz="1050" b="1" smtClean="0">
                <a:solidFill>
                  <a:srgbClr val="000000"/>
                </a:solidFill>
                <a:latin typeface="Arial Narrow" panose="020B0606020202030204" pitchFamily="34" charset="0"/>
              </a:rPr>
              <a:t>IP_src=10.0.0.1</a:t>
            </a:r>
            <a:endParaRPr lang="en-US" sz="1050" b="1">
              <a:solidFill>
                <a:srgbClr val="000000"/>
              </a:solidFill>
              <a:latin typeface="Arial Narrow" panose="020B0606020202030204" pitchFamily="34" charset="0"/>
            </a:endParaRPr>
          </a:p>
        </p:txBody>
      </p:sp>
      <p:sp>
        <p:nvSpPr>
          <p:cNvPr id="221" name="Rettangolo 220"/>
          <p:cNvSpPr/>
          <p:nvPr/>
        </p:nvSpPr>
        <p:spPr>
          <a:xfrm>
            <a:off x="2036163" y="3851397"/>
            <a:ext cx="937738" cy="164569"/>
          </a:xfrm>
          <a:prstGeom prst="rect">
            <a:avLst/>
          </a:prstGeom>
          <a:solidFill>
            <a:srgbClr val="00B05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sz="1050" b="1" smtClean="0">
                <a:solidFill>
                  <a:srgbClr val="000000"/>
                </a:solidFill>
                <a:latin typeface="Arial Narrow" panose="020B0606020202030204" pitchFamily="34" charset="0"/>
              </a:rPr>
              <a:t>TCP_src=2500</a:t>
            </a:r>
            <a:endParaRPr lang="en-US" sz="1050" b="1">
              <a:solidFill>
                <a:srgbClr val="000000"/>
              </a:solidFill>
              <a:latin typeface="Arial Narrow" panose="020B0606020202030204" pitchFamily="34" charset="0"/>
            </a:endParaRPr>
          </a:p>
        </p:txBody>
      </p:sp>
      <p:sp>
        <p:nvSpPr>
          <p:cNvPr id="222" name="Rettangolo 221"/>
          <p:cNvSpPr/>
          <p:nvPr/>
        </p:nvSpPr>
        <p:spPr>
          <a:xfrm>
            <a:off x="2980111" y="3856613"/>
            <a:ext cx="872999" cy="151959"/>
          </a:xfrm>
          <a:prstGeom prst="rect">
            <a:avLst/>
          </a:prstGeom>
          <a:solidFill>
            <a:srgbClr val="00B05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sz="1050" b="1" smtClean="0">
                <a:solidFill>
                  <a:srgbClr val="000000"/>
                </a:solidFill>
                <a:latin typeface="Arial Narrow" panose="020B0606020202030204" pitchFamily="34" charset="0"/>
              </a:rPr>
              <a:t>TCP_src=80</a:t>
            </a:r>
            <a:endParaRPr lang="en-US" sz="1050" b="1">
              <a:solidFill>
                <a:srgbClr val="000000"/>
              </a:solidFill>
              <a:latin typeface="Arial Narrow" panose="020B0606020202030204" pitchFamily="34" charset="0"/>
            </a:endParaRPr>
          </a:p>
        </p:txBody>
      </p:sp>
      <p:sp>
        <p:nvSpPr>
          <p:cNvPr id="223" name="Rettangolo 222"/>
          <p:cNvSpPr/>
          <p:nvPr/>
        </p:nvSpPr>
        <p:spPr>
          <a:xfrm>
            <a:off x="3858248" y="3856848"/>
            <a:ext cx="754312" cy="167745"/>
          </a:xfrm>
          <a:prstGeom prst="rect">
            <a:avLst/>
          </a:prstGeom>
          <a:solidFill>
            <a:srgbClr val="00B05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sz="1050" b="1" smtClean="0">
                <a:solidFill>
                  <a:srgbClr val="000000"/>
                </a:solidFill>
                <a:latin typeface="Arial Narrow" panose="020B0606020202030204" pitchFamily="34" charset="0"/>
              </a:rPr>
              <a:t>2</a:t>
            </a:r>
            <a:endParaRPr lang="en-US" sz="1050" b="1">
              <a:solidFill>
                <a:srgbClr val="000000"/>
              </a:solidFill>
              <a:latin typeface="Arial Narrow" panose="020B0606020202030204" pitchFamily="34" charset="0"/>
            </a:endParaRPr>
          </a:p>
        </p:txBody>
      </p:sp>
      <p:sp>
        <p:nvSpPr>
          <p:cNvPr id="224" name="Rettangolo 223"/>
          <p:cNvSpPr/>
          <p:nvPr/>
        </p:nvSpPr>
        <p:spPr>
          <a:xfrm>
            <a:off x="358932" y="5906623"/>
            <a:ext cx="980908" cy="18145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sz="1050" b="1" smtClean="0">
                <a:solidFill>
                  <a:srgbClr val="000000"/>
                </a:solidFill>
                <a:latin typeface="Arial Narrow" panose="020B0606020202030204" pitchFamily="34" charset="0"/>
              </a:rPr>
              <a:t>IP_src=10.0.0.1</a:t>
            </a:r>
            <a:endParaRPr lang="en-US" sz="1050" b="1">
              <a:solidFill>
                <a:srgbClr val="000000"/>
              </a:solidFill>
              <a:latin typeface="Arial Narrow" panose="020B0606020202030204" pitchFamily="34" charset="0"/>
            </a:endParaRPr>
          </a:p>
        </p:txBody>
      </p:sp>
      <p:sp>
        <p:nvSpPr>
          <p:cNvPr id="225" name="Rettangolo 224"/>
          <p:cNvSpPr/>
          <p:nvPr/>
        </p:nvSpPr>
        <p:spPr>
          <a:xfrm>
            <a:off x="1334503" y="5906137"/>
            <a:ext cx="980908" cy="18145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sz="1050" b="1" smtClean="0">
                <a:solidFill>
                  <a:srgbClr val="000000"/>
                </a:solidFill>
                <a:latin typeface="Arial Narrow" panose="020B0606020202030204" pitchFamily="34" charset="0"/>
              </a:rPr>
              <a:t>IP_dst=10.0.0.2</a:t>
            </a:r>
            <a:endParaRPr lang="en-US" sz="1050" b="1">
              <a:solidFill>
                <a:srgbClr val="000000"/>
              </a:solidFill>
              <a:latin typeface="Arial Narrow" panose="020B0606020202030204" pitchFamily="34" charset="0"/>
            </a:endParaRPr>
          </a:p>
        </p:txBody>
      </p:sp>
      <p:sp>
        <p:nvSpPr>
          <p:cNvPr id="226" name="Rettangolo 225"/>
          <p:cNvSpPr/>
          <p:nvPr/>
        </p:nvSpPr>
        <p:spPr>
          <a:xfrm>
            <a:off x="2314626" y="5906137"/>
            <a:ext cx="937412" cy="18145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sz="1050" b="1" smtClean="0">
                <a:solidFill>
                  <a:srgbClr val="000000"/>
                </a:solidFill>
                <a:latin typeface="Arial Narrow" panose="020B0606020202030204" pitchFamily="34" charset="0"/>
              </a:rPr>
              <a:t>TCP_src=2500</a:t>
            </a:r>
            <a:endParaRPr lang="en-US" sz="1050" b="1">
              <a:solidFill>
                <a:srgbClr val="000000"/>
              </a:solidFill>
              <a:latin typeface="Arial Narrow" panose="020B0606020202030204" pitchFamily="34" charset="0"/>
            </a:endParaRPr>
          </a:p>
        </p:txBody>
      </p:sp>
      <p:sp>
        <p:nvSpPr>
          <p:cNvPr id="227" name="Rettangolo 226"/>
          <p:cNvSpPr/>
          <p:nvPr/>
        </p:nvSpPr>
        <p:spPr>
          <a:xfrm>
            <a:off x="3255355" y="5906560"/>
            <a:ext cx="876380" cy="18145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sz="1050" b="1" smtClean="0">
                <a:solidFill>
                  <a:srgbClr val="000000"/>
                </a:solidFill>
                <a:latin typeface="Arial Narrow" panose="020B0606020202030204" pitchFamily="34" charset="0"/>
              </a:rPr>
              <a:t>TCP_dst=80</a:t>
            </a:r>
            <a:endParaRPr lang="en-US" sz="1050" b="1">
              <a:solidFill>
                <a:srgbClr val="000000"/>
              </a:solidFill>
              <a:latin typeface="Arial Narrow" panose="020B0606020202030204" pitchFamily="34" charset="0"/>
            </a:endParaRPr>
          </a:p>
        </p:txBody>
      </p:sp>
      <p:pic>
        <p:nvPicPr>
          <p:cNvPr id="2" name="Immagin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24377" y="898864"/>
            <a:ext cx="3067050" cy="1123950"/>
          </a:xfrm>
          <a:prstGeom prst="rect">
            <a:avLst/>
          </a:prstGeom>
        </p:spPr>
      </p:pic>
      <p:cxnSp>
        <p:nvCxnSpPr>
          <p:cNvPr id="142" name="Connettore 2 141"/>
          <p:cNvCxnSpPr/>
          <p:nvPr/>
        </p:nvCxnSpPr>
        <p:spPr>
          <a:xfrm rot="21540000">
            <a:off x="6531435" y="1404949"/>
            <a:ext cx="350359" cy="7264"/>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48" name="Connettore 2 147"/>
          <p:cNvCxnSpPr/>
          <p:nvPr/>
        </p:nvCxnSpPr>
        <p:spPr>
          <a:xfrm rot="60000" flipV="1">
            <a:off x="7814938" y="1403201"/>
            <a:ext cx="386722" cy="474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9" name="Titolo 1"/>
          <p:cNvSpPr>
            <a:spLocks noGrp="1"/>
          </p:cNvSpPr>
          <p:nvPr>
            <p:ph type="title"/>
          </p:nvPr>
        </p:nvSpPr>
        <p:spPr>
          <a:xfrm>
            <a:off x="278464" y="91304"/>
            <a:ext cx="8409889" cy="486966"/>
          </a:xfrm>
        </p:spPr>
        <p:txBody>
          <a:bodyPr>
            <a:normAutofit fontScale="90000"/>
          </a:bodyPr>
          <a:lstStyle/>
          <a:p>
            <a:pPr algn="l"/>
            <a:r>
              <a:rPr lang="en-US" noProof="0" dirty="0" smtClean="0">
                <a:solidFill>
                  <a:srgbClr val="000000"/>
                </a:solidFill>
              </a:rPr>
              <a:t>Forwarding Consistency: </a:t>
            </a:r>
            <a:r>
              <a:rPr lang="en-US" b="1" noProof="0" dirty="0" smtClean="0">
                <a:solidFill>
                  <a:srgbClr val="000000"/>
                </a:solidFill>
              </a:rPr>
              <a:t>One to Many </a:t>
            </a:r>
            <a:endParaRPr lang="en-US" b="1" noProof="0" dirty="0">
              <a:solidFill>
                <a:srgbClr val="000000"/>
              </a:solidFill>
            </a:endParaRPr>
          </a:p>
        </p:txBody>
      </p:sp>
      <p:sp>
        <p:nvSpPr>
          <p:cNvPr id="3" name="Footer Placeholder 2"/>
          <p:cNvSpPr>
            <a:spLocks noGrp="1"/>
          </p:cNvSpPr>
          <p:nvPr>
            <p:ph type="ftr" sz="quarter" idx="11"/>
          </p:nvPr>
        </p:nvSpPr>
        <p:spPr/>
        <p:txBody>
          <a:bodyPr/>
          <a:lstStyle/>
          <a:p>
            <a:r>
              <a:rPr lang="en-US" smtClean="0"/>
              <a:t>G. Bianchi &amp; A. Capone - SDN tutorial</a:t>
            </a:r>
            <a:endParaRPr lang="en-US"/>
          </a:p>
        </p:txBody>
      </p:sp>
      <p:sp>
        <p:nvSpPr>
          <p:cNvPr id="4" name="Slide Number Placeholder 3"/>
          <p:cNvSpPr>
            <a:spLocks noGrp="1"/>
          </p:cNvSpPr>
          <p:nvPr>
            <p:ph type="sldNum" sz="quarter" idx="12"/>
          </p:nvPr>
        </p:nvSpPr>
        <p:spPr/>
        <p:txBody>
          <a:bodyPr/>
          <a:lstStyle/>
          <a:p>
            <a:fld id="{F575C757-2202-604A-8DCC-632154A48C4A}" type="slidenum">
              <a:rPr lang="en-US" smtClean="0"/>
              <a:t>71</a:t>
            </a:fld>
            <a:endParaRPr lang="en-US"/>
          </a:p>
        </p:txBody>
      </p:sp>
    </p:spTree>
    <p:extLst>
      <p:ext uri="{BB962C8B-B14F-4D97-AF65-F5344CB8AC3E}">
        <p14:creationId xmlns:p14="http://schemas.microsoft.com/office/powerpoint/2010/main" val="2976508543"/>
      </p:ext>
    </p:extLst>
  </p:cSld>
  <p:clrMapOvr>
    <a:masterClrMapping/>
  </p:clrMapOvr>
  <p:transition xmlns:p14="http://schemas.microsoft.com/office/powerpoint/2010/main" spd="slow">
    <p:pull/>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7"/>
                                        </p:tgtEl>
                                        <p:attrNameLst>
                                          <p:attrName>style.visibility</p:attrName>
                                        </p:attrNameLst>
                                      </p:cBhvr>
                                      <p:to>
                                        <p:strVal val="visible"/>
                                      </p:to>
                                    </p:set>
                                    <p:animEffect transition="in" filter="fade">
                                      <p:cBhvr>
                                        <p:cTn id="13" dur="500"/>
                                        <p:tgtEl>
                                          <p:spTgt spid="10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8"/>
                                        </p:tgtEl>
                                        <p:attrNameLst>
                                          <p:attrName>style.visibility</p:attrName>
                                        </p:attrNameLst>
                                      </p:cBhvr>
                                      <p:to>
                                        <p:strVal val="visible"/>
                                      </p:to>
                                    </p:set>
                                    <p:animEffect transition="in" filter="fade">
                                      <p:cBhvr>
                                        <p:cTn id="16" dur="500"/>
                                        <p:tgtEl>
                                          <p:spTgt spid="10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9"/>
                                        </p:tgtEl>
                                        <p:attrNameLst>
                                          <p:attrName>style.visibility</p:attrName>
                                        </p:attrNameLst>
                                      </p:cBhvr>
                                      <p:to>
                                        <p:strVal val="visible"/>
                                      </p:to>
                                    </p:set>
                                    <p:animEffect transition="in" filter="fade">
                                      <p:cBhvr>
                                        <p:cTn id="19" dur="500"/>
                                        <p:tgtEl>
                                          <p:spTgt spid="109"/>
                                        </p:tgtEl>
                                      </p:cBhvr>
                                    </p:animEffect>
                                  </p:childTnLst>
                                </p:cTn>
                              </p:par>
                              <p:par>
                                <p:cTn id="20" presetID="10" presetClass="entr" presetSubtype="0" fill="hold" nodeType="withEffect">
                                  <p:stCondLst>
                                    <p:cond delay="0"/>
                                  </p:stCondLst>
                                  <p:childTnLst>
                                    <p:set>
                                      <p:cBhvr>
                                        <p:cTn id="21" dur="1" fill="hold">
                                          <p:stCondLst>
                                            <p:cond delay="0"/>
                                          </p:stCondLst>
                                        </p:cTn>
                                        <p:tgtEl>
                                          <p:spTgt spid="142"/>
                                        </p:tgtEl>
                                        <p:attrNameLst>
                                          <p:attrName>style.visibility</p:attrName>
                                        </p:attrNameLst>
                                      </p:cBhvr>
                                      <p:to>
                                        <p:strVal val="visible"/>
                                      </p:to>
                                    </p:set>
                                    <p:animEffect transition="in" filter="fade">
                                      <p:cBhvr>
                                        <p:cTn id="22" dur="500"/>
                                        <p:tgtEl>
                                          <p:spTgt spid="14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500"/>
                                        <p:tgtEl>
                                          <p:spTgt spid="17"/>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62"/>
                                        </p:tgtEl>
                                        <p:attrNameLst>
                                          <p:attrName>style.visibility</p:attrName>
                                        </p:attrNameLst>
                                      </p:cBhvr>
                                      <p:to>
                                        <p:strVal val="visible"/>
                                      </p:to>
                                    </p:set>
                                    <p:animEffect transition="in" filter="fade">
                                      <p:cBhvr>
                                        <p:cTn id="30" dur="500"/>
                                        <p:tgtEl>
                                          <p:spTgt spid="62"/>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47"/>
                                        </p:tgtEl>
                                        <p:attrNameLst>
                                          <p:attrName>style.visibility</p:attrName>
                                        </p:attrNameLst>
                                      </p:cBhvr>
                                      <p:to>
                                        <p:strVal val="visible"/>
                                      </p:to>
                                    </p:set>
                                    <p:animEffect transition="in" filter="fade">
                                      <p:cBhvr>
                                        <p:cTn id="35" dur="500"/>
                                        <p:tgtEl>
                                          <p:spTgt spid="147"/>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65"/>
                                        </p:tgtEl>
                                        <p:attrNameLst>
                                          <p:attrName>style.visibility</p:attrName>
                                        </p:attrNameLst>
                                      </p:cBhvr>
                                      <p:to>
                                        <p:strVal val="visible"/>
                                      </p:to>
                                    </p:set>
                                    <p:animEffect transition="in" filter="fade">
                                      <p:cBhvr>
                                        <p:cTn id="38" dur="500"/>
                                        <p:tgtEl>
                                          <p:spTgt spid="65"/>
                                        </p:tgtEl>
                                      </p:cBhvr>
                                    </p:animEffect>
                                  </p:childTnLst>
                                </p:cTn>
                              </p:par>
                              <p:par>
                                <p:cTn id="39" presetID="10" presetClass="entr" presetSubtype="0" fill="hold" nodeType="with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fade">
                                      <p:cBhvr>
                                        <p:cTn id="41" dur="500"/>
                                        <p:tgtEl>
                                          <p:spTgt spid="15"/>
                                        </p:tgtEl>
                                      </p:cBhvr>
                                    </p:animEffect>
                                  </p:childTnLst>
                                </p:cTn>
                              </p:par>
                              <p:par>
                                <p:cTn id="42" presetID="10" presetClass="entr" presetSubtype="0" fill="hold" nodeType="withEffect">
                                  <p:stCondLst>
                                    <p:cond delay="0"/>
                                  </p:stCondLst>
                                  <p:childTnLst>
                                    <p:set>
                                      <p:cBhvr>
                                        <p:cTn id="43" dur="1" fill="hold">
                                          <p:stCondLst>
                                            <p:cond delay="0"/>
                                          </p:stCondLst>
                                        </p:cTn>
                                        <p:tgtEl>
                                          <p:spTgt spid="63"/>
                                        </p:tgtEl>
                                        <p:attrNameLst>
                                          <p:attrName>style.visibility</p:attrName>
                                        </p:attrNameLst>
                                      </p:cBhvr>
                                      <p:to>
                                        <p:strVal val="visible"/>
                                      </p:to>
                                    </p:set>
                                    <p:animEffect transition="in" filter="fade">
                                      <p:cBhvr>
                                        <p:cTn id="44" dur="500"/>
                                        <p:tgtEl>
                                          <p:spTgt spid="63"/>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143"/>
                                        </p:tgtEl>
                                        <p:attrNameLst>
                                          <p:attrName>style.visibility</p:attrName>
                                        </p:attrNameLst>
                                      </p:cBhvr>
                                      <p:to>
                                        <p:strVal val="visible"/>
                                      </p:to>
                                    </p:set>
                                    <p:animEffect transition="in" filter="fade">
                                      <p:cBhvr>
                                        <p:cTn id="49" dur="500"/>
                                        <p:tgtEl>
                                          <p:spTgt spid="143"/>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44"/>
                                        </p:tgtEl>
                                        <p:attrNameLst>
                                          <p:attrName>style.visibility</p:attrName>
                                        </p:attrNameLst>
                                      </p:cBhvr>
                                      <p:to>
                                        <p:strVal val="visible"/>
                                      </p:to>
                                    </p:set>
                                    <p:animEffect transition="in" filter="fade">
                                      <p:cBhvr>
                                        <p:cTn id="52" dur="500"/>
                                        <p:tgtEl>
                                          <p:spTgt spid="144"/>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45"/>
                                        </p:tgtEl>
                                        <p:attrNameLst>
                                          <p:attrName>style.visibility</p:attrName>
                                        </p:attrNameLst>
                                      </p:cBhvr>
                                      <p:to>
                                        <p:strVal val="visible"/>
                                      </p:to>
                                    </p:set>
                                    <p:animEffect transition="in" filter="fade">
                                      <p:cBhvr>
                                        <p:cTn id="55" dur="500"/>
                                        <p:tgtEl>
                                          <p:spTgt spid="145"/>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46"/>
                                        </p:tgtEl>
                                        <p:attrNameLst>
                                          <p:attrName>style.visibility</p:attrName>
                                        </p:attrNameLst>
                                      </p:cBhvr>
                                      <p:to>
                                        <p:strVal val="visible"/>
                                      </p:to>
                                    </p:set>
                                    <p:animEffect transition="in" filter="fade">
                                      <p:cBhvr>
                                        <p:cTn id="58" dur="500"/>
                                        <p:tgtEl>
                                          <p:spTgt spid="146"/>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67"/>
                                        </p:tgtEl>
                                        <p:attrNameLst>
                                          <p:attrName>style.visibility</p:attrName>
                                        </p:attrNameLst>
                                      </p:cBhvr>
                                      <p:to>
                                        <p:strVal val="visible"/>
                                      </p:to>
                                    </p:set>
                                    <p:animEffect transition="in" filter="fade">
                                      <p:cBhvr>
                                        <p:cTn id="61" dur="500"/>
                                        <p:tgtEl>
                                          <p:spTgt spid="67"/>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68"/>
                                        </p:tgtEl>
                                        <p:attrNameLst>
                                          <p:attrName>style.visibility</p:attrName>
                                        </p:attrNameLst>
                                      </p:cBhvr>
                                      <p:to>
                                        <p:strVal val="visible"/>
                                      </p:to>
                                    </p:set>
                                    <p:animEffect transition="in" filter="fade">
                                      <p:cBhvr>
                                        <p:cTn id="64" dur="500"/>
                                        <p:tgtEl>
                                          <p:spTgt spid="68"/>
                                        </p:tgtEl>
                                      </p:cBhvr>
                                    </p:animEffect>
                                  </p:childTnLst>
                                </p:cTn>
                              </p:par>
                              <p:par>
                                <p:cTn id="65" presetID="10" presetClass="entr" presetSubtype="0" fill="hold" nodeType="withEffect">
                                  <p:stCondLst>
                                    <p:cond delay="0"/>
                                  </p:stCondLst>
                                  <p:childTnLst>
                                    <p:set>
                                      <p:cBhvr>
                                        <p:cTn id="66" dur="1" fill="hold">
                                          <p:stCondLst>
                                            <p:cond delay="0"/>
                                          </p:stCondLst>
                                        </p:cTn>
                                        <p:tgtEl>
                                          <p:spTgt spid="66"/>
                                        </p:tgtEl>
                                        <p:attrNameLst>
                                          <p:attrName>style.visibility</p:attrName>
                                        </p:attrNameLst>
                                      </p:cBhvr>
                                      <p:to>
                                        <p:strVal val="visible"/>
                                      </p:to>
                                    </p:set>
                                    <p:animEffect transition="in" filter="fade">
                                      <p:cBhvr>
                                        <p:cTn id="67" dur="500"/>
                                        <p:tgtEl>
                                          <p:spTgt spid="66"/>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69"/>
                                        </p:tgtEl>
                                        <p:attrNameLst>
                                          <p:attrName>style.visibility</p:attrName>
                                        </p:attrNameLst>
                                      </p:cBhvr>
                                      <p:to>
                                        <p:strVal val="visible"/>
                                      </p:to>
                                    </p:set>
                                    <p:animEffect transition="in" filter="fade">
                                      <p:cBhvr>
                                        <p:cTn id="70" dur="500"/>
                                        <p:tgtEl>
                                          <p:spTgt spid="69"/>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70"/>
                                        </p:tgtEl>
                                        <p:attrNameLst>
                                          <p:attrName>style.visibility</p:attrName>
                                        </p:attrNameLst>
                                      </p:cBhvr>
                                      <p:to>
                                        <p:strVal val="visible"/>
                                      </p:to>
                                    </p:set>
                                    <p:animEffect transition="in" filter="fade">
                                      <p:cBhvr>
                                        <p:cTn id="73" dur="500"/>
                                        <p:tgtEl>
                                          <p:spTgt spid="70"/>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nodeType="clickEffect">
                                  <p:stCondLst>
                                    <p:cond delay="0"/>
                                  </p:stCondLst>
                                  <p:childTnLst>
                                    <p:set>
                                      <p:cBhvr>
                                        <p:cTn id="77" dur="1" fill="hold">
                                          <p:stCondLst>
                                            <p:cond delay="0"/>
                                          </p:stCondLst>
                                        </p:cTn>
                                        <p:tgtEl>
                                          <p:spTgt spid="61"/>
                                        </p:tgtEl>
                                        <p:attrNameLst>
                                          <p:attrName>style.visibility</p:attrName>
                                        </p:attrNameLst>
                                      </p:cBhvr>
                                      <p:to>
                                        <p:strVal val="visible"/>
                                      </p:to>
                                    </p:set>
                                    <p:animEffect transition="in" filter="fade">
                                      <p:cBhvr>
                                        <p:cTn id="78" dur="500"/>
                                        <p:tgtEl>
                                          <p:spTgt spid="61"/>
                                        </p:tgtEl>
                                      </p:cBhvr>
                                    </p:animEffect>
                                  </p:childTnLst>
                                </p:cTn>
                              </p:par>
                              <p:par>
                                <p:cTn id="79" presetID="10" presetClass="entr" presetSubtype="0" fill="hold" nodeType="withEffect">
                                  <p:stCondLst>
                                    <p:cond delay="0"/>
                                  </p:stCondLst>
                                  <p:childTnLst>
                                    <p:set>
                                      <p:cBhvr>
                                        <p:cTn id="80" dur="1" fill="hold">
                                          <p:stCondLst>
                                            <p:cond delay="0"/>
                                          </p:stCondLst>
                                        </p:cTn>
                                        <p:tgtEl>
                                          <p:spTgt spid="71"/>
                                        </p:tgtEl>
                                        <p:attrNameLst>
                                          <p:attrName>style.visibility</p:attrName>
                                        </p:attrNameLst>
                                      </p:cBhvr>
                                      <p:to>
                                        <p:strVal val="visible"/>
                                      </p:to>
                                    </p:set>
                                    <p:animEffect transition="in" filter="fade">
                                      <p:cBhvr>
                                        <p:cTn id="81" dur="500"/>
                                        <p:tgtEl>
                                          <p:spTgt spid="71"/>
                                        </p:tgtEl>
                                      </p:cBhvr>
                                    </p:animEffect>
                                  </p:childTnLst>
                                </p:cTn>
                              </p:par>
                              <p:par>
                                <p:cTn id="82" presetID="10" presetClass="entr" presetSubtype="0" fill="hold" nodeType="withEffect">
                                  <p:stCondLst>
                                    <p:cond delay="0"/>
                                  </p:stCondLst>
                                  <p:childTnLst>
                                    <p:set>
                                      <p:cBhvr>
                                        <p:cTn id="83" dur="1" fill="hold">
                                          <p:stCondLst>
                                            <p:cond delay="0"/>
                                          </p:stCondLst>
                                        </p:cTn>
                                        <p:tgtEl>
                                          <p:spTgt spid="214"/>
                                        </p:tgtEl>
                                        <p:attrNameLst>
                                          <p:attrName>style.visibility</p:attrName>
                                        </p:attrNameLst>
                                      </p:cBhvr>
                                      <p:to>
                                        <p:strVal val="visible"/>
                                      </p:to>
                                    </p:set>
                                    <p:animEffect transition="in" filter="fade">
                                      <p:cBhvr>
                                        <p:cTn id="84" dur="500"/>
                                        <p:tgtEl>
                                          <p:spTgt spid="214"/>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211"/>
                                        </p:tgtEl>
                                        <p:attrNameLst>
                                          <p:attrName>style.visibility</p:attrName>
                                        </p:attrNameLst>
                                      </p:cBhvr>
                                      <p:to>
                                        <p:strVal val="visible"/>
                                      </p:to>
                                    </p:set>
                                    <p:animEffect transition="in" filter="fade">
                                      <p:cBhvr>
                                        <p:cTn id="87" dur="500"/>
                                        <p:tgtEl>
                                          <p:spTgt spid="211"/>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193"/>
                                        </p:tgtEl>
                                        <p:attrNameLst>
                                          <p:attrName>style.visibility</p:attrName>
                                        </p:attrNameLst>
                                      </p:cBhvr>
                                      <p:to>
                                        <p:strVal val="visible"/>
                                      </p:to>
                                    </p:set>
                                    <p:animEffect transition="in" filter="fade">
                                      <p:cBhvr>
                                        <p:cTn id="90" dur="500"/>
                                        <p:tgtEl>
                                          <p:spTgt spid="193"/>
                                        </p:tgtEl>
                                      </p:cBhvr>
                                    </p:animEffect>
                                  </p:childTnLst>
                                </p:cTn>
                              </p:par>
                              <p:par>
                                <p:cTn id="91" presetID="10" presetClass="entr" presetSubtype="0" fill="hold" nodeType="withEffect">
                                  <p:stCondLst>
                                    <p:cond delay="0"/>
                                  </p:stCondLst>
                                  <p:childTnLst>
                                    <p:set>
                                      <p:cBhvr>
                                        <p:cTn id="92" dur="1" fill="hold">
                                          <p:stCondLst>
                                            <p:cond delay="0"/>
                                          </p:stCondLst>
                                        </p:cTn>
                                        <p:tgtEl>
                                          <p:spTgt spid="148"/>
                                        </p:tgtEl>
                                        <p:attrNameLst>
                                          <p:attrName>style.visibility</p:attrName>
                                        </p:attrNameLst>
                                      </p:cBhvr>
                                      <p:to>
                                        <p:strVal val="visible"/>
                                      </p:to>
                                    </p:set>
                                    <p:animEffect transition="in" filter="fade">
                                      <p:cBhvr>
                                        <p:cTn id="93" dur="500"/>
                                        <p:tgtEl>
                                          <p:spTgt spid="148"/>
                                        </p:tgtEl>
                                      </p:cBhvr>
                                    </p:animEffect>
                                  </p:childTnLst>
                                </p:cTn>
                              </p:par>
                            </p:childTnLst>
                          </p:cTn>
                        </p:par>
                      </p:childTnLst>
                    </p:cTn>
                  </p:par>
                  <p:par>
                    <p:cTn id="94" fill="hold">
                      <p:stCondLst>
                        <p:cond delay="indefinite"/>
                      </p:stCondLst>
                      <p:childTnLst>
                        <p:par>
                          <p:cTn id="95" fill="hold">
                            <p:stCondLst>
                              <p:cond delay="0"/>
                            </p:stCondLst>
                            <p:childTnLst>
                              <p:par>
                                <p:cTn id="96" presetID="10" presetClass="entr" presetSubtype="0" fill="hold" nodeType="clickEffect">
                                  <p:stCondLst>
                                    <p:cond delay="0"/>
                                  </p:stCondLst>
                                  <p:childTnLst>
                                    <p:set>
                                      <p:cBhvr>
                                        <p:cTn id="97" dur="1" fill="hold">
                                          <p:stCondLst>
                                            <p:cond delay="0"/>
                                          </p:stCondLst>
                                        </p:cTn>
                                        <p:tgtEl>
                                          <p:spTgt spid="72"/>
                                        </p:tgtEl>
                                        <p:attrNameLst>
                                          <p:attrName>style.visibility</p:attrName>
                                        </p:attrNameLst>
                                      </p:cBhvr>
                                      <p:to>
                                        <p:strVal val="visible"/>
                                      </p:to>
                                    </p:set>
                                    <p:animEffect transition="in" filter="fade">
                                      <p:cBhvr>
                                        <p:cTn id="98" dur="500"/>
                                        <p:tgtEl>
                                          <p:spTgt spid="72"/>
                                        </p:tgtEl>
                                      </p:cBhvr>
                                    </p:animEffect>
                                  </p:childTnLst>
                                </p:cTn>
                              </p:par>
                              <p:par>
                                <p:cTn id="99" presetID="10" presetClass="entr" presetSubtype="0" fill="hold" grpId="0" nodeType="withEffect">
                                  <p:stCondLst>
                                    <p:cond delay="0"/>
                                  </p:stCondLst>
                                  <p:childTnLst>
                                    <p:set>
                                      <p:cBhvr>
                                        <p:cTn id="100" dur="1" fill="hold">
                                          <p:stCondLst>
                                            <p:cond delay="0"/>
                                          </p:stCondLst>
                                        </p:cTn>
                                        <p:tgtEl>
                                          <p:spTgt spid="77"/>
                                        </p:tgtEl>
                                        <p:attrNameLst>
                                          <p:attrName>style.visibility</p:attrName>
                                        </p:attrNameLst>
                                      </p:cBhvr>
                                      <p:to>
                                        <p:strVal val="visible"/>
                                      </p:to>
                                    </p:set>
                                    <p:animEffect transition="in" filter="fade">
                                      <p:cBhvr>
                                        <p:cTn id="101" dur="500"/>
                                        <p:tgtEl>
                                          <p:spTgt spid="77"/>
                                        </p:tgtEl>
                                      </p:cBhvr>
                                    </p:animEffect>
                                  </p:childTnLst>
                                </p:cTn>
                              </p:par>
                              <p:par>
                                <p:cTn id="102" presetID="10" presetClass="entr" presetSubtype="0" fill="hold" grpId="0" nodeType="withEffect">
                                  <p:stCondLst>
                                    <p:cond delay="0"/>
                                  </p:stCondLst>
                                  <p:childTnLst>
                                    <p:set>
                                      <p:cBhvr>
                                        <p:cTn id="103" dur="1" fill="hold">
                                          <p:stCondLst>
                                            <p:cond delay="0"/>
                                          </p:stCondLst>
                                        </p:cTn>
                                        <p:tgtEl>
                                          <p:spTgt spid="80"/>
                                        </p:tgtEl>
                                        <p:attrNameLst>
                                          <p:attrName>style.visibility</p:attrName>
                                        </p:attrNameLst>
                                      </p:cBhvr>
                                      <p:to>
                                        <p:strVal val="visible"/>
                                      </p:to>
                                    </p:set>
                                    <p:animEffect transition="in" filter="fade">
                                      <p:cBhvr>
                                        <p:cTn id="104" dur="500"/>
                                        <p:tgtEl>
                                          <p:spTgt spid="80"/>
                                        </p:tgtEl>
                                      </p:cBhvr>
                                    </p:animEffect>
                                  </p:childTnLst>
                                </p:cTn>
                              </p:par>
                            </p:childTnLst>
                          </p:cTn>
                        </p:par>
                      </p:childTnLst>
                    </p:cTn>
                  </p:par>
                  <p:par>
                    <p:cTn id="105" fill="hold">
                      <p:stCondLst>
                        <p:cond delay="indefinite"/>
                      </p:stCondLst>
                      <p:childTnLst>
                        <p:par>
                          <p:cTn id="106" fill="hold">
                            <p:stCondLst>
                              <p:cond delay="0"/>
                            </p:stCondLst>
                            <p:childTnLst>
                              <p:par>
                                <p:cTn id="107" presetID="10" presetClass="entr" presetSubtype="0" fill="hold" grpId="0" nodeType="clickEffect">
                                  <p:stCondLst>
                                    <p:cond delay="0"/>
                                  </p:stCondLst>
                                  <p:childTnLst>
                                    <p:set>
                                      <p:cBhvr>
                                        <p:cTn id="108" dur="1" fill="hold">
                                          <p:stCondLst>
                                            <p:cond delay="0"/>
                                          </p:stCondLst>
                                        </p:cTn>
                                        <p:tgtEl>
                                          <p:spTgt spid="224"/>
                                        </p:tgtEl>
                                        <p:attrNameLst>
                                          <p:attrName>style.visibility</p:attrName>
                                        </p:attrNameLst>
                                      </p:cBhvr>
                                      <p:to>
                                        <p:strVal val="visible"/>
                                      </p:to>
                                    </p:set>
                                    <p:animEffect transition="in" filter="fade">
                                      <p:cBhvr>
                                        <p:cTn id="109" dur="500"/>
                                        <p:tgtEl>
                                          <p:spTgt spid="224"/>
                                        </p:tgtEl>
                                      </p:cBhvr>
                                    </p:animEffect>
                                  </p:childTnLst>
                                </p:cTn>
                              </p:par>
                              <p:par>
                                <p:cTn id="110" presetID="10" presetClass="entr" presetSubtype="0" fill="hold" grpId="0" nodeType="withEffect">
                                  <p:stCondLst>
                                    <p:cond delay="0"/>
                                  </p:stCondLst>
                                  <p:childTnLst>
                                    <p:set>
                                      <p:cBhvr>
                                        <p:cTn id="111" dur="1" fill="hold">
                                          <p:stCondLst>
                                            <p:cond delay="0"/>
                                          </p:stCondLst>
                                        </p:cTn>
                                        <p:tgtEl>
                                          <p:spTgt spid="225"/>
                                        </p:tgtEl>
                                        <p:attrNameLst>
                                          <p:attrName>style.visibility</p:attrName>
                                        </p:attrNameLst>
                                      </p:cBhvr>
                                      <p:to>
                                        <p:strVal val="visible"/>
                                      </p:to>
                                    </p:set>
                                    <p:animEffect transition="in" filter="fade">
                                      <p:cBhvr>
                                        <p:cTn id="112" dur="500"/>
                                        <p:tgtEl>
                                          <p:spTgt spid="225"/>
                                        </p:tgtEl>
                                      </p:cBhvr>
                                    </p:animEffect>
                                  </p:childTnLst>
                                </p:cTn>
                              </p:par>
                              <p:par>
                                <p:cTn id="113" presetID="10" presetClass="entr" presetSubtype="0" fill="hold" grpId="0" nodeType="withEffect">
                                  <p:stCondLst>
                                    <p:cond delay="0"/>
                                  </p:stCondLst>
                                  <p:childTnLst>
                                    <p:set>
                                      <p:cBhvr>
                                        <p:cTn id="114" dur="1" fill="hold">
                                          <p:stCondLst>
                                            <p:cond delay="0"/>
                                          </p:stCondLst>
                                        </p:cTn>
                                        <p:tgtEl>
                                          <p:spTgt spid="226"/>
                                        </p:tgtEl>
                                        <p:attrNameLst>
                                          <p:attrName>style.visibility</p:attrName>
                                        </p:attrNameLst>
                                      </p:cBhvr>
                                      <p:to>
                                        <p:strVal val="visible"/>
                                      </p:to>
                                    </p:set>
                                    <p:animEffect transition="in" filter="fade">
                                      <p:cBhvr>
                                        <p:cTn id="115" dur="500"/>
                                        <p:tgtEl>
                                          <p:spTgt spid="226"/>
                                        </p:tgtEl>
                                      </p:cBhvr>
                                    </p:animEffect>
                                  </p:childTnLst>
                                </p:cTn>
                              </p:par>
                              <p:par>
                                <p:cTn id="116" presetID="10" presetClass="entr" presetSubtype="0" fill="hold" grpId="0" nodeType="withEffect">
                                  <p:stCondLst>
                                    <p:cond delay="0"/>
                                  </p:stCondLst>
                                  <p:childTnLst>
                                    <p:set>
                                      <p:cBhvr>
                                        <p:cTn id="117" dur="1" fill="hold">
                                          <p:stCondLst>
                                            <p:cond delay="0"/>
                                          </p:stCondLst>
                                        </p:cTn>
                                        <p:tgtEl>
                                          <p:spTgt spid="227"/>
                                        </p:tgtEl>
                                        <p:attrNameLst>
                                          <p:attrName>style.visibility</p:attrName>
                                        </p:attrNameLst>
                                      </p:cBhvr>
                                      <p:to>
                                        <p:strVal val="visible"/>
                                      </p:to>
                                    </p:set>
                                    <p:animEffect transition="in" filter="fade">
                                      <p:cBhvr>
                                        <p:cTn id="118" dur="500"/>
                                        <p:tgtEl>
                                          <p:spTgt spid="227"/>
                                        </p:tgtEl>
                                      </p:cBhvr>
                                    </p:animEffect>
                                  </p:childTnLst>
                                </p:cTn>
                              </p:par>
                              <p:par>
                                <p:cTn id="119" presetID="10" presetClass="entr" presetSubtype="0" fill="hold" grpId="0" nodeType="withEffect">
                                  <p:stCondLst>
                                    <p:cond delay="0"/>
                                  </p:stCondLst>
                                  <p:childTnLst>
                                    <p:set>
                                      <p:cBhvr>
                                        <p:cTn id="120" dur="1" fill="hold">
                                          <p:stCondLst>
                                            <p:cond delay="0"/>
                                          </p:stCondLst>
                                        </p:cTn>
                                        <p:tgtEl>
                                          <p:spTgt spid="78"/>
                                        </p:tgtEl>
                                        <p:attrNameLst>
                                          <p:attrName>style.visibility</p:attrName>
                                        </p:attrNameLst>
                                      </p:cBhvr>
                                      <p:to>
                                        <p:strVal val="visible"/>
                                      </p:to>
                                    </p:set>
                                    <p:animEffect transition="in" filter="fade">
                                      <p:cBhvr>
                                        <p:cTn id="121" dur="500"/>
                                        <p:tgtEl>
                                          <p:spTgt spid="78"/>
                                        </p:tgtEl>
                                      </p:cBhvr>
                                    </p:animEffect>
                                  </p:childTnLst>
                                </p:cTn>
                              </p:par>
                              <p:par>
                                <p:cTn id="122" presetID="10" presetClass="entr" presetSubtype="0" fill="hold" nodeType="withEffect">
                                  <p:stCondLst>
                                    <p:cond delay="0"/>
                                  </p:stCondLst>
                                  <p:childTnLst>
                                    <p:set>
                                      <p:cBhvr>
                                        <p:cTn id="123" dur="1" fill="hold">
                                          <p:stCondLst>
                                            <p:cond delay="0"/>
                                          </p:stCondLst>
                                        </p:cTn>
                                        <p:tgtEl>
                                          <p:spTgt spid="79"/>
                                        </p:tgtEl>
                                        <p:attrNameLst>
                                          <p:attrName>style.visibility</p:attrName>
                                        </p:attrNameLst>
                                      </p:cBhvr>
                                      <p:to>
                                        <p:strVal val="visible"/>
                                      </p:to>
                                    </p:set>
                                    <p:animEffect transition="in" filter="fade">
                                      <p:cBhvr>
                                        <p:cTn id="124" dur="500"/>
                                        <p:tgtEl>
                                          <p:spTgt spid="79"/>
                                        </p:tgtEl>
                                      </p:cBhvr>
                                    </p:animEffect>
                                  </p:childTnLst>
                                </p:cTn>
                              </p:par>
                              <p:par>
                                <p:cTn id="125" presetID="10" presetClass="entr" presetSubtype="0" fill="hold" grpId="0" nodeType="withEffect">
                                  <p:stCondLst>
                                    <p:cond delay="0"/>
                                  </p:stCondLst>
                                  <p:childTnLst>
                                    <p:set>
                                      <p:cBhvr>
                                        <p:cTn id="126" dur="1" fill="hold">
                                          <p:stCondLst>
                                            <p:cond delay="0"/>
                                          </p:stCondLst>
                                        </p:cTn>
                                        <p:tgtEl>
                                          <p:spTgt spid="76"/>
                                        </p:tgtEl>
                                        <p:attrNameLst>
                                          <p:attrName>style.visibility</p:attrName>
                                        </p:attrNameLst>
                                      </p:cBhvr>
                                      <p:to>
                                        <p:strVal val="visible"/>
                                      </p:to>
                                    </p:set>
                                    <p:animEffect transition="in" filter="fade">
                                      <p:cBhvr>
                                        <p:cTn id="127" dur="500"/>
                                        <p:tgtEl>
                                          <p:spTgt spid="76"/>
                                        </p:tgtEl>
                                      </p:cBhvr>
                                    </p:animEffect>
                                  </p:childTnLst>
                                </p:cTn>
                              </p:par>
                              <p:par>
                                <p:cTn id="128" presetID="10" presetClass="entr" presetSubtype="0" fill="hold" grpId="0" nodeType="withEffect">
                                  <p:stCondLst>
                                    <p:cond delay="0"/>
                                  </p:stCondLst>
                                  <p:childTnLst>
                                    <p:set>
                                      <p:cBhvr>
                                        <p:cTn id="129" dur="1" fill="hold">
                                          <p:stCondLst>
                                            <p:cond delay="0"/>
                                          </p:stCondLst>
                                        </p:cTn>
                                        <p:tgtEl>
                                          <p:spTgt spid="81"/>
                                        </p:tgtEl>
                                        <p:attrNameLst>
                                          <p:attrName>style.visibility</p:attrName>
                                        </p:attrNameLst>
                                      </p:cBhvr>
                                      <p:to>
                                        <p:strVal val="visible"/>
                                      </p:to>
                                    </p:set>
                                    <p:animEffect transition="in" filter="fade">
                                      <p:cBhvr>
                                        <p:cTn id="130" dur="500"/>
                                        <p:tgtEl>
                                          <p:spTgt spid="81"/>
                                        </p:tgtEl>
                                      </p:cBhvr>
                                    </p:animEffect>
                                  </p:childTnLst>
                                </p:cTn>
                              </p:par>
                              <p:par>
                                <p:cTn id="131" presetID="10" presetClass="entr" presetSubtype="0" fill="hold" grpId="0" nodeType="withEffect">
                                  <p:stCondLst>
                                    <p:cond delay="0"/>
                                  </p:stCondLst>
                                  <p:childTnLst>
                                    <p:set>
                                      <p:cBhvr>
                                        <p:cTn id="132" dur="1" fill="hold">
                                          <p:stCondLst>
                                            <p:cond delay="0"/>
                                          </p:stCondLst>
                                        </p:cTn>
                                        <p:tgtEl>
                                          <p:spTgt spid="82"/>
                                        </p:tgtEl>
                                        <p:attrNameLst>
                                          <p:attrName>style.visibility</p:attrName>
                                        </p:attrNameLst>
                                      </p:cBhvr>
                                      <p:to>
                                        <p:strVal val="visible"/>
                                      </p:to>
                                    </p:set>
                                    <p:animEffect transition="in" filter="fade">
                                      <p:cBhvr>
                                        <p:cTn id="133" dur="500"/>
                                        <p:tgtEl>
                                          <p:spTgt spid="82"/>
                                        </p:tgtEl>
                                      </p:cBhvr>
                                    </p:animEffect>
                                  </p:childTnLst>
                                </p:cTn>
                              </p:par>
                              <p:par>
                                <p:cTn id="134" presetID="10" presetClass="entr" presetSubtype="0" fill="hold" grpId="0" nodeType="withEffect">
                                  <p:stCondLst>
                                    <p:cond delay="0"/>
                                  </p:stCondLst>
                                  <p:childTnLst>
                                    <p:set>
                                      <p:cBhvr>
                                        <p:cTn id="135" dur="1" fill="hold">
                                          <p:stCondLst>
                                            <p:cond delay="0"/>
                                          </p:stCondLst>
                                        </p:cTn>
                                        <p:tgtEl>
                                          <p:spTgt spid="223"/>
                                        </p:tgtEl>
                                        <p:attrNameLst>
                                          <p:attrName>style.visibility</p:attrName>
                                        </p:attrNameLst>
                                      </p:cBhvr>
                                      <p:to>
                                        <p:strVal val="visible"/>
                                      </p:to>
                                    </p:set>
                                    <p:animEffect transition="in" filter="fade">
                                      <p:cBhvr>
                                        <p:cTn id="136" dur="500"/>
                                        <p:tgtEl>
                                          <p:spTgt spid="223"/>
                                        </p:tgtEl>
                                      </p:cBhvr>
                                    </p:animEffect>
                                  </p:childTnLst>
                                </p:cTn>
                              </p:par>
                              <p:par>
                                <p:cTn id="137" presetID="10" presetClass="entr" presetSubtype="0" fill="hold" grpId="0" nodeType="withEffect">
                                  <p:stCondLst>
                                    <p:cond delay="0"/>
                                  </p:stCondLst>
                                  <p:childTnLst>
                                    <p:set>
                                      <p:cBhvr>
                                        <p:cTn id="138" dur="1" fill="hold">
                                          <p:stCondLst>
                                            <p:cond delay="0"/>
                                          </p:stCondLst>
                                        </p:cTn>
                                        <p:tgtEl>
                                          <p:spTgt spid="222"/>
                                        </p:tgtEl>
                                        <p:attrNameLst>
                                          <p:attrName>style.visibility</p:attrName>
                                        </p:attrNameLst>
                                      </p:cBhvr>
                                      <p:to>
                                        <p:strVal val="visible"/>
                                      </p:to>
                                    </p:set>
                                    <p:animEffect transition="in" filter="fade">
                                      <p:cBhvr>
                                        <p:cTn id="139" dur="500"/>
                                        <p:tgtEl>
                                          <p:spTgt spid="222"/>
                                        </p:tgtEl>
                                      </p:cBhvr>
                                    </p:animEffect>
                                  </p:childTnLst>
                                </p:cTn>
                              </p:par>
                              <p:par>
                                <p:cTn id="140" presetID="10" presetClass="entr" presetSubtype="0" fill="hold" grpId="0" nodeType="withEffect">
                                  <p:stCondLst>
                                    <p:cond delay="0"/>
                                  </p:stCondLst>
                                  <p:childTnLst>
                                    <p:set>
                                      <p:cBhvr>
                                        <p:cTn id="141" dur="1" fill="hold">
                                          <p:stCondLst>
                                            <p:cond delay="0"/>
                                          </p:stCondLst>
                                        </p:cTn>
                                        <p:tgtEl>
                                          <p:spTgt spid="221"/>
                                        </p:tgtEl>
                                        <p:attrNameLst>
                                          <p:attrName>style.visibility</p:attrName>
                                        </p:attrNameLst>
                                      </p:cBhvr>
                                      <p:to>
                                        <p:strVal val="visible"/>
                                      </p:to>
                                    </p:set>
                                    <p:animEffect transition="in" filter="fade">
                                      <p:cBhvr>
                                        <p:cTn id="142" dur="500"/>
                                        <p:tgtEl>
                                          <p:spTgt spid="221"/>
                                        </p:tgtEl>
                                      </p:cBhvr>
                                    </p:animEffect>
                                  </p:childTnLst>
                                </p:cTn>
                              </p:par>
                              <p:par>
                                <p:cTn id="143" presetID="10" presetClass="entr" presetSubtype="0" fill="hold" grpId="0" nodeType="withEffect">
                                  <p:stCondLst>
                                    <p:cond delay="0"/>
                                  </p:stCondLst>
                                  <p:childTnLst>
                                    <p:set>
                                      <p:cBhvr>
                                        <p:cTn id="144" dur="1" fill="hold">
                                          <p:stCondLst>
                                            <p:cond delay="0"/>
                                          </p:stCondLst>
                                        </p:cTn>
                                        <p:tgtEl>
                                          <p:spTgt spid="220"/>
                                        </p:tgtEl>
                                        <p:attrNameLst>
                                          <p:attrName>style.visibility</p:attrName>
                                        </p:attrNameLst>
                                      </p:cBhvr>
                                      <p:to>
                                        <p:strVal val="visible"/>
                                      </p:to>
                                    </p:set>
                                    <p:animEffect transition="in" filter="fade">
                                      <p:cBhvr>
                                        <p:cTn id="145" dur="500"/>
                                        <p:tgtEl>
                                          <p:spTgt spid="220"/>
                                        </p:tgtEl>
                                      </p:cBhvr>
                                    </p:animEffect>
                                  </p:childTnLst>
                                </p:cTn>
                              </p:par>
                              <p:par>
                                <p:cTn id="146" presetID="10" presetClass="entr" presetSubtype="0" fill="hold" grpId="0" nodeType="withEffect">
                                  <p:stCondLst>
                                    <p:cond delay="0"/>
                                  </p:stCondLst>
                                  <p:childTnLst>
                                    <p:set>
                                      <p:cBhvr>
                                        <p:cTn id="147" dur="1" fill="hold">
                                          <p:stCondLst>
                                            <p:cond delay="0"/>
                                          </p:stCondLst>
                                        </p:cTn>
                                        <p:tgtEl>
                                          <p:spTgt spid="102"/>
                                        </p:tgtEl>
                                        <p:attrNameLst>
                                          <p:attrName>style.visibility</p:attrName>
                                        </p:attrNameLst>
                                      </p:cBhvr>
                                      <p:to>
                                        <p:strVal val="visible"/>
                                      </p:to>
                                    </p:set>
                                    <p:animEffect transition="in" filter="fade">
                                      <p:cBhvr>
                                        <p:cTn id="148" dur="500"/>
                                        <p:tgtEl>
                                          <p:spTgt spid="1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animBg="1"/>
      <p:bldP spid="211" grpId="0" animBg="1"/>
      <p:bldP spid="16" grpId="0" animBg="1"/>
      <p:bldP spid="17" grpId="0" animBg="1"/>
      <p:bldP spid="18" grpId="0"/>
      <p:bldP spid="62" grpId="0" animBg="1"/>
      <p:bldP spid="65" grpId="0"/>
      <p:bldP spid="67" grpId="0" animBg="1"/>
      <p:bldP spid="68" grpId="0" animBg="1"/>
      <p:bldP spid="69" grpId="0" animBg="1"/>
      <p:bldP spid="76" grpId="0" animBg="1"/>
      <p:bldP spid="77" grpId="0" animBg="1"/>
      <p:bldP spid="78" grpId="0" animBg="1"/>
      <p:bldP spid="80" grpId="0"/>
      <p:bldP spid="81" grpId="0"/>
      <p:bldP spid="82" grpId="0" animBg="1"/>
      <p:bldP spid="107" grpId="0" animBg="1"/>
      <p:bldP spid="108" grpId="0" animBg="1"/>
      <p:bldP spid="109" grpId="0" animBg="1"/>
      <p:bldP spid="143" grpId="0" animBg="1"/>
      <p:bldP spid="144" grpId="0" animBg="1"/>
      <p:bldP spid="145" grpId="0" animBg="1"/>
      <p:bldP spid="146" grpId="0" animBg="1"/>
      <p:bldP spid="147" grpId="0" animBg="1"/>
      <p:bldP spid="193" grpId="0" animBg="1"/>
      <p:bldP spid="220" grpId="0" animBg="1"/>
      <p:bldP spid="102" grpId="0" animBg="1"/>
      <p:bldP spid="221" grpId="0" animBg="1"/>
      <p:bldP spid="222" grpId="0" animBg="1"/>
      <p:bldP spid="223" grpId="0" animBg="1"/>
      <p:bldP spid="224" grpId="0" animBg="1"/>
      <p:bldP spid="225" grpId="0" animBg="1"/>
      <p:bldP spid="226" grpId="0" animBg="1"/>
      <p:bldP spid="227"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magin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51589" y="1703338"/>
            <a:ext cx="3598673" cy="3231929"/>
          </a:xfrm>
          <a:prstGeom prst="rect">
            <a:avLst/>
          </a:prstGeom>
        </p:spPr>
      </p:pic>
      <p:sp>
        <p:nvSpPr>
          <p:cNvPr id="13" name="Rettangolo 12"/>
          <p:cNvSpPr/>
          <p:nvPr/>
        </p:nvSpPr>
        <p:spPr bwMode="auto">
          <a:xfrm>
            <a:off x="3843528" y="2298088"/>
            <a:ext cx="195072" cy="188534"/>
          </a:xfrm>
          <a:prstGeom prst="rect">
            <a:avLst/>
          </a:prstGeom>
          <a:solidFill>
            <a:srgbClr val="FFFF99">
              <a:alpha val="50000"/>
            </a:srgb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Narrow" pitchFamily="34" charset="0"/>
            </a:endParaRPr>
          </a:p>
        </p:txBody>
      </p:sp>
      <p:sp>
        <p:nvSpPr>
          <p:cNvPr id="2" name="Titolo 1"/>
          <p:cNvSpPr>
            <a:spLocks noGrp="1"/>
          </p:cNvSpPr>
          <p:nvPr>
            <p:ph type="title"/>
          </p:nvPr>
        </p:nvSpPr>
        <p:spPr>
          <a:xfrm>
            <a:off x="457200" y="0"/>
            <a:ext cx="8229600" cy="1143000"/>
          </a:xfrm>
        </p:spPr>
        <p:txBody>
          <a:bodyPr>
            <a:normAutofit fontScale="90000"/>
          </a:bodyPr>
          <a:lstStyle/>
          <a:p>
            <a:pPr algn="l"/>
            <a:r>
              <a:rPr lang="en-US" noProof="0" smtClean="0">
                <a:solidFill>
                  <a:srgbClr val="000000"/>
                </a:solidFill>
              </a:rPr>
              <a:t>Forwarding Consistency: </a:t>
            </a:r>
            <a:r>
              <a:rPr lang="en-US" b="1" noProof="0" smtClean="0">
                <a:solidFill>
                  <a:srgbClr val="000000"/>
                </a:solidFill>
              </a:rPr>
              <a:t>Many to One </a:t>
            </a:r>
            <a:endParaRPr lang="en-US" b="1" noProof="0">
              <a:solidFill>
                <a:srgbClr val="000000"/>
              </a:solidFill>
            </a:endParaRPr>
          </a:p>
        </p:txBody>
      </p:sp>
      <p:sp>
        <p:nvSpPr>
          <p:cNvPr id="3" name="Footer Placeholder 2"/>
          <p:cNvSpPr>
            <a:spLocks noGrp="1"/>
          </p:cNvSpPr>
          <p:nvPr>
            <p:ph type="ftr" sz="quarter" idx="11"/>
          </p:nvPr>
        </p:nvSpPr>
        <p:spPr/>
        <p:txBody>
          <a:bodyPr/>
          <a:lstStyle/>
          <a:p>
            <a:r>
              <a:rPr lang="en-US" smtClean="0"/>
              <a:t>G. Bianchi &amp; A. Capone - SDN tutorial</a:t>
            </a:r>
            <a:endParaRPr lang="en-US"/>
          </a:p>
        </p:txBody>
      </p:sp>
      <p:sp>
        <p:nvSpPr>
          <p:cNvPr id="6" name="Slide Number Placeholder 5"/>
          <p:cNvSpPr>
            <a:spLocks noGrp="1"/>
          </p:cNvSpPr>
          <p:nvPr>
            <p:ph type="sldNum" sz="quarter" idx="12"/>
          </p:nvPr>
        </p:nvSpPr>
        <p:spPr/>
        <p:txBody>
          <a:bodyPr/>
          <a:lstStyle/>
          <a:p>
            <a:fld id="{F575C757-2202-604A-8DCC-632154A48C4A}" type="slidenum">
              <a:rPr lang="en-US" smtClean="0"/>
              <a:t>72</a:t>
            </a:fld>
            <a:endParaRPr lang="en-US"/>
          </a:p>
        </p:txBody>
      </p:sp>
      <p:sp>
        <p:nvSpPr>
          <p:cNvPr id="12" name="Segnaposto contenuto 2"/>
          <p:cNvSpPr txBox="1">
            <a:spLocks/>
          </p:cNvSpPr>
          <p:nvPr/>
        </p:nvSpPr>
        <p:spPr bwMode="auto">
          <a:xfrm>
            <a:off x="547350" y="933812"/>
            <a:ext cx="8306164" cy="823088"/>
          </a:xfrm>
          <a:prstGeom prst="rect">
            <a:avLst/>
          </a:prstGeom>
          <a:noFill/>
          <a:ln w="9525">
            <a:noFill/>
            <a:miter lim="800000"/>
            <a:headEnd/>
            <a:tailEnd/>
          </a:ln>
        </p:spPr>
        <p:txBody>
          <a:bodyPr vert="horz" wrap="square" lIns="90488" tIns="44450" rIns="90488" bIns="44450" numCol="1" anchor="t" anchorCtr="0" compatLnSpc="1">
            <a:prstTxWarp prst="textNoShape">
              <a:avLst/>
            </a:prstTxWarp>
            <a:normAutofit/>
          </a:bodyPr>
          <a:lstStyle>
            <a:lvl1pPr marL="257175" indent="-257175" algn="l" rtl="0" eaLnBrk="0" fontAlgn="base" hangingPunct="0">
              <a:spcBef>
                <a:spcPct val="20000"/>
              </a:spcBef>
              <a:spcAft>
                <a:spcPct val="0"/>
              </a:spcAft>
              <a:buClr>
                <a:schemeClr val="tx1"/>
              </a:buClr>
              <a:buFont typeface="Wingdings" pitchFamily="2" charset="2"/>
              <a:buChar char="è"/>
              <a:defRPr sz="2400" b="1">
                <a:solidFill>
                  <a:schemeClr val="tx1"/>
                </a:solidFill>
                <a:latin typeface="+mn-lt"/>
                <a:ea typeface="+mn-ea"/>
                <a:cs typeface="+mn-cs"/>
              </a:defRPr>
            </a:lvl1pPr>
            <a:lvl2pPr marL="557213" indent="-214313" algn="l" rtl="0" eaLnBrk="0" fontAlgn="base" hangingPunct="0">
              <a:spcBef>
                <a:spcPct val="20000"/>
              </a:spcBef>
              <a:spcAft>
                <a:spcPct val="0"/>
              </a:spcAft>
              <a:buClr>
                <a:schemeClr val="tx1"/>
              </a:buClr>
              <a:buFont typeface="Wingdings" pitchFamily="2" charset="2"/>
              <a:buChar char="ð"/>
              <a:defRPr sz="2400">
                <a:solidFill>
                  <a:schemeClr val="tx1"/>
                </a:solidFill>
                <a:latin typeface="Arial Narrow" pitchFamily="34" charset="0"/>
              </a:defRPr>
            </a:lvl2pPr>
            <a:lvl3pPr marL="857250" indent="-171450" algn="l" rtl="0" eaLnBrk="0" fontAlgn="base" hangingPunct="0">
              <a:spcBef>
                <a:spcPct val="20000"/>
              </a:spcBef>
              <a:spcAft>
                <a:spcPct val="0"/>
              </a:spcAft>
              <a:buClr>
                <a:schemeClr val="tx1"/>
              </a:buClr>
              <a:buFont typeface="Wingdings" pitchFamily="2" charset="2"/>
              <a:buChar char="à"/>
              <a:defRPr sz="2100">
                <a:solidFill>
                  <a:schemeClr val="tx1"/>
                </a:solidFill>
                <a:latin typeface="Times New Roman" pitchFamily="18" charset="0"/>
              </a:defRPr>
            </a:lvl3pPr>
            <a:lvl4pPr marL="1200150" indent="-171450" algn="l" rtl="0" eaLnBrk="0" fontAlgn="base" hangingPunct="0">
              <a:spcBef>
                <a:spcPct val="20000"/>
              </a:spcBef>
              <a:spcAft>
                <a:spcPct val="0"/>
              </a:spcAft>
              <a:buClr>
                <a:schemeClr val="tx1"/>
              </a:buClr>
              <a:buChar char="»"/>
              <a:defRPr sz="1800">
                <a:solidFill>
                  <a:schemeClr val="tx1"/>
                </a:solidFill>
                <a:latin typeface="Times New Roman" pitchFamily="18" charset="0"/>
              </a:defRPr>
            </a:lvl4pPr>
            <a:lvl5pPr marL="1543050" indent="-171450" algn="l" rtl="0" eaLnBrk="0" fontAlgn="base" hangingPunct="0">
              <a:spcBef>
                <a:spcPct val="20000"/>
              </a:spcBef>
              <a:spcAft>
                <a:spcPct val="0"/>
              </a:spcAft>
              <a:buClr>
                <a:schemeClr val="tx1"/>
              </a:buClr>
              <a:buChar char="–"/>
              <a:defRPr sz="1500">
                <a:solidFill>
                  <a:schemeClr val="tx1"/>
                </a:solidFill>
                <a:latin typeface="Times New Roman" pitchFamily="18" charset="0"/>
              </a:defRPr>
            </a:lvl5pPr>
            <a:lvl6pPr marL="1885950" indent="-171450" algn="l" rtl="0" fontAlgn="base">
              <a:spcBef>
                <a:spcPct val="20000"/>
              </a:spcBef>
              <a:spcAft>
                <a:spcPct val="0"/>
              </a:spcAft>
              <a:buClr>
                <a:schemeClr val="tx1"/>
              </a:buClr>
              <a:buChar char="–"/>
              <a:defRPr sz="1500">
                <a:solidFill>
                  <a:schemeClr val="tx1"/>
                </a:solidFill>
                <a:latin typeface="Times New Roman" pitchFamily="18" charset="0"/>
              </a:defRPr>
            </a:lvl6pPr>
            <a:lvl7pPr marL="2228850" indent="-171450" algn="l" rtl="0" fontAlgn="base">
              <a:spcBef>
                <a:spcPct val="20000"/>
              </a:spcBef>
              <a:spcAft>
                <a:spcPct val="0"/>
              </a:spcAft>
              <a:buClr>
                <a:schemeClr val="tx1"/>
              </a:buClr>
              <a:buChar char="–"/>
              <a:defRPr sz="1500">
                <a:solidFill>
                  <a:schemeClr val="tx1"/>
                </a:solidFill>
                <a:latin typeface="Times New Roman" pitchFamily="18" charset="0"/>
              </a:defRPr>
            </a:lvl7pPr>
            <a:lvl8pPr marL="2571750" indent="-171450" algn="l" rtl="0" fontAlgn="base">
              <a:spcBef>
                <a:spcPct val="20000"/>
              </a:spcBef>
              <a:spcAft>
                <a:spcPct val="0"/>
              </a:spcAft>
              <a:buClr>
                <a:schemeClr val="tx1"/>
              </a:buClr>
              <a:buChar char="–"/>
              <a:defRPr sz="1500">
                <a:solidFill>
                  <a:schemeClr val="tx1"/>
                </a:solidFill>
                <a:latin typeface="Times New Roman" pitchFamily="18" charset="0"/>
              </a:defRPr>
            </a:lvl8pPr>
            <a:lvl9pPr marL="2914650" indent="-171450" algn="l" rtl="0" fontAlgn="base">
              <a:spcBef>
                <a:spcPct val="20000"/>
              </a:spcBef>
              <a:spcAft>
                <a:spcPct val="0"/>
              </a:spcAft>
              <a:buClr>
                <a:schemeClr val="tx1"/>
              </a:buClr>
              <a:buChar char="–"/>
              <a:defRPr sz="1500">
                <a:solidFill>
                  <a:schemeClr val="tx1"/>
                </a:solidFill>
                <a:latin typeface="Times New Roman" pitchFamily="18" charset="0"/>
              </a:defRPr>
            </a:lvl9pPr>
          </a:lstStyle>
          <a:p>
            <a:pPr marL="0" indent="0">
              <a:buNone/>
            </a:pPr>
            <a:r>
              <a:rPr lang="en-US" b="0" kern="0" dirty="0" smtClean="0"/>
              <a:t>Forwarding consistency must </a:t>
            </a:r>
            <a:r>
              <a:rPr lang="en-US" b="0" kern="0" dirty="0"/>
              <a:t>be ensured according to </a:t>
            </a:r>
            <a:r>
              <a:rPr lang="en-US" b="0" kern="0" dirty="0" smtClean="0"/>
              <a:t>packets </a:t>
            </a:r>
            <a:r>
              <a:rPr lang="en-US" b="0" u="sng" kern="0" dirty="0" smtClean="0"/>
              <a:t>received </a:t>
            </a:r>
            <a:r>
              <a:rPr lang="en-US" b="0" u="sng" kern="0" dirty="0"/>
              <a:t>in the reverse </a:t>
            </a:r>
            <a:r>
              <a:rPr lang="en-US" b="0" u="sng" kern="0" dirty="0" smtClean="0"/>
              <a:t>direction.</a:t>
            </a:r>
          </a:p>
        </p:txBody>
      </p:sp>
      <p:sp>
        <p:nvSpPr>
          <p:cNvPr id="4" name="Rettangolo 3"/>
          <p:cNvSpPr/>
          <p:nvPr/>
        </p:nvSpPr>
        <p:spPr>
          <a:xfrm>
            <a:off x="547350" y="4725938"/>
            <a:ext cx="8141003" cy="830997"/>
          </a:xfrm>
          <a:prstGeom prst="rect">
            <a:avLst/>
          </a:prstGeom>
        </p:spPr>
        <p:txBody>
          <a:bodyPr wrap="square">
            <a:spAutoFit/>
          </a:bodyPr>
          <a:lstStyle/>
          <a:p>
            <a:r>
              <a:rPr lang="en-US" sz="2400" kern="0" smtClean="0"/>
              <a:t>The first packet of a TCP connection coming from one of the many input ports is forwarded on the only output port.</a:t>
            </a:r>
            <a:endParaRPr lang="en-US" sz="2400" kern="0"/>
          </a:p>
        </p:txBody>
      </p:sp>
      <p:sp>
        <p:nvSpPr>
          <p:cNvPr id="5" name="Rettangolo 4"/>
          <p:cNvSpPr/>
          <p:nvPr/>
        </p:nvSpPr>
        <p:spPr>
          <a:xfrm>
            <a:off x="547350" y="5540666"/>
            <a:ext cx="7974350" cy="830997"/>
          </a:xfrm>
          <a:prstGeom prst="rect">
            <a:avLst/>
          </a:prstGeom>
        </p:spPr>
        <p:txBody>
          <a:bodyPr wrap="square">
            <a:spAutoFit/>
          </a:bodyPr>
          <a:lstStyle/>
          <a:p>
            <a:r>
              <a:rPr lang="en-US" sz="2400" kern="0" dirty="0" smtClean="0"/>
              <a:t>All packets of the reverse flow of the same TCP connection must be forwarded on the same ingress port.</a:t>
            </a:r>
            <a:endParaRPr lang="en-US" sz="2400" kern="0" dirty="0"/>
          </a:p>
        </p:txBody>
      </p:sp>
    </p:spTree>
    <p:extLst>
      <p:ext uri="{BB962C8B-B14F-4D97-AF65-F5344CB8AC3E}">
        <p14:creationId xmlns:p14="http://schemas.microsoft.com/office/powerpoint/2010/main" val="1303708233"/>
      </p:ext>
    </p:extLst>
  </p:cSld>
  <p:clrMapOvr>
    <a:masterClrMapping/>
  </p:clrMapOvr>
  <p:transition xmlns:p14="http://schemas.microsoft.com/office/powerpoint/2010/main" spd="slow">
    <p:pull/>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10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1500"/>
                            </p:stCondLst>
                            <p:childTnLst>
                              <p:par>
                                <p:cTn id="9" presetID="10" presetClass="entr" presetSubtype="0"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500"/>
                                        <p:tgtEl>
                                          <p:spTgt spid="13"/>
                                        </p:tgtEl>
                                      </p:cBhvr>
                                    </p:animEffect>
                                  </p:childTnLst>
                                </p:cTn>
                              </p:par>
                              <p:par>
                                <p:cTn id="12" presetID="0" presetClass="path" presetSubtype="0" repeatCount="indefinite" accel="50000" decel="50000" autoRev="1" fill="hold" grpId="1" nodeType="withEffect">
                                  <p:stCondLst>
                                    <p:cond delay="1000"/>
                                  </p:stCondLst>
                                  <p:childTnLst>
                                    <p:animMotion origin="layout" path="M 3.61111E-6 8.14815E-6 L 0.10121 0.10834 L 0.23055 0.10926 " pathEditMode="relative" ptsTypes="AAA">
                                      <p:cBhvr>
                                        <p:cTn id="13" dur="2000" fill="hold"/>
                                        <p:tgtEl>
                                          <p:spTgt spid="13"/>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5"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Immagin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51589" y="1720733"/>
            <a:ext cx="3598673" cy="3231929"/>
          </a:xfrm>
          <a:prstGeom prst="rect">
            <a:avLst/>
          </a:prstGeom>
        </p:spPr>
      </p:pic>
      <p:sp>
        <p:nvSpPr>
          <p:cNvPr id="2" name="Titolo 1"/>
          <p:cNvSpPr>
            <a:spLocks noGrp="1"/>
          </p:cNvSpPr>
          <p:nvPr>
            <p:ph type="title"/>
          </p:nvPr>
        </p:nvSpPr>
        <p:spPr>
          <a:xfrm>
            <a:off x="457200" y="-21078"/>
            <a:ext cx="8229600" cy="1143000"/>
          </a:xfrm>
        </p:spPr>
        <p:txBody>
          <a:bodyPr vert="horz" lIns="91440" tIns="45720" rIns="91440" bIns="45720" rtlCol="0" anchor="ctr">
            <a:normAutofit fontScale="90000"/>
          </a:bodyPr>
          <a:lstStyle/>
          <a:p>
            <a:pPr algn="l"/>
            <a:r>
              <a:rPr lang="en-US" noProof="0" smtClean="0">
                <a:solidFill>
                  <a:srgbClr val="000000"/>
                </a:solidFill>
              </a:rPr>
              <a:t>Forwarding Consistency: </a:t>
            </a:r>
            <a:r>
              <a:rPr lang="en-US" b="1" noProof="0" smtClean="0">
                <a:solidFill>
                  <a:srgbClr val="000000"/>
                </a:solidFill>
              </a:rPr>
              <a:t>Many to One</a:t>
            </a:r>
            <a:endParaRPr lang="en-US" b="1" noProof="0">
              <a:solidFill>
                <a:srgbClr val="000000"/>
              </a:solidFill>
            </a:endParaRPr>
          </a:p>
        </p:txBody>
      </p:sp>
      <p:sp>
        <p:nvSpPr>
          <p:cNvPr id="3" name="Footer Placeholder 2"/>
          <p:cNvSpPr>
            <a:spLocks noGrp="1"/>
          </p:cNvSpPr>
          <p:nvPr>
            <p:ph type="ftr" sz="quarter" idx="11"/>
          </p:nvPr>
        </p:nvSpPr>
        <p:spPr/>
        <p:txBody>
          <a:bodyPr/>
          <a:lstStyle/>
          <a:p>
            <a:r>
              <a:rPr lang="en-US" smtClean="0"/>
              <a:t>G. Bianchi &amp; A. Capone - SDN tutorial</a:t>
            </a:r>
            <a:endParaRPr lang="en-US"/>
          </a:p>
        </p:txBody>
      </p:sp>
      <p:sp>
        <p:nvSpPr>
          <p:cNvPr id="4" name="Slide Number Placeholder 3"/>
          <p:cNvSpPr>
            <a:spLocks noGrp="1"/>
          </p:cNvSpPr>
          <p:nvPr>
            <p:ph type="sldNum" sz="quarter" idx="12"/>
          </p:nvPr>
        </p:nvSpPr>
        <p:spPr/>
        <p:txBody>
          <a:bodyPr/>
          <a:lstStyle/>
          <a:p>
            <a:fld id="{F575C757-2202-604A-8DCC-632154A48C4A}" type="slidenum">
              <a:rPr lang="en-US" smtClean="0"/>
              <a:t>73</a:t>
            </a:fld>
            <a:endParaRPr lang="en-US"/>
          </a:p>
        </p:txBody>
      </p:sp>
      <p:cxnSp>
        <p:nvCxnSpPr>
          <p:cNvPr id="15" name="Straight Arrow Connector 16"/>
          <p:cNvCxnSpPr>
            <a:cxnSpLocks noChangeShapeType="1"/>
          </p:cNvCxnSpPr>
          <p:nvPr/>
        </p:nvCxnSpPr>
        <p:spPr bwMode="auto">
          <a:xfrm>
            <a:off x="4779953" y="3482141"/>
            <a:ext cx="956163" cy="877035"/>
          </a:xfrm>
          <a:prstGeom prst="straightConnector1">
            <a:avLst/>
          </a:prstGeom>
          <a:noFill/>
          <a:ln w="38100">
            <a:solidFill>
              <a:srgbClr val="FF0000"/>
            </a:solidFill>
            <a:round/>
            <a:headEnd/>
            <a:tailEnd type="arrow" w="med" len="med"/>
          </a:ln>
          <a:extLst>
            <a:ext uri="{909E8E84-426E-40dd-AFC4-6F175D3DCCD1}">
              <a14:hiddenFill xmlns:a14="http://schemas.microsoft.com/office/drawing/2010/main">
                <a:noFill/>
              </a14:hiddenFill>
            </a:ext>
          </a:extLst>
        </p:spPr>
      </p:cxnSp>
      <p:sp>
        <p:nvSpPr>
          <p:cNvPr id="12" name="Segnaposto contenuto 2"/>
          <p:cNvSpPr txBox="1">
            <a:spLocks/>
          </p:cNvSpPr>
          <p:nvPr/>
        </p:nvSpPr>
        <p:spPr bwMode="auto">
          <a:xfrm>
            <a:off x="691549" y="918080"/>
            <a:ext cx="7783711" cy="1071714"/>
          </a:xfrm>
          <a:prstGeom prst="rect">
            <a:avLst/>
          </a:prstGeom>
          <a:noFill/>
          <a:ln w="9525">
            <a:noFill/>
            <a:miter lim="800000"/>
            <a:headEnd/>
            <a:tailEnd/>
          </a:ln>
        </p:spPr>
        <p:txBody>
          <a:bodyPr vert="horz" wrap="square" lIns="90488" tIns="44450" rIns="90488" bIns="44450" numCol="1" anchor="t" anchorCtr="0" compatLnSpc="1">
            <a:prstTxWarp prst="textNoShape">
              <a:avLst/>
            </a:prstTxWarp>
            <a:normAutofit/>
          </a:bodyPr>
          <a:lstStyle>
            <a:lvl1pPr marL="257175" indent="-257175" algn="l" rtl="0" eaLnBrk="0" fontAlgn="base" hangingPunct="0">
              <a:spcBef>
                <a:spcPct val="20000"/>
              </a:spcBef>
              <a:spcAft>
                <a:spcPct val="0"/>
              </a:spcAft>
              <a:buClr>
                <a:schemeClr val="tx1"/>
              </a:buClr>
              <a:buFont typeface="Wingdings" pitchFamily="2" charset="2"/>
              <a:buChar char="è"/>
              <a:defRPr sz="2400" b="1">
                <a:solidFill>
                  <a:schemeClr val="tx1"/>
                </a:solidFill>
                <a:latin typeface="+mn-lt"/>
                <a:ea typeface="+mn-ea"/>
                <a:cs typeface="+mn-cs"/>
              </a:defRPr>
            </a:lvl1pPr>
            <a:lvl2pPr marL="557213" indent="-214313" algn="l" rtl="0" eaLnBrk="0" fontAlgn="base" hangingPunct="0">
              <a:spcBef>
                <a:spcPct val="20000"/>
              </a:spcBef>
              <a:spcAft>
                <a:spcPct val="0"/>
              </a:spcAft>
              <a:buClr>
                <a:schemeClr val="tx1"/>
              </a:buClr>
              <a:buFont typeface="Wingdings" pitchFamily="2" charset="2"/>
              <a:buChar char="ð"/>
              <a:defRPr sz="2400">
                <a:solidFill>
                  <a:schemeClr val="tx1"/>
                </a:solidFill>
                <a:latin typeface="Arial Narrow" pitchFamily="34" charset="0"/>
              </a:defRPr>
            </a:lvl2pPr>
            <a:lvl3pPr marL="857250" indent="-171450" algn="l" rtl="0" eaLnBrk="0" fontAlgn="base" hangingPunct="0">
              <a:spcBef>
                <a:spcPct val="20000"/>
              </a:spcBef>
              <a:spcAft>
                <a:spcPct val="0"/>
              </a:spcAft>
              <a:buClr>
                <a:schemeClr val="tx1"/>
              </a:buClr>
              <a:buFont typeface="Wingdings" pitchFamily="2" charset="2"/>
              <a:buChar char="à"/>
              <a:defRPr sz="2100">
                <a:solidFill>
                  <a:schemeClr val="tx1"/>
                </a:solidFill>
                <a:latin typeface="Times New Roman" pitchFamily="18" charset="0"/>
              </a:defRPr>
            </a:lvl3pPr>
            <a:lvl4pPr marL="1200150" indent="-171450" algn="l" rtl="0" eaLnBrk="0" fontAlgn="base" hangingPunct="0">
              <a:spcBef>
                <a:spcPct val="20000"/>
              </a:spcBef>
              <a:spcAft>
                <a:spcPct val="0"/>
              </a:spcAft>
              <a:buClr>
                <a:schemeClr val="tx1"/>
              </a:buClr>
              <a:buChar char="»"/>
              <a:defRPr sz="1800">
                <a:solidFill>
                  <a:schemeClr val="tx1"/>
                </a:solidFill>
                <a:latin typeface="Times New Roman" pitchFamily="18" charset="0"/>
              </a:defRPr>
            </a:lvl4pPr>
            <a:lvl5pPr marL="1543050" indent="-171450" algn="l" rtl="0" eaLnBrk="0" fontAlgn="base" hangingPunct="0">
              <a:spcBef>
                <a:spcPct val="20000"/>
              </a:spcBef>
              <a:spcAft>
                <a:spcPct val="0"/>
              </a:spcAft>
              <a:buClr>
                <a:schemeClr val="tx1"/>
              </a:buClr>
              <a:buChar char="–"/>
              <a:defRPr sz="1500">
                <a:solidFill>
                  <a:schemeClr val="tx1"/>
                </a:solidFill>
                <a:latin typeface="Times New Roman" pitchFamily="18" charset="0"/>
              </a:defRPr>
            </a:lvl5pPr>
            <a:lvl6pPr marL="1885950" indent="-171450" algn="l" rtl="0" fontAlgn="base">
              <a:spcBef>
                <a:spcPct val="20000"/>
              </a:spcBef>
              <a:spcAft>
                <a:spcPct val="0"/>
              </a:spcAft>
              <a:buClr>
                <a:schemeClr val="tx1"/>
              </a:buClr>
              <a:buChar char="–"/>
              <a:defRPr sz="1500">
                <a:solidFill>
                  <a:schemeClr val="tx1"/>
                </a:solidFill>
                <a:latin typeface="Times New Roman" pitchFamily="18" charset="0"/>
              </a:defRPr>
            </a:lvl6pPr>
            <a:lvl7pPr marL="2228850" indent="-171450" algn="l" rtl="0" fontAlgn="base">
              <a:spcBef>
                <a:spcPct val="20000"/>
              </a:spcBef>
              <a:spcAft>
                <a:spcPct val="0"/>
              </a:spcAft>
              <a:buClr>
                <a:schemeClr val="tx1"/>
              </a:buClr>
              <a:buChar char="–"/>
              <a:defRPr sz="1500">
                <a:solidFill>
                  <a:schemeClr val="tx1"/>
                </a:solidFill>
                <a:latin typeface="Times New Roman" pitchFamily="18" charset="0"/>
              </a:defRPr>
            </a:lvl7pPr>
            <a:lvl8pPr marL="2571750" indent="-171450" algn="l" rtl="0" fontAlgn="base">
              <a:spcBef>
                <a:spcPct val="20000"/>
              </a:spcBef>
              <a:spcAft>
                <a:spcPct val="0"/>
              </a:spcAft>
              <a:buClr>
                <a:schemeClr val="tx1"/>
              </a:buClr>
              <a:buChar char="–"/>
              <a:defRPr sz="1500">
                <a:solidFill>
                  <a:schemeClr val="tx1"/>
                </a:solidFill>
                <a:latin typeface="Times New Roman" pitchFamily="18" charset="0"/>
              </a:defRPr>
            </a:lvl8pPr>
            <a:lvl9pPr marL="2914650" indent="-171450" algn="l" rtl="0" fontAlgn="base">
              <a:spcBef>
                <a:spcPct val="20000"/>
              </a:spcBef>
              <a:spcAft>
                <a:spcPct val="0"/>
              </a:spcAft>
              <a:buClr>
                <a:schemeClr val="tx1"/>
              </a:buClr>
              <a:buChar char="–"/>
              <a:defRPr sz="1500">
                <a:solidFill>
                  <a:schemeClr val="tx1"/>
                </a:solidFill>
                <a:latin typeface="Times New Roman" pitchFamily="18" charset="0"/>
              </a:defRPr>
            </a:lvl9pPr>
          </a:lstStyle>
          <a:p>
            <a:pPr marL="0" indent="0">
              <a:buNone/>
            </a:pPr>
            <a:r>
              <a:rPr lang="it-IT" kern="0" dirty="0" err="1" smtClean="0">
                <a:solidFill>
                  <a:srgbClr val="000000"/>
                </a:solidFill>
              </a:rPr>
              <a:t>OpenFlow</a:t>
            </a:r>
            <a:r>
              <a:rPr lang="it-IT" b="0" kern="0" dirty="0" smtClean="0">
                <a:solidFill>
                  <a:srgbClr val="00B050"/>
                </a:solidFill>
              </a:rPr>
              <a:t> </a:t>
            </a:r>
            <a:r>
              <a:rPr lang="it-IT" b="0" kern="0" dirty="0" err="1" smtClean="0"/>
              <a:t>solution</a:t>
            </a:r>
            <a:r>
              <a:rPr lang="it-IT" b="0" kern="0" dirty="0" smtClean="0"/>
              <a:t>:</a:t>
            </a:r>
          </a:p>
          <a:p>
            <a:pPr marL="0" indent="0">
              <a:buNone/>
            </a:pPr>
            <a:r>
              <a:rPr lang="it-IT" b="0" kern="0" dirty="0" smtClean="0"/>
              <a:t>the controller </a:t>
            </a:r>
            <a:r>
              <a:rPr lang="it-IT" b="0" kern="0" dirty="0" err="1" smtClean="0"/>
              <a:t>is</a:t>
            </a:r>
            <a:r>
              <a:rPr lang="it-IT" b="0" kern="0" dirty="0" smtClean="0"/>
              <a:t> in </a:t>
            </a:r>
            <a:r>
              <a:rPr lang="it-IT" b="0" kern="0" dirty="0" err="1" smtClean="0"/>
              <a:t>charge</a:t>
            </a:r>
            <a:r>
              <a:rPr lang="it-IT" b="0" kern="0" dirty="0" smtClean="0"/>
              <a:t> of </a:t>
            </a:r>
            <a:r>
              <a:rPr lang="it-IT" b="0" kern="0" dirty="0" err="1" smtClean="0"/>
              <a:t>states</a:t>
            </a:r>
            <a:r>
              <a:rPr lang="it-IT" b="0" kern="0" dirty="0" smtClean="0"/>
              <a:t> management.</a:t>
            </a:r>
          </a:p>
        </p:txBody>
      </p:sp>
      <p:sp>
        <p:nvSpPr>
          <p:cNvPr id="14" name="Rounded Rectangle 18"/>
          <p:cNvSpPr>
            <a:spLocks noChangeArrowheads="1"/>
          </p:cNvSpPr>
          <p:nvPr/>
        </p:nvSpPr>
        <p:spPr bwMode="auto">
          <a:xfrm>
            <a:off x="5526690" y="4403503"/>
            <a:ext cx="1143884" cy="259374"/>
          </a:xfrm>
          <a:prstGeom prst="roundRect">
            <a:avLst>
              <a:gd name="adj" fmla="val 16667"/>
            </a:avLst>
          </a:prstGeom>
          <a:solidFill>
            <a:srgbClr val="FF0000"/>
          </a:solidFill>
          <a:ln w="38100">
            <a:solidFill>
              <a:srgbClr val="FF0000"/>
            </a:solidFill>
            <a:round/>
            <a:headEnd/>
            <a:tailEnd/>
          </a:ln>
        </p:spPr>
        <p:txBody>
          <a:bodyPr wrap="none" anchor="ctr"/>
          <a:lstStyle>
            <a:lvl1pPr eaLnBrk="0" hangingPunct="0">
              <a:defRPr sz="2000" b="1">
                <a:solidFill>
                  <a:schemeClr val="tx1"/>
                </a:solidFill>
                <a:latin typeface="Helvetica" pitchFamily="1" charset="0"/>
                <a:ea typeface="ＭＳ Ｐゴシック" pitchFamily="34" charset="-128"/>
              </a:defRPr>
            </a:lvl1pPr>
            <a:lvl2pPr marL="37931725" indent="-37474525" eaLnBrk="0" hangingPunct="0">
              <a:defRPr sz="2000" b="1">
                <a:solidFill>
                  <a:schemeClr val="tx1"/>
                </a:solidFill>
                <a:latin typeface="Helvetica" pitchFamily="1" charset="0"/>
                <a:ea typeface="ＭＳ Ｐゴシック" pitchFamily="34" charset="-128"/>
              </a:defRPr>
            </a:lvl2pPr>
            <a:lvl3pPr eaLnBrk="0" hangingPunct="0">
              <a:defRPr sz="2000" b="1">
                <a:solidFill>
                  <a:schemeClr val="tx1"/>
                </a:solidFill>
                <a:latin typeface="Helvetica" pitchFamily="1" charset="0"/>
                <a:ea typeface="ＭＳ Ｐゴシック" pitchFamily="34" charset="-128"/>
              </a:defRPr>
            </a:lvl3pPr>
            <a:lvl4pPr eaLnBrk="0" hangingPunct="0">
              <a:defRPr sz="2000" b="1">
                <a:solidFill>
                  <a:schemeClr val="tx1"/>
                </a:solidFill>
                <a:latin typeface="Helvetica" pitchFamily="1" charset="0"/>
                <a:ea typeface="ＭＳ Ｐゴシック" pitchFamily="34" charset="-128"/>
              </a:defRPr>
            </a:lvl4pPr>
            <a:lvl5pPr eaLnBrk="0" hangingPunct="0">
              <a:defRPr sz="2000" b="1">
                <a:solidFill>
                  <a:schemeClr val="tx1"/>
                </a:solidFill>
                <a:latin typeface="Helvetica" pitchFamily="1" charset="0"/>
                <a:ea typeface="ＭＳ Ｐゴシック" pitchFamily="34" charset="-128"/>
              </a:defRPr>
            </a:lvl5pPr>
            <a:lvl6pPr marL="457200" eaLnBrk="0" fontAlgn="base" hangingPunct="0">
              <a:spcBef>
                <a:spcPct val="0"/>
              </a:spcBef>
              <a:spcAft>
                <a:spcPct val="0"/>
              </a:spcAft>
              <a:defRPr sz="2000" b="1">
                <a:solidFill>
                  <a:schemeClr val="tx1"/>
                </a:solidFill>
                <a:latin typeface="Helvetica" pitchFamily="1" charset="0"/>
                <a:ea typeface="ＭＳ Ｐゴシック" pitchFamily="34" charset="-128"/>
              </a:defRPr>
            </a:lvl6pPr>
            <a:lvl7pPr marL="914400" eaLnBrk="0" fontAlgn="base" hangingPunct="0">
              <a:spcBef>
                <a:spcPct val="0"/>
              </a:spcBef>
              <a:spcAft>
                <a:spcPct val="0"/>
              </a:spcAft>
              <a:defRPr sz="2000" b="1">
                <a:solidFill>
                  <a:schemeClr val="tx1"/>
                </a:solidFill>
                <a:latin typeface="Helvetica" pitchFamily="1" charset="0"/>
                <a:ea typeface="ＭＳ Ｐゴシック" pitchFamily="34" charset="-128"/>
              </a:defRPr>
            </a:lvl7pPr>
            <a:lvl8pPr marL="1371600" eaLnBrk="0" fontAlgn="base" hangingPunct="0">
              <a:spcBef>
                <a:spcPct val="0"/>
              </a:spcBef>
              <a:spcAft>
                <a:spcPct val="0"/>
              </a:spcAft>
              <a:defRPr sz="2000" b="1">
                <a:solidFill>
                  <a:schemeClr val="tx1"/>
                </a:solidFill>
                <a:latin typeface="Helvetica" pitchFamily="1" charset="0"/>
                <a:ea typeface="ＭＳ Ｐゴシック" pitchFamily="34" charset="-128"/>
              </a:defRPr>
            </a:lvl8pPr>
            <a:lvl9pPr marL="1828800" eaLnBrk="0" fontAlgn="base" hangingPunct="0">
              <a:spcBef>
                <a:spcPct val="0"/>
              </a:spcBef>
              <a:spcAft>
                <a:spcPct val="0"/>
              </a:spcAft>
              <a:defRPr sz="2000" b="1">
                <a:solidFill>
                  <a:schemeClr val="tx1"/>
                </a:solidFill>
                <a:latin typeface="Helvetica" pitchFamily="1" charset="0"/>
                <a:ea typeface="ＭＳ Ｐゴシック" pitchFamily="34" charset="-128"/>
              </a:defRPr>
            </a:lvl9pPr>
          </a:lstStyle>
          <a:p>
            <a:pPr eaLnBrk="1" fontAlgn="base" hangingPunct="1">
              <a:spcBef>
                <a:spcPct val="0"/>
              </a:spcBef>
              <a:spcAft>
                <a:spcPct val="0"/>
              </a:spcAft>
            </a:pPr>
            <a:r>
              <a:rPr lang="it-IT" altLang="it-IT" sz="1500" dirty="0">
                <a:solidFill>
                  <a:srgbClr val="000000"/>
                </a:solidFill>
                <a:cs typeface="Arial" charset="0"/>
              </a:rPr>
              <a:t>controller</a:t>
            </a:r>
          </a:p>
        </p:txBody>
      </p:sp>
      <p:cxnSp>
        <p:nvCxnSpPr>
          <p:cNvPr id="16" name="Straight Arrow Connector 16"/>
          <p:cNvCxnSpPr>
            <a:cxnSpLocks noChangeShapeType="1"/>
          </p:cNvCxnSpPr>
          <p:nvPr/>
        </p:nvCxnSpPr>
        <p:spPr bwMode="auto">
          <a:xfrm flipH="1" flipV="1">
            <a:off x="5210165" y="3406286"/>
            <a:ext cx="1201864" cy="1049980"/>
          </a:xfrm>
          <a:prstGeom prst="straightConnector1">
            <a:avLst/>
          </a:prstGeom>
          <a:noFill/>
          <a:ln w="38100">
            <a:solidFill>
              <a:srgbClr val="FF0000"/>
            </a:solidFill>
            <a:round/>
            <a:headEnd/>
            <a:tailEnd type="arrow" w="med" len="med"/>
          </a:ln>
          <a:extLst>
            <a:ext uri="{909E8E84-426E-40dd-AFC4-6F175D3DCCD1}">
              <a14:hiddenFill xmlns:a14="http://schemas.microsoft.com/office/drawing/2010/main">
                <a:noFill/>
              </a14:hiddenFill>
            </a:ext>
          </a:extLst>
        </p:spPr>
      </p:cxnSp>
      <p:sp>
        <p:nvSpPr>
          <p:cNvPr id="7" name="Rettangolo 6"/>
          <p:cNvSpPr/>
          <p:nvPr/>
        </p:nvSpPr>
        <p:spPr>
          <a:xfrm>
            <a:off x="420350" y="4637219"/>
            <a:ext cx="8266450" cy="1569660"/>
          </a:xfrm>
          <a:prstGeom prst="rect">
            <a:avLst/>
          </a:prstGeom>
        </p:spPr>
        <p:txBody>
          <a:bodyPr wrap="square">
            <a:spAutoFit/>
          </a:bodyPr>
          <a:lstStyle/>
          <a:p>
            <a:r>
              <a:rPr lang="it-IT" sz="2400" kern="0" dirty="0"/>
              <a:t>First </a:t>
            </a:r>
            <a:r>
              <a:rPr lang="it-IT" sz="2400" kern="0" dirty="0" err="1"/>
              <a:t>packet</a:t>
            </a:r>
            <a:r>
              <a:rPr lang="it-IT" sz="2400" kern="0" dirty="0"/>
              <a:t> of </a:t>
            </a:r>
            <a:r>
              <a:rPr lang="it-IT" sz="2400" kern="0" dirty="0" err="1"/>
              <a:t>each</a:t>
            </a:r>
            <a:r>
              <a:rPr lang="it-IT" sz="2400" kern="0" dirty="0"/>
              <a:t> </a:t>
            </a:r>
            <a:r>
              <a:rPr lang="it-IT" sz="2400" kern="0" dirty="0" smtClean="0"/>
              <a:t>new TCP </a:t>
            </a:r>
            <a:r>
              <a:rPr lang="it-IT" sz="2400" kern="0" dirty="0"/>
              <a:t>connection </a:t>
            </a:r>
            <a:r>
              <a:rPr lang="it-IT" sz="2400" kern="0" dirty="0" err="1" smtClean="0"/>
              <a:t>is</a:t>
            </a:r>
            <a:r>
              <a:rPr lang="it-IT" sz="2400" kern="0" dirty="0" smtClean="0"/>
              <a:t> </a:t>
            </a:r>
            <a:r>
              <a:rPr lang="it-IT" sz="2400" kern="0" dirty="0" err="1" smtClean="0"/>
              <a:t>sent</a:t>
            </a:r>
            <a:r>
              <a:rPr lang="it-IT" sz="2400" kern="0" dirty="0" smtClean="0"/>
              <a:t> to </a:t>
            </a:r>
            <a:r>
              <a:rPr lang="it-IT" sz="2400" kern="0" dirty="0"/>
              <a:t>the </a:t>
            </a:r>
            <a:r>
              <a:rPr lang="it-IT" sz="2400" kern="0" dirty="0" smtClean="0"/>
              <a:t>controller in </a:t>
            </a:r>
            <a:r>
              <a:rPr lang="it-IT" sz="2400" kern="0" dirty="0" err="1" smtClean="0"/>
              <a:t>order</a:t>
            </a:r>
            <a:r>
              <a:rPr lang="it-IT" sz="2400" kern="0" dirty="0" smtClean="0"/>
              <a:t> to:</a:t>
            </a:r>
          </a:p>
          <a:p>
            <a:r>
              <a:rPr lang="it-IT" sz="2400" kern="0" dirty="0" smtClean="0"/>
              <a:t>-</a:t>
            </a:r>
            <a:r>
              <a:rPr lang="it-IT" sz="2400" kern="0" dirty="0" err="1" smtClean="0"/>
              <a:t>forward</a:t>
            </a:r>
            <a:r>
              <a:rPr lang="it-IT" sz="2400" kern="0" dirty="0" smtClean="0"/>
              <a:t> the </a:t>
            </a:r>
            <a:r>
              <a:rPr lang="it-IT" sz="2400" kern="0" dirty="0" err="1" smtClean="0"/>
              <a:t>packet</a:t>
            </a:r>
            <a:endParaRPr lang="it-IT" sz="2400" kern="0" dirty="0" smtClean="0"/>
          </a:p>
          <a:p>
            <a:r>
              <a:rPr lang="it-IT" sz="2400" kern="0" dirty="0" smtClean="0"/>
              <a:t>-</a:t>
            </a:r>
            <a:r>
              <a:rPr lang="it-IT" sz="2400" kern="0" dirty="0" err="1" smtClean="0"/>
              <a:t>install</a:t>
            </a:r>
            <a:r>
              <a:rPr lang="it-IT" sz="2400" kern="0" dirty="0" smtClean="0"/>
              <a:t> </a:t>
            </a:r>
            <a:r>
              <a:rPr lang="it-IT" sz="2400" kern="0" dirty="0"/>
              <a:t>a flow </a:t>
            </a:r>
            <a:r>
              <a:rPr lang="it-IT" sz="2400" kern="0" dirty="0" smtClean="0"/>
              <a:t>entry for reverse </a:t>
            </a:r>
            <a:r>
              <a:rPr lang="it-IT" sz="2400" kern="0" dirty="0" err="1" smtClean="0"/>
              <a:t>flow’s</a:t>
            </a:r>
            <a:r>
              <a:rPr lang="it-IT" sz="2400" kern="0" dirty="0" smtClean="0"/>
              <a:t> </a:t>
            </a:r>
            <a:r>
              <a:rPr lang="it-IT" sz="2400" kern="0" dirty="0" err="1" smtClean="0"/>
              <a:t>packets</a:t>
            </a:r>
            <a:r>
              <a:rPr lang="it-IT" sz="2400" kern="0" dirty="0" smtClean="0"/>
              <a:t> </a:t>
            </a:r>
            <a:endParaRPr lang="it-IT" sz="2400" kern="0" dirty="0"/>
          </a:p>
        </p:txBody>
      </p:sp>
      <p:sp>
        <p:nvSpPr>
          <p:cNvPr id="18" name="Rettangolo 17"/>
          <p:cNvSpPr/>
          <p:nvPr/>
        </p:nvSpPr>
        <p:spPr bwMode="auto">
          <a:xfrm>
            <a:off x="3843528" y="2315483"/>
            <a:ext cx="195072" cy="188534"/>
          </a:xfrm>
          <a:prstGeom prst="rect">
            <a:avLst/>
          </a:prstGeom>
          <a:solidFill>
            <a:srgbClr val="FFFF99">
              <a:alpha val="50000"/>
            </a:srgb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Narrow" pitchFamily="34" charset="0"/>
            </a:endParaRPr>
          </a:p>
        </p:txBody>
      </p:sp>
      <p:sp>
        <p:nvSpPr>
          <p:cNvPr id="19" name="Rettangolo 18"/>
          <p:cNvSpPr/>
          <p:nvPr/>
        </p:nvSpPr>
        <p:spPr bwMode="auto">
          <a:xfrm>
            <a:off x="3825240" y="2314332"/>
            <a:ext cx="195072" cy="155814"/>
          </a:xfrm>
          <a:prstGeom prst="rect">
            <a:avLst/>
          </a:prstGeom>
          <a:solidFill>
            <a:srgbClr val="FFFF99">
              <a:alpha val="50000"/>
            </a:srgb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Narrow" pitchFamily="34" charset="0"/>
            </a:endParaRPr>
          </a:p>
        </p:txBody>
      </p:sp>
    </p:spTree>
    <p:extLst>
      <p:ext uri="{BB962C8B-B14F-4D97-AF65-F5344CB8AC3E}">
        <p14:creationId xmlns:p14="http://schemas.microsoft.com/office/powerpoint/2010/main" val="410299073"/>
      </p:ext>
    </p:extLst>
  </p:cSld>
  <p:clrMapOvr>
    <a:masterClrMapping/>
  </p:clrMapOvr>
  <p:transition xmlns:p14="http://schemas.microsoft.com/office/powerpoint/2010/main" spd="slow">
    <p:pull/>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childTnLst>
                          </p:cTn>
                        </p:par>
                        <p:par>
                          <p:cTn id="14" fill="hold">
                            <p:stCondLst>
                              <p:cond delay="500"/>
                            </p:stCondLst>
                            <p:childTnLst>
                              <p:par>
                                <p:cTn id="15" presetID="10" presetClass="entr" presetSubtype="0" fill="hold" grpId="0" nodeType="afterEffect">
                                  <p:stCondLst>
                                    <p:cond delay="100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par>
                          <p:cTn id="18" fill="hold">
                            <p:stCondLst>
                              <p:cond delay="2000"/>
                            </p:stCondLst>
                            <p:childTnLst>
                              <p:par>
                                <p:cTn id="19" presetID="10" presetClass="entr" presetSubtype="0" fill="hold" grpId="0" nodeType="afterEffect">
                                  <p:stCondLst>
                                    <p:cond delay="100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500"/>
                                        <p:tgtEl>
                                          <p:spTgt spid="19"/>
                                        </p:tgtEl>
                                      </p:cBhvr>
                                    </p:animEffect>
                                  </p:childTnLst>
                                </p:cTn>
                              </p:par>
                              <p:par>
                                <p:cTn id="22" presetID="0" presetClass="path" presetSubtype="0" accel="50000" decel="50000" fill="hold" grpId="1" nodeType="withEffect">
                                  <p:stCondLst>
                                    <p:cond delay="0"/>
                                  </p:stCondLst>
                                  <p:childTnLst>
                                    <p:animMotion origin="layout" path="M -3.05556E-6 2.96296E-6 L 0.09532 0.11805 L 0.09601 0.16342 L 0.21389 0.30902 L 0.28403 0.31365 L 0.11598 0.12083 L 0.23854 0.12152 " pathEditMode="relative" rAng="0" ptsTypes="AAAAAAA">
                                      <p:cBhvr>
                                        <p:cTn id="23" dur="5000" fill="hold"/>
                                        <p:tgtEl>
                                          <p:spTgt spid="19"/>
                                        </p:tgtEl>
                                        <p:attrNameLst>
                                          <p:attrName>ppt_x</p:attrName>
                                          <p:attrName>ppt_y</p:attrName>
                                        </p:attrNameLst>
                                      </p:cBhvr>
                                      <p:rCtr x="14201" y="15671"/>
                                    </p:animMotion>
                                  </p:childTnLst>
                                  <p:subTnLst>
                                    <p:set>
                                      <p:cBhvr override="childStyle">
                                        <p:cTn dur="1" fill="hold" display="0" masterRel="sameClick" afterEffect="1">
                                          <p:stCondLst>
                                            <p:cond evt="end" delay="0">
                                              <p:tn val="22"/>
                                            </p:cond>
                                          </p:stCondLst>
                                        </p:cTn>
                                        <p:tgtEl>
                                          <p:spTgt spid="19"/>
                                        </p:tgtEl>
                                        <p:attrNameLst>
                                          <p:attrName>style.visibility</p:attrName>
                                        </p:attrNameLst>
                                      </p:cBhvr>
                                      <p:to>
                                        <p:strVal val="hidden"/>
                                      </p:to>
                                    </p:set>
                                  </p:subTnLst>
                                </p:cTn>
                              </p:par>
                              <p:par>
                                <p:cTn id="24" presetID="10" presetClass="entr" presetSubtype="0" fill="hold" grpId="0" nodeType="withEffect">
                                  <p:stCondLst>
                                    <p:cond delay="5000"/>
                                  </p:stCondLst>
                                  <p:childTnLst>
                                    <p:set>
                                      <p:cBhvr>
                                        <p:cTn id="25" dur="1" fill="hold">
                                          <p:stCondLst>
                                            <p:cond delay="0"/>
                                          </p:stCondLst>
                                        </p:cTn>
                                        <p:tgtEl>
                                          <p:spTgt spid="18"/>
                                        </p:tgtEl>
                                        <p:attrNameLst>
                                          <p:attrName>style.visibility</p:attrName>
                                        </p:attrNameLst>
                                      </p:cBhvr>
                                      <p:to>
                                        <p:strVal val="visible"/>
                                      </p:to>
                                    </p:set>
                                    <p:animEffect transition="in" filter="fade">
                                      <p:cBhvr>
                                        <p:cTn id="26" dur="500"/>
                                        <p:tgtEl>
                                          <p:spTgt spid="18"/>
                                        </p:tgtEl>
                                      </p:cBhvr>
                                    </p:animEffect>
                                  </p:childTnLst>
                                </p:cTn>
                              </p:par>
                              <p:par>
                                <p:cTn id="27" presetID="0" presetClass="path" presetSubtype="0" repeatCount="indefinite" accel="50000" decel="50000" autoRev="1" fill="hold" grpId="1" nodeType="withEffect">
                                  <p:stCondLst>
                                    <p:cond delay="5000"/>
                                  </p:stCondLst>
                                  <p:childTnLst>
                                    <p:animMotion origin="layout" path="M 3.61111E-6 8.14815E-6 L 0.10121 0.10834 L 0.23055 0.10926 " pathEditMode="relative" ptsTypes="AAA">
                                      <p:cBhvr>
                                        <p:cTn id="28" dur="2000" fill="hold"/>
                                        <p:tgtEl>
                                          <p:spTgt spid="18"/>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7" grpId="0"/>
      <p:bldP spid="18" grpId="0" animBg="1"/>
      <p:bldP spid="18" grpId="1" animBg="1" autoUpdateAnimBg="0"/>
      <p:bldP spid="19" grpId="0" animBg="1"/>
      <p:bldP spid="19" grpId="1"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457200" y="-3683"/>
            <a:ext cx="8229600" cy="1143000"/>
          </a:xfrm>
        </p:spPr>
        <p:txBody>
          <a:bodyPr>
            <a:normAutofit fontScale="90000"/>
          </a:bodyPr>
          <a:lstStyle/>
          <a:p>
            <a:pPr algn="l"/>
            <a:r>
              <a:rPr lang="en-US" noProof="0" smtClean="0"/>
              <a:t>Forwarding Consistency: </a:t>
            </a:r>
            <a:r>
              <a:rPr lang="en-US" b="1" noProof="0" smtClean="0">
                <a:solidFill>
                  <a:srgbClr val="000000"/>
                </a:solidFill>
              </a:rPr>
              <a:t>Many to One</a:t>
            </a:r>
            <a:endParaRPr lang="en-US" b="1" noProof="0">
              <a:solidFill>
                <a:srgbClr val="000000"/>
              </a:solidFill>
            </a:endParaRPr>
          </a:p>
        </p:txBody>
      </p:sp>
      <p:sp>
        <p:nvSpPr>
          <p:cNvPr id="5" name="Footer Placeholder 4"/>
          <p:cNvSpPr>
            <a:spLocks noGrp="1"/>
          </p:cNvSpPr>
          <p:nvPr>
            <p:ph type="ftr" sz="quarter" idx="11"/>
          </p:nvPr>
        </p:nvSpPr>
        <p:spPr/>
        <p:txBody>
          <a:bodyPr/>
          <a:lstStyle/>
          <a:p>
            <a:r>
              <a:rPr lang="en-US" smtClean="0"/>
              <a:t>G. Bianchi &amp; A. Capone - SDN tutorial</a:t>
            </a:r>
            <a:endParaRPr lang="en-US"/>
          </a:p>
        </p:txBody>
      </p:sp>
      <p:sp>
        <p:nvSpPr>
          <p:cNvPr id="6" name="Slide Number Placeholder 5"/>
          <p:cNvSpPr>
            <a:spLocks noGrp="1"/>
          </p:cNvSpPr>
          <p:nvPr>
            <p:ph type="sldNum" sz="quarter" idx="12"/>
          </p:nvPr>
        </p:nvSpPr>
        <p:spPr/>
        <p:txBody>
          <a:bodyPr/>
          <a:lstStyle/>
          <a:p>
            <a:fld id="{F575C757-2202-604A-8DCC-632154A48C4A}" type="slidenum">
              <a:rPr lang="en-US" smtClean="0"/>
              <a:t>74</a:t>
            </a:fld>
            <a:endParaRPr lang="en-US"/>
          </a:p>
        </p:txBody>
      </p:sp>
      <p:sp>
        <p:nvSpPr>
          <p:cNvPr id="27" name="Segnaposto contenuto 2"/>
          <p:cNvSpPr>
            <a:spLocks noGrp="1"/>
          </p:cNvSpPr>
          <p:nvPr>
            <p:ph idx="4294967295"/>
          </p:nvPr>
        </p:nvSpPr>
        <p:spPr>
          <a:xfrm>
            <a:off x="691549" y="4603075"/>
            <a:ext cx="7804150" cy="1001713"/>
          </a:xfrm>
        </p:spPr>
        <p:txBody>
          <a:bodyPr>
            <a:normAutofit fontScale="92500" lnSpcReduction="20000"/>
          </a:bodyPr>
          <a:lstStyle/>
          <a:p>
            <a:pPr marL="0" indent="0">
              <a:buNone/>
            </a:pPr>
            <a:r>
              <a:rPr lang="en-US" noProof="0" smtClean="0">
                <a:solidFill>
                  <a:srgbClr val="FF0000"/>
                </a:solidFill>
              </a:rPr>
              <a:t>Cross-flow state</a:t>
            </a:r>
          </a:p>
          <a:p>
            <a:pPr marL="0" indent="0">
              <a:buNone/>
            </a:pPr>
            <a:r>
              <a:rPr lang="en-US" noProof="0" smtClean="0">
                <a:solidFill>
                  <a:srgbClr val="FF0000"/>
                </a:solidFill>
              </a:rPr>
              <a:t>Controller is not involved!</a:t>
            </a:r>
          </a:p>
        </p:txBody>
      </p:sp>
      <p:sp>
        <p:nvSpPr>
          <p:cNvPr id="12" name="Segnaposto contenuto 2"/>
          <p:cNvSpPr txBox="1">
            <a:spLocks/>
          </p:cNvSpPr>
          <p:nvPr/>
        </p:nvSpPr>
        <p:spPr bwMode="auto">
          <a:xfrm>
            <a:off x="743737" y="1149372"/>
            <a:ext cx="8181729" cy="1029534"/>
          </a:xfrm>
          <a:prstGeom prst="rect">
            <a:avLst/>
          </a:prstGeom>
          <a:noFill/>
          <a:ln w="9525">
            <a:noFill/>
            <a:miter lim="800000"/>
            <a:headEnd/>
            <a:tailEnd/>
          </a:ln>
        </p:spPr>
        <p:txBody>
          <a:bodyPr vert="horz" wrap="square" lIns="90488" tIns="44450" rIns="90488" bIns="44450" numCol="1" anchor="t" anchorCtr="0" compatLnSpc="1">
            <a:prstTxWarp prst="textNoShape">
              <a:avLst/>
            </a:prstTxWarp>
            <a:noAutofit/>
          </a:bodyPr>
          <a:lstStyle>
            <a:lvl1pPr marL="257175" indent="-257175" algn="l" rtl="0" eaLnBrk="0" fontAlgn="base" hangingPunct="0">
              <a:spcBef>
                <a:spcPct val="20000"/>
              </a:spcBef>
              <a:spcAft>
                <a:spcPct val="0"/>
              </a:spcAft>
              <a:buClr>
                <a:schemeClr val="tx1"/>
              </a:buClr>
              <a:buFont typeface="Wingdings" pitchFamily="2" charset="2"/>
              <a:buChar char="è"/>
              <a:defRPr sz="2400" b="1">
                <a:solidFill>
                  <a:schemeClr val="tx1"/>
                </a:solidFill>
                <a:latin typeface="+mn-lt"/>
                <a:ea typeface="+mn-ea"/>
                <a:cs typeface="+mn-cs"/>
              </a:defRPr>
            </a:lvl1pPr>
            <a:lvl2pPr marL="557213" indent="-214313" algn="l" rtl="0" eaLnBrk="0" fontAlgn="base" hangingPunct="0">
              <a:spcBef>
                <a:spcPct val="20000"/>
              </a:spcBef>
              <a:spcAft>
                <a:spcPct val="0"/>
              </a:spcAft>
              <a:buClr>
                <a:schemeClr val="tx1"/>
              </a:buClr>
              <a:buFont typeface="Wingdings" pitchFamily="2" charset="2"/>
              <a:buChar char="ð"/>
              <a:defRPr sz="2400">
                <a:solidFill>
                  <a:schemeClr val="tx1"/>
                </a:solidFill>
                <a:latin typeface="Arial Narrow" pitchFamily="34" charset="0"/>
              </a:defRPr>
            </a:lvl2pPr>
            <a:lvl3pPr marL="857250" indent="-171450" algn="l" rtl="0" eaLnBrk="0" fontAlgn="base" hangingPunct="0">
              <a:spcBef>
                <a:spcPct val="20000"/>
              </a:spcBef>
              <a:spcAft>
                <a:spcPct val="0"/>
              </a:spcAft>
              <a:buClr>
                <a:schemeClr val="tx1"/>
              </a:buClr>
              <a:buFont typeface="Wingdings" pitchFamily="2" charset="2"/>
              <a:buChar char="à"/>
              <a:defRPr sz="2100">
                <a:solidFill>
                  <a:schemeClr val="tx1"/>
                </a:solidFill>
                <a:latin typeface="Times New Roman" pitchFamily="18" charset="0"/>
              </a:defRPr>
            </a:lvl3pPr>
            <a:lvl4pPr marL="1200150" indent="-171450" algn="l" rtl="0" eaLnBrk="0" fontAlgn="base" hangingPunct="0">
              <a:spcBef>
                <a:spcPct val="20000"/>
              </a:spcBef>
              <a:spcAft>
                <a:spcPct val="0"/>
              </a:spcAft>
              <a:buClr>
                <a:schemeClr val="tx1"/>
              </a:buClr>
              <a:buChar char="»"/>
              <a:defRPr sz="1800">
                <a:solidFill>
                  <a:schemeClr val="tx1"/>
                </a:solidFill>
                <a:latin typeface="Times New Roman" pitchFamily="18" charset="0"/>
              </a:defRPr>
            </a:lvl4pPr>
            <a:lvl5pPr marL="1543050" indent="-171450" algn="l" rtl="0" eaLnBrk="0" fontAlgn="base" hangingPunct="0">
              <a:spcBef>
                <a:spcPct val="20000"/>
              </a:spcBef>
              <a:spcAft>
                <a:spcPct val="0"/>
              </a:spcAft>
              <a:buClr>
                <a:schemeClr val="tx1"/>
              </a:buClr>
              <a:buChar char="–"/>
              <a:defRPr sz="1500">
                <a:solidFill>
                  <a:schemeClr val="tx1"/>
                </a:solidFill>
                <a:latin typeface="Times New Roman" pitchFamily="18" charset="0"/>
              </a:defRPr>
            </a:lvl5pPr>
            <a:lvl6pPr marL="1885950" indent="-171450" algn="l" rtl="0" fontAlgn="base">
              <a:spcBef>
                <a:spcPct val="20000"/>
              </a:spcBef>
              <a:spcAft>
                <a:spcPct val="0"/>
              </a:spcAft>
              <a:buClr>
                <a:schemeClr val="tx1"/>
              </a:buClr>
              <a:buChar char="–"/>
              <a:defRPr sz="1500">
                <a:solidFill>
                  <a:schemeClr val="tx1"/>
                </a:solidFill>
                <a:latin typeface="Times New Roman" pitchFamily="18" charset="0"/>
              </a:defRPr>
            </a:lvl6pPr>
            <a:lvl7pPr marL="2228850" indent="-171450" algn="l" rtl="0" fontAlgn="base">
              <a:spcBef>
                <a:spcPct val="20000"/>
              </a:spcBef>
              <a:spcAft>
                <a:spcPct val="0"/>
              </a:spcAft>
              <a:buClr>
                <a:schemeClr val="tx1"/>
              </a:buClr>
              <a:buChar char="–"/>
              <a:defRPr sz="1500">
                <a:solidFill>
                  <a:schemeClr val="tx1"/>
                </a:solidFill>
                <a:latin typeface="Times New Roman" pitchFamily="18" charset="0"/>
              </a:defRPr>
            </a:lvl7pPr>
            <a:lvl8pPr marL="2571750" indent="-171450" algn="l" rtl="0" fontAlgn="base">
              <a:spcBef>
                <a:spcPct val="20000"/>
              </a:spcBef>
              <a:spcAft>
                <a:spcPct val="0"/>
              </a:spcAft>
              <a:buClr>
                <a:schemeClr val="tx1"/>
              </a:buClr>
              <a:buChar char="–"/>
              <a:defRPr sz="1500">
                <a:solidFill>
                  <a:schemeClr val="tx1"/>
                </a:solidFill>
                <a:latin typeface="Times New Roman" pitchFamily="18" charset="0"/>
              </a:defRPr>
            </a:lvl8pPr>
            <a:lvl9pPr marL="2914650" indent="-171450" algn="l" rtl="0" fontAlgn="base">
              <a:spcBef>
                <a:spcPct val="20000"/>
              </a:spcBef>
              <a:spcAft>
                <a:spcPct val="0"/>
              </a:spcAft>
              <a:buClr>
                <a:schemeClr val="tx1"/>
              </a:buClr>
              <a:buChar char="–"/>
              <a:defRPr sz="1500">
                <a:solidFill>
                  <a:schemeClr val="tx1"/>
                </a:solidFill>
                <a:latin typeface="Times New Roman" pitchFamily="18" charset="0"/>
              </a:defRPr>
            </a:lvl9pPr>
          </a:lstStyle>
          <a:p>
            <a:pPr marL="0" indent="0">
              <a:buNone/>
            </a:pPr>
            <a:r>
              <a:rPr lang="it-IT" sz="3200" kern="0" dirty="0" err="1" smtClean="0">
                <a:solidFill>
                  <a:srgbClr val="000000"/>
                </a:solidFill>
              </a:rPr>
              <a:t>OpenState</a:t>
            </a:r>
            <a:r>
              <a:rPr lang="it-IT" sz="3200" kern="0" dirty="0" smtClean="0">
                <a:solidFill>
                  <a:srgbClr val="000000"/>
                </a:solidFill>
              </a:rPr>
              <a:t> </a:t>
            </a:r>
            <a:r>
              <a:rPr lang="it-IT" sz="3200" b="0" kern="0" dirty="0" err="1" smtClean="0">
                <a:solidFill>
                  <a:srgbClr val="000000"/>
                </a:solidFill>
              </a:rPr>
              <a:t>solution</a:t>
            </a:r>
            <a:r>
              <a:rPr lang="it-IT" b="0" kern="0" dirty="0" smtClean="0">
                <a:solidFill>
                  <a:srgbClr val="000000"/>
                </a:solidFill>
              </a:rPr>
              <a:t>:</a:t>
            </a:r>
          </a:p>
          <a:p>
            <a:pPr marL="0" indent="0">
              <a:buNone/>
            </a:pPr>
            <a:r>
              <a:rPr lang="it-IT" b="0" kern="0" dirty="0" smtClean="0">
                <a:solidFill>
                  <a:srgbClr val="000000"/>
                </a:solidFill>
              </a:rPr>
              <a:t>the </a:t>
            </a:r>
            <a:r>
              <a:rPr lang="it-IT" b="0" kern="0" dirty="0">
                <a:solidFill>
                  <a:srgbClr val="000000"/>
                </a:solidFill>
              </a:rPr>
              <a:t>switch </a:t>
            </a:r>
            <a:r>
              <a:rPr lang="it-IT" b="0" kern="0" dirty="0" err="1" smtClean="0">
                <a:solidFill>
                  <a:srgbClr val="000000"/>
                </a:solidFill>
              </a:rPr>
              <a:t>itself</a:t>
            </a:r>
            <a:r>
              <a:rPr lang="it-IT" b="0" kern="0" dirty="0" smtClean="0">
                <a:solidFill>
                  <a:srgbClr val="000000"/>
                </a:solidFill>
              </a:rPr>
              <a:t> </a:t>
            </a:r>
            <a:r>
              <a:rPr lang="it-IT" b="0" kern="0" dirty="0" err="1" smtClean="0">
                <a:solidFill>
                  <a:srgbClr val="000000"/>
                </a:solidFill>
              </a:rPr>
              <a:t>handles</a:t>
            </a:r>
            <a:r>
              <a:rPr lang="it-IT" b="0" kern="0" dirty="0" smtClean="0">
                <a:solidFill>
                  <a:srgbClr val="000000"/>
                </a:solidFill>
              </a:rPr>
              <a:t> </a:t>
            </a:r>
            <a:r>
              <a:rPr lang="it-IT" b="0" kern="0" dirty="0" err="1">
                <a:solidFill>
                  <a:srgbClr val="000000"/>
                </a:solidFill>
              </a:rPr>
              <a:t>connection’s</a:t>
            </a:r>
            <a:r>
              <a:rPr lang="it-IT" b="0" kern="0" dirty="0">
                <a:solidFill>
                  <a:srgbClr val="000000"/>
                </a:solidFill>
              </a:rPr>
              <a:t> state</a:t>
            </a:r>
            <a:r>
              <a:rPr lang="it-IT" b="0" kern="0" dirty="0" smtClean="0">
                <a:solidFill>
                  <a:srgbClr val="000000"/>
                </a:solidFill>
              </a:rPr>
              <a:t>.</a:t>
            </a:r>
          </a:p>
        </p:txBody>
      </p:sp>
      <p:sp>
        <p:nvSpPr>
          <p:cNvPr id="3" name="Rettangolo 2"/>
          <p:cNvSpPr/>
          <p:nvPr/>
        </p:nvSpPr>
        <p:spPr>
          <a:xfrm>
            <a:off x="691549" y="3374706"/>
            <a:ext cx="7830151" cy="1200328"/>
          </a:xfrm>
          <a:prstGeom prst="rect">
            <a:avLst/>
          </a:prstGeom>
        </p:spPr>
        <p:txBody>
          <a:bodyPr wrap="square">
            <a:spAutoFit/>
          </a:bodyPr>
          <a:lstStyle/>
          <a:p>
            <a:pPr lvl="0"/>
            <a:r>
              <a:rPr lang="it-IT" sz="2400" kern="0" dirty="0"/>
              <a:t>First </a:t>
            </a:r>
            <a:r>
              <a:rPr lang="it-IT" sz="2400" kern="0" dirty="0" err="1"/>
              <a:t>packet</a:t>
            </a:r>
            <a:r>
              <a:rPr lang="it-IT" sz="2400" kern="0" dirty="0"/>
              <a:t> of </a:t>
            </a:r>
            <a:r>
              <a:rPr lang="it-IT" sz="2400" kern="0" dirty="0" err="1"/>
              <a:t>each</a:t>
            </a:r>
            <a:r>
              <a:rPr lang="it-IT" sz="2400" kern="0" dirty="0"/>
              <a:t> new TCP connection </a:t>
            </a:r>
            <a:r>
              <a:rPr lang="it-IT" sz="2400" kern="0" dirty="0" err="1"/>
              <a:t>is</a:t>
            </a:r>
            <a:r>
              <a:rPr lang="it-IT" sz="2400" kern="0" dirty="0"/>
              <a:t> </a:t>
            </a:r>
            <a:r>
              <a:rPr lang="it-IT" sz="2400" kern="0" dirty="0" err="1"/>
              <a:t>forwarded</a:t>
            </a:r>
            <a:r>
              <a:rPr lang="it-IT" sz="2400" kern="0" dirty="0"/>
              <a:t> and the input </a:t>
            </a:r>
            <a:r>
              <a:rPr lang="it-IT" sz="2400" kern="0" dirty="0" err="1"/>
              <a:t>port</a:t>
            </a:r>
            <a:r>
              <a:rPr lang="it-IT" sz="2400" kern="0" dirty="0"/>
              <a:t> </a:t>
            </a:r>
            <a:r>
              <a:rPr lang="it-IT" sz="2400" kern="0" dirty="0" err="1"/>
              <a:t>is</a:t>
            </a:r>
            <a:r>
              <a:rPr lang="it-IT" sz="2400" kern="0" dirty="0"/>
              <a:t> </a:t>
            </a:r>
            <a:r>
              <a:rPr lang="it-IT" sz="2400" kern="0" dirty="0" err="1"/>
              <a:t>stored</a:t>
            </a:r>
            <a:r>
              <a:rPr lang="it-IT" sz="2400" kern="0" dirty="0"/>
              <a:t> to </a:t>
            </a:r>
            <a:r>
              <a:rPr lang="it-IT" sz="2400" kern="0" dirty="0" err="1"/>
              <a:t>forward</a:t>
            </a:r>
            <a:r>
              <a:rPr lang="it-IT" sz="2400" kern="0" dirty="0"/>
              <a:t> </a:t>
            </a:r>
            <a:r>
              <a:rPr lang="it-IT" sz="2400" kern="0" dirty="0" err="1"/>
              <a:t>response</a:t>
            </a:r>
            <a:r>
              <a:rPr lang="it-IT" sz="2400" kern="0" dirty="0"/>
              <a:t> </a:t>
            </a:r>
            <a:r>
              <a:rPr lang="it-IT" sz="2400" kern="0" dirty="0" err="1"/>
              <a:t>packets</a:t>
            </a:r>
            <a:endParaRPr lang="it-IT" sz="2400" kern="0" dirty="0"/>
          </a:p>
          <a:p>
            <a:pPr lvl="0"/>
            <a:endParaRPr lang="it-IT" sz="2400" kern="0" dirty="0">
              <a:solidFill>
                <a:srgbClr val="000000"/>
              </a:solidFill>
            </a:endParaRPr>
          </a:p>
        </p:txBody>
      </p:sp>
      <p:sp>
        <p:nvSpPr>
          <p:cNvPr id="4" name="Rettangolo 3"/>
          <p:cNvSpPr/>
          <p:nvPr/>
        </p:nvSpPr>
        <p:spPr>
          <a:xfrm>
            <a:off x="691549" y="2178906"/>
            <a:ext cx="7996804" cy="830997"/>
          </a:xfrm>
          <a:prstGeom prst="rect">
            <a:avLst/>
          </a:prstGeom>
        </p:spPr>
        <p:txBody>
          <a:bodyPr wrap="square">
            <a:spAutoFit/>
          </a:bodyPr>
          <a:lstStyle/>
          <a:p>
            <a:r>
              <a:rPr lang="it-IT" sz="2400" kern="0" dirty="0"/>
              <a:t>A flow </a:t>
            </a:r>
            <a:r>
              <a:rPr lang="it-IT" sz="2400" kern="0" dirty="0" err="1"/>
              <a:t>is</a:t>
            </a:r>
            <a:r>
              <a:rPr lang="it-IT" sz="2400" kern="0" dirty="0"/>
              <a:t> </a:t>
            </a:r>
            <a:r>
              <a:rPr lang="it-IT" sz="2400" kern="0" dirty="0" err="1"/>
              <a:t>identified</a:t>
            </a:r>
            <a:r>
              <a:rPr lang="it-IT" sz="2400" kern="0" dirty="0"/>
              <a:t> by [IP_SRC,IP_DST,TCP_SRC,TCP_DST]</a:t>
            </a:r>
          </a:p>
          <a:p>
            <a:r>
              <a:rPr lang="it-IT" sz="2400" kern="0" dirty="0"/>
              <a:t>FLOW STATE: </a:t>
            </a:r>
            <a:r>
              <a:rPr lang="it-IT" sz="2400" kern="0" dirty="0" smtClean="0"/>
              <a:t>input </a:t>
            </a:r>
            <a:r>
              <a:rPr lang="it-IT" sz="2400" kern="0" dirty="0" err="1" smtClean="0"/>
              <a:t>port</a:t>
            </a:r>
            <a:endParaRPr lang="it-IT" sz="2400" kern="0" dirty="0"/>
          </a:p>
        </p:txBody>
      </p:sp>
    </p:spTree>
    <p:extLst>
      <p:ext uri="{BB962C8B-B14F-4D97-AF65-F5344CB8AC3E}">
        <p14:creationId xmlns:p14="http://schemas.microsoft.com/office/powerpoint/2010/main" val="552256398"/>
      </p:ext>
    </p:extLst>
  </p:cSld>
  <p:clrMapOvr>
    <a:masterClrMapping/>
  </p:clrMapOvr>
  <p:transition xmlns:p14="http://schemas.microsoft.com/office/powerpoint/2010/main" spd="slow">
    <p:pull/>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Effect transition="in" filter="fade">
                                      <p:cBhvr>
                                        <p:cTn id="17" dur="500"/>
                                        <p:tgtEl>
                                          <p:spTgt spid="27">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7">
                                            <p:txEl>
                                              <p:pRg st="1" end="1"/>
                                            </p:txEl>
                                          </p:spTgt>
                                        </p:tgtEl>
                                        <p:attrNameLst>
                                          <p:attrName>style.visibility</p:attrName>
                                        </p:attrNameLst>
                                      </p:cBhvr>
                                      <p:to>
                                        <p:strVal val="visible"/>
                                      </p:to>
                                    </p:set>
                                    <p:animEffect transition="in" filter="fade">
                                      <p:cBhvr>
                                        <p:cTn id="22" dur="500"/>
                                        <p:tgtEl>
                                          <p:spTgt spid="2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p"/>
      <p:bldP spid="3" grpId="0"/>
      <p:bldP spid="4"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Rettangolo 69"/>
          <p:cNvSpPr/>
          <p:nvPr/>
        </p:nvSpPr>
        <p:spPr>
          <a:xfrm>
            <a:off x="5595645" y="4223009"/>
            <a:ext cx="2961950" cy="162018"/>
          </a:xfrm>
          <a:prstGeom prst="rect">
            <a:avLst/>
          </a:prstGeom>
          <a:solidFill>
            <a:srgbClr val="FFC000">
              <a:alpha val="42000"/>
            </a:srgb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spcBef>
                <a:spcPct val="0"/>
              </a:spcBef>
              <a:spcAft>
                <a:spcPct val="0"/>
              </a:spcAft>
            </a:pPr>
            <a:endParaRPr lang="it-IT" sz="1050" b="1" dirty="0">
              <a:solidFill>
                <a:srgbClr val="000000"/>
              </a:solidFill>
              <a:latin typeface="Arial Narrow" panose="020B0606020202030204" pitchFamily="34" charset="0"/>
            </a:endParaRPr>
          </a:p>
        </p:txBody>
      </p:sp>
      <p:pic>
        <p:nvPicPr>
          <p:cNvPr id="88" name="Immagine 8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78420" y="727666"/>
            <a:ext cx="1919657" cy="1724023"/>
          </a:xfrm>
          <a:prstGeom prst="rect">
            <a:avLst/>
          </a:prstGeom>
        </p:spPr>
      </p:pic>
      <p:sp>
        <p:nvSpPr>
          <p:cNvPr id="151" name="Rettangolo 150"/>
          <p:cNvSpPr/>
          <p:nvPr/>
        </p:nvSpPr>
        <p:spPr>
          <a:xfrm>
            <a:off x="7756416" y="3516095"/>
            <a:ext cx="799572" cy="216024"/>
          </a:xfrm>
          <a:prstGeom prst="rect">
            <a:avLst/>
          </a:prstGeom>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it-IT" sz="1200" b="1" dirty="0" err="1">
                <a:solidFill>
                  <a:srgbClr val="FFFFFF"/>
                </a:solidFill>
                <a:latin typeface="Arial Narrow" panose="020B0606020202030204" pitchFamily="34" charset="0"/>
              </a:rPr>
              <a:t>Next</a:t>
            </a:r>
            <a:r>
              <a:rPr lang="it-IT" sz="1200" b="1" dirty="0">
                <a:solidFill>
                  <a:srgbClr val="FFFFFF"/>
                </a:solidFill>
                <a:latin typeface="Arial Narrow" panose="020B0606020202030204" pitchFamily="34" charset="0"/>
              </a:rPr>
              <a:t>-state</a:t>
            </a:r>
          </a:p>
        </p:txBody>
      </p:sp>
      <p:sp>
        <p:nvSpPr>
          <p:cNvPr id="42" name="Rettangolo 41"/>
          <p:cNvSpPr/>
          <p:nvPr/>
        </p:nvSpPr>
        <p:spPr>
          <a:xfrm>
            <a:off x="6988636" y="3515808"/>
            <a:ext cx="756084" cy="216023"/>
          </a:xfrm>
          <a:prstGeom prst="rect">
            <a:avLst/>
          </a:prstGeom>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it-IT" sz="1200" b="1" dirty="0" err="1">
                <a:solidFill>
                  <a:srgbClr val="FFFFFF"/>
                </a:solidFill>
                <a:latin typeface="Arial Narrow" panose="020B0606020202030204" pitchFamily="34" charset="0"/>
              </a:rPr>
              <a:t>action</a:t>
            </a:r>
            <a:endParaRPr lang="it-IT" sz="1200" b="1" dirty="0">
              <a:solidFill>
                <a:srgbClr val="FFFFFF"/>
              </a:solidFill>
              <a:latin typeface="Arial Narrow" panose="020B0606020202030204" pitchFamily="34" charset="0"/>
            </a:endParaRPr>
          </a:p>
        </p:txBody>
      </p:sp>
      <p:cxnSp>
        <p:nvCxnSpPr>
          <p:cNvPr id="15" name="Connettore 2 14"/>
          <p:cNvCxnSpPr>
            <a:stCxn id="62" idx="3"/>
          </p:cNvCxnSpPr>
          <p:nvPr/>
        </p:nvCxnSpPr>
        <p:spPr>
          <a:xfrm>
            <a:off x="4734825" y="4102641"/>
            <a:ext cx="176662" cy="3703"/>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1" name="Rettangolo 10"/>
          <p:cNvSpPr/>
          <p:nvPr/>
        </p:nvSpPr>
        <p:spPr>
          <a:xfrm>
            <a:off x="72337" y="3256414"/>
            <a:ext cx="3909440" cy="201894"/>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it-IT" sz="1200" b="1" dirty="0">
                <a:solidFill>
                  <a:srgbClr val="FFFFFF"/>
                </a:solidFill>
                <a:latin typeface="Arial Narrow" panose="020B0606020202030204" pitchFamily="34" charset="0"/>
              </a:rPr>
              <a:t>Flow </a:t>
            </a:r>
            <a:r>
              <a:rPr lang="it-IT" sz="1200" b="1" dirty="0" err="1">
                <a:solidFill>
                  <a:srgbClr val="FFFFFF"/>
                </a:solidFill>
                <a:latin typeface="Arial Narrow" panose="020B0606020202030204" pitchFamily="34" charset="0"/>
              </a:rPr>
              <a:t>key</a:t>
            </a:r>
            <a:endParaRPr lang="it-IT" sz="1200" b="1" dirty="0">
              <a:solidFill>
                <a:srgbClr val="FFFFFF"/>
              </a:solidFill>
              <a:latin typeface="Arial Narrow" panose="020B0606020202030204" pitchFamily="34" charset="0"/>
            </a:endParaRPr>
          </a:p>
        </p:txBody>
      </p:sp>
      <p:sp>
        <p:nvSpPr>
          <p:cNvPr id="12" name="Rettangolo 11"/>
          <p:cNvSpPr/>
          <p:nvPr/>
        </p:nvSpPr>
        <p:spPr>
          <a:xfrm>
            <a:off x="3975057" y="3257459"/>
            <a:ext cx="767384" cy="197708"/>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it-IT" sz="1200" b="1" dirty="0">
                <a:solidFill>
                  <a:srgbClr val="FFFFFF"/>
                </a:solidFill>
                <a:latin typeface="Arial Narrow" panose="020B0606020202030204" pitchFamily="34" charset="0"/>
              </a:rPr>
              <a:t>State</a:t>
            </a:r>
          </a:p>
        </p:txBody>
      </p:sp>
      <p:sp>
        <p:nvSpPr>
          <p:cNvPr id="13" name="CasellaDiTesto 12"/>
          <p:cNvSpPr txBox="1"/>
          <p:nvPr/>
        </p:nvSpPr>
        <p:spPr>
          <a:xfrm>
            <a:off x="2281363" y="2895978"/>
            <a:ext cx="929293" cy="300082"/>
          </a:xfrm>
          <a:prstGeom prst="rect">
            <a:avLst/>
          </a:prstGeom>
          <a:noFill/>
        </p:spPr>
        <p:txBody>
          <a:bodyPr wrap="none" rtlCol="0">
            <a:spAutoFit/>
          </a:bodyPr>
          <a:lstStyle/>
          <a:p>
            <a:pPr fontAlgn="base">
              <a:spcBef>
                <a:spcPct val="0"/>
              </a:spcBef>
              <a:spcAft>
                <a:spcPct val="0"/>
              </a:spcAft>
            </a:pPr>
            <a:r>
              <a:rPr lang="it-IT" sz="1350" b="1" dirty="0">
                <a:solidFill>
                  <a:srgbClr val="000000"/>
                </a:solidFill>
                <a:latin typeface="Arial Narrow" pitchFamily="34" charset="0"/>
                <a:cs typeface="Arial" charset="0"/>
              </a:rPr>
              <a:t>State </a:t>
            </a:r>
            <a:r>
              <a:rPr lang="it-IT" sz="1350" b="1" dirty="0" err="1">
                <a:solidFill>
                  <a:srgbClr val="000000"/>
                </a:solidFill>
                <a:latin typeface="Arial Narrow" pitchFamily="34" charset="0"/>
                <a:cs typeface="Arial" charset="0"/>
              </a:rPr>
              <a:t>Table</a:t>
            </a:r>
            <a:endParaRPr lang="it-IT" sz="1350" b="1" dirty="0">
              <a:solidFill>
                <a:srgbClr val="000000"/>
              </a:solidFill>
              <a:latin typeface="Arial Narrow" pitchFamily="34" charset="0"/>
              <a:cs typeface="Arial" charset="0"/>
            </a:endParaRPr>
          </a:p>
        </p:txBody>
      </p:sp>
      <p:sp>
        <p:nvSpPr>
          <p:cNvPr id="16" name="Rettangolo 15"/>
          <p:cNvSpPr/>
          <p:nvPr/>
        </p:nvSpPr>
        <p:spPr>
          <a:xfrm>
            <a:off x="1139650" y="2527206"/>
            <a:ext cx="1094367" cy="18145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it-IT" sz="1050" b="1" dirty="0" err="1" smtClean="0">
                <a:solidFill>
                  <a:srgbClr val="000000"/>
                </a:solidFill>
                <a:latin typeface="Arial Narrow" panose="020B0606020202030204" pitchFamily="34" charset="0"/>
              </a:rPr>
              <a:t>IP_dst</a:t>
            </a:r>
            <a:r>
              <a:rPr lang="it-IT" sz="1050" b="1" dirty="0" smtClean="0">
                <a:solidFill>
                  <a:srgbClr val="000000"/>
                </a:solidFill>
                <a:latin typeface="Arial Narrow" panose="020B0606020202030204" pitchFamily="34" charset="0"/>
              </a:rPr>
              <a:t>=10.0.0.100</a:t>
            </a:r>
            <a:endParaRPr lang="it-IT" sz="1050" b="1" dirty="0">
              <a:solidFill>
                <a:srgbClr val="000000"/>
              </a:solidFill>
              <a:latin typeface="Arial Narrow" panose="020B0606020202030204" pitchFamily="34" charset="0"/>
            </a:endParaRPr>
          </a:p>
        </p:txBody>
      </p:sp>
      <p:sp>
        <p:nvSpPr>
          <p:cNvPr id="17" name="Freccia in giù 16"/>
          <p:cNvSpPr/>
          <p:nvPr/>
        </p:nvSpPr>
        <p:spPr>
          <a:xfrm>
            <a:off x="1897629" y="2753592"/>
            <a:ext cx="337314" cy="486518"/>
          </a:xfrm>
          <a:prstGeom prst="down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it-IT" sz="1350" b="1">
              <a:solidFill>
                <a:srgbClr val="FFFFFF"/>
              </a:solidFill>
              <a:latin typeface="Arial Narrow" panose="020B0606020202030204" pitchFamily="34" charset="0"/>
            </a:endParaRPr>
          </a:p>
        </p:txBody>
      </p:sp>
      <p:sp>
        <p:nvSpPr>
          <p:cNvPr id="18" name="CasellaDiTesto 17"/>
          <p:cNvSpPr txBox="1"/>
          <p:nvPr/>
        </p:nvSpPr>
        <p:spPr>
          <a:xfrm>
            <a:off x="1193332" y="2137730"/>
            <a:ext cx="1199367" cy="300082"/>
          </a:xfrm>
          <a:prstGeom prst="rect">
            <a:avLst/>
          </a:prstGeom>
          <a:noFill/>
        </p:spPr>
        <p:txBody>
          <a:bodyPr wrap="none" rtlCol="0">
            <a:spAutoFit/>
          </a:bodyPr>
          <a:lstStyle/>
          <a:p>
            <a:pPr fontAlgn="base">
              <a:spcBef>
                <a:spcPct val="0"/>
              </a:spcBef>
              <a:spcAft>
                <a:spcPct val="0"/>
              </a:spcAft>
            </a:pPr>
            <a:r>
              <a:rPr lang="it-IT" sz="1350" b="1" dirty="0">
                <a:solidFill>
                  <a:srgbClr val="000000"/>
                </a:solidFill>
                <a:latin typeface="Arial Narrow" pitchFamily="34" charset="0"/>
                <a:cs typeface="Arial" charset="0"/>
              </a:rPr>
              <a:t>1) State </a:t>
            </a:r>
            <a:r>
              <a:rPr lang="it-IT" sz="1350" b="1" dirty="0" err="1">
                <a:solidFill>
                  <a:srgbClr val="000000"/>
                </a:solidFill>
                <a:latin typeface="Arial Narrow" pitchFamily="34" charset="0"/>
                <a:cs typeface="Arial" charset="0"/>
              </a:rPr>
              <a:t>lookup</a:t>
            </a:r>
            <a:endParaRPr lang="it-IT" sz="1350" b="1" dirty="0">
              <a:solidFill>
                <a:srgbClr val="000000"/>
              </a:solidFill>
              <a:latin typeface="Arial Narrow" pitchFamily="34" charset="0"/>
              <a:cs typeface="Arial" charset="0"/>
            </a:endParaRPr>
          </a:p>
        </p:txBody>
      </p:sp>
      <p:sp>
        <p:nvSpPr>
          <p:cNvPr id="19" name="Rettangolo 18"/>
          <p:cNvSpPr/>
          <p:nvPr/>
        </p:nvSpPr>
        <p:spPr>
          <a:xfrm>
            <a:off x="5584480" y="3515808"/>
            <a:ext cx="648072" cy="216024"/>
          </a:xfrm>
          <a:prstGeom prst="rect">
            <a:avLst/>
          </a:prstGeom>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it-IT" sz="1200" b="1" dirty="0">
                <a:solidFill>
                  <a:srgbClr val="FFFFFF"/>
                </a:solidFill>
                <a:latin typeface="Arial Narrow" panose="020B0606020202030204" pitchFamily="34" charset="0"/>
              </a:rPr>
              <a:t>state</a:t>
            </a:r>
          </a:p>
        </p:txBody>
      </p:sp>
      <p:sp>
        <p:nvSpPr>
          <p:cNvPr id="20" name="Rettangolo 19"/>
          <p:cNvSpPr/>
          <p:nvPr/>
        </p:nvSpPr>
        <p:spPr>
          <a:xfrm>
            <a:off x="6232552" y="3515808"/>
            <a:ext cx="756084" cy="216024"/>
          </a:xfrm>
          <a:prstGeom prst="rect">
            <a:avLst/>
          </a:prstGeom>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it-IT" sz="1200" b="1" dirty="0" err="1">
                <a:solidFill>
                  <a:srgbClr val="FFFFFF"/>
                </a:solidFill>
                <a:latin typeface="Arial Narrow" panose="020B0606020202030204" pitchFamily="34" charset="0"/>
              </a:rPr>
              <a:t>event</a:t>
            </a:r>
            <a:endParaRPr lang="it-IT" sz="1200" b="1" dirty="0">
              <a:solidFill>
                <a:srgbClr val="FFFFFF"/>
              </a:solidFill>
              <a:latin typeface="Arial Narrow" panose="020B0606020202030204" pitchFamily="34" charset="0"/>
            </a:endParaRPr>
          </a:p>
        </p:txBody>
      </p:sp>
      <p:sp>
        <p:nvSpPr>
          <p:cNvPr id="21" name="Rettangolo 20"/>
          <p:cNvSpPr/>
          <p:nvPr/>
        </p:nvSpPr>
        <p:spPr>
          <a:xfrm>
            <a:off x="5584480" y="3731832"/>
            <a:ext cx="648072" cy="162018"/>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it-IT" sz="1050" b="1" dirty="0">
                <a:solidFill>
                  <a:srgbClr val="000000"/>
                </a:solidFill>
                <a:latin typeface="Arial Narrow" panose="020B0606020202030204" pitchFamily="34" charset="0"/>
              </a:rPr>
              <a:t>1</a:t>
            </a:r>
          </a:p>
        </p:txBody>
      </p:sp>
      <p:sp>
        <p:nvSpPr>
          <p:cNvPr id="22" name="Rettangolo 21"/>
          <p:cNvSpPr/>
          <p:nvPr/>
        </p:nvSpPr>
        <p:spPr>
          <a:xfrm>
            <a:off x="5584480" y="3893850"/>
            <a:ext cx="648072" cy="162018"/>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it-IT" sz="1050" b="1" dirty="0">
                <a:solidFill>
                  <a:srgbClr val="000000"/>
                </a:solidFill>
                <a:latin typeface="Arial Narrow" panose="020B0606020202030204" pitchFamily="34" charset="0"/>
              </a:rPr>
              <a:t>2</a:t>
            </a:r>
          </a:p>
        </p:txBody>
      </p:sp>
      <p:sp>
        <p:nvSpPr>
          <p:cNvPr id="23" name="Rettangolo 22"/>
          <p:cNvSpPr/>
          <p:nvPr/>
        </p:nvSpPr>
        <p:spPr>
          <a:xfrm>
            <a:off x="6232552" y="3731832"/>
            <a:ext cx="756084" cy="162018"/>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it-IT" sz="1050" b="1" dirty="0" smtClean="0">
                <a:solidFill>
                  <a:srgbClr val="000000"/>
                </a:solidFill>
                <a:latin typeface="Arial Narrow" panose="020B0606020202030204" pitchFamily="34" charset="0"/>
              </a:rPr>
              <a:t>In-</a:t>
            </a:r>
            <a:r>
              <a:rPr lang="it-IT" sz="1050" b="1" dirty="0" err="1" smtClean="0">
                <a:solidFill>
                  <a:srgbClr val="000000"/>
                </a:solidFill>
                <a:latin typeface="Arial Narrow" panose="020B0606020202030204" pitchFamily="34" charset="0"/>
              </a:rPr>
              <a:t>port</a:t>
            </a:r>
            <a:r>
              <a:rPr lang="it-IT" sz="1050" b="1" dirty="0" smtClean="0">
                <a:solidFill>
                  <a:srgbClr val="000000"/>
                </a:solidFill>
                <a:latin typeface="Arial Narrow" panose="020B0606020202030204" pitchFamily="34" charset="0"/>
              </a:rPr>
              <a:t>=4</a:t>
            </a:r>
            <a:endParaRPr lang="it-IT" sz="1050" b="1" dirty="0">
              <a:solidFill>
                <a:srgbClr val="000000"/>
              </a:solidFill>
              <a:latin typeface="Arial Narrow" panose="020B0606020202030204" pitchFamily="34" charset="0"/>
            </a:endParaRPr>
          </a:p>
        </p:txBody>
      </p:sp>
      <p:sp>
        <p:nvSpPr>
          <p:cNvPr id="24" name="Rettangolo 23"/>
          <p:cNvSpPr/>
          <p:nvPr/>
        </p:nvSpPr>
        <p:spPr>
          <a:xfrm>
            <a:off x="6232552" y="3893850"/>
            <a:ext cx="756084" cy="162018"/>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it-IT" sz="1050" b="1" dirty="0" smtClean="0">
                <a:solidFill>
                  <a:srgbClr val="000000"/>
                </a:solidFill>
                <a:latin typeface="Arial Narrow" panose="020B0606020202030204" pitchFamily="34" charset="0"/>
              </a:rPr>
              <a:t>In-</a:t>
            </a:r>
            <a:r>
              <a:rPr lang="it-IT" sz="1050" b="1" dirty="0" err="1" smtClean="0">
                <a:solidFill>
                  <a:srgbClr val="000000"/>
                </a:solidFill>
                <a:latin typeface="Arial Narrow" panose="020B0606020202030204" pitchFamily="34" charset="0"/>
              </a:rPr>
              <a:t>port</a:t>
            </a:r>
            <a:r>
              <a:rPr lang="it-IT" sz="1050" b="1" dirty="0" smtClean="0">
                <a:solidFill>
                  <a:srgbClr val="000000"/>
                </a:solidFill>
                <a:latin typeface="Arial Narrow" panose="020B0606020202030204" pitchFamily="34" charset="0"/>
              </a:rPr>
              <a:t>=4</a:t>
            </a:r>
            <a:endParaRPr lang="it-IT" sz="1050" b="1" dirty="0">
              <a:solidFill>
                <a:srgbClr val="000000"/>
              </a:solidFill>
              <a:latin typeface="Arial Narrow" panose="020B0606020202030204" pitchFamily="34" charset="0"/>
            </a:endParaRPr>
          </a:p>
        </p:txBody>
      </p:sp>
      <p:sp>
        <p:nvSpPr>
          <p:cNvPr id="25" name="Rettangolo 24"/>
          <p:cNvSpPr/>
          <p:nvPr/>
        </p:nvSpPr>
        <p:spPr>
          <a:xfrm>
            <a:off x="5584480" y="4055868"/>
            <a:ext cx="648072" cy="162018"/>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it-IT" sz="1050" b="1" dirty="0">
                <a:solidFill>
                  <a:srgbClr val="000000"/>
                </a:solidFill>
                <a:latin typeface="Arial Narrow" panose="020B0606020202030204" pitchFamily="34" charset="0"/>
              </a:rPr>
              <a:t>3</a:t>
            </a:r>
          </a:p>
        </p:txBody>
      </p:sp>
      <p:sp>
        <p:nvSpPr>
          <p:cNvPr id="26" name="Rettangolo 25"/>
          <p:cNvSpPr/>
          <p:nvPr/>
        </p:nvSpPr>
        <p:spPr>
          <a:xfrm>
            <a:off x="5584480" y="4217886"/>
            <a:ext cx="648072" cy="162018"/>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it-IT" sz="1050" b="1" dirty="0">
                <a:solidFill>
                  <a:srgbClr val="000000"/>
                </a:solidFill>
                <a:latin typeface="Arial Narrow" panose="020B0606020202030204" pitchFamily="34" charset="0"/>
              </a:rPr>
              <a:t>*</a:t>
            </a:r>
          </a:p>
        </p:txBody>
      </p:sp>
      <p:sp>
        <p:nvSpPr>
          <p:cNvPr id="27" name="Rettangolo 26"/>
          <p:cNvSpPr/>
          <p:nvPr/>
        </p:nvSpPr>
        <p:spPr>
          <a:xfrm>
            <a:off x="6232552" y="4055868"/>
            <a:ext cx="756084" cy="162018"/>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it-IT" sz="1050" b="1" dirty="0" smtClean="0">
                <a:solidFill>
                  <a:srgbClr val="000000"/>
                </a:solidFill>
                <a:latin typeface="Arial Narrow" panose="020B0606020202030204" pitchFamily="34" charset="0"/>
              </a:rPr>
              <a:t>In-</a:t>
            </a:r>
            <a:r>
              <a:rPr lang="it-IT" sz="1050" b="1" dirty="0" err="1" smtClean="0">
                <a:solidFill>
                  <a:srgbClr val="000000"/>
                </a:solidFill>
                <a:latin typeface="Arial Narrow" panose="020B0606020202030204" pitchFamily="34" charset="0"/>
              </a:rPr>
              <a:t>port</a:t>
            </a:r>
            <a:r>
              <a:rPr lang="it-IT" sz="1050" b="1" dirty="0" smtClean="0">
                <a:solidFill>
                  <a:srgbClr val="000000"/>
                </a:solidFill>
                <a:latin typeface="Arial Narrow" panose="020B0606020202030204" pitchFamily="34" charset="0"/>
              </a:rPr>
              <a:t>=4</a:t>
            </a:r>
            <a:endParaRPr lang="it-IT" sz="1050" b="1" dirty="0">
              <a:solidFill>
                <a:srgbClr val="000000"/>
              </a:solidFill>
              <a:latin typeface="Arial Narrow" panose="020B0606020202030204" pitchFamily="34" charset="0"/>
            </a:endParaRPr>
          </a:p>
        </p:txBody>
      </p:sp>
      <p:sp>
        <p:nvSpPr>
          <p:cNvPr id="28" name="Rettangolo 27"/>
          <p:cNvSpPr/>
          <p:nvPr/>
        </p:nvSpPr>
        <p:spPr>
          <a:xfrm>
            <a:off x="6232552" y="4217886"/>
            <a:ext cx="756084" cy="162018"/>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it-IT" sz="1050" b="1" dirty="0">
                <a:solidFill>
                  <a:srgbClr val="000000"/>
                </a:solidFill>
                <a:latin typeface="Arial Narrow" panose="020B0606020202030204" pitchFamily="34" charset="0"/>
              </a:rPr>
              <a:t>In-</a:t>
            </a:r>
            <a:r>
              <a:rPr lang="it-IT" sz="1050" b="1" dirty="0" err="1">
                <a:solidFill>
                  <a:srgbClr val="000000"/>
                </a:solidFill>
                <a:latin typeface="Arial Narrow" panose="020B0606020202030204" pitchFamily="34" charset="0"/>
              </a:rPr>
              <a:t>port</a:t>
            </a:r>
            <a:r>
              <a:rPr lang="it-IT" sz="1050" b="1" dirty="0">
                <a:solidFill>
                  <a:srgbClr val="000000"/>
                </a:solidFill>
                <a:latin typeface="Arial Narrow" panose="020B0606020202030204" pitchFamily="34" charset="0"/>
              </a:rPr>
              <a:t>=1</a:t>
            </a:r>
          </a:p>
        </p:txBody>
      </p:sp>
      <p:sp>
        <p:nvSpPr>
          <p:cNvPr id="29" name="Rettangolo 28"/>
          <p:cNvSpPr/>
          <p:nvPr/>
        </p:nvSpPr>
        <p:spPr>
          <a:xfrm>
            <a:off x="5584480" y="4379904"/>
            <a:ext cx="648072" cy="162018"/>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it-IT" sz="1050" b="1" dirty="0">
                <a:solidFill>
                  <a:srgbClr val="000000"/>
                </a:solidFill>
                <a:latin typeface="Arial Narrow" panose="020B0606020202030204" pitchFamily="34" charset="0"/>
              </a:rPr>
              <a:t>*</a:t>
            </a:r>
          </a:p>
        </p:txBody>
      </p:sp>
      <p:sp>
        <p:nvSpPr>
          <p:cNvPr id="30" name="Rettangolo 29"/>
          <p:cNvSpPr/>
          <p:nvPr/>
        </p:nvSpPr>
        <p:spPr>
          <a:xfrm>
            <a:off x="6232552" y="4379904"/>
            <a:ext cx="756084" cy="162018"/>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it-IT" sz="1050" b="1" dirty="0" smtClean="0">
                <a:solidFill>
                  <a:srgbClr val="000000"/>
                </a:solidFill>
                <a:latin typeface="Arial Narrow" panose="020B0606020202030204" pitchFamily="34" charset="0"/>
              </a:rPr>
              <a:t>In-</a:t>
            </a:r>
            <a:r>
              <a:rPr lang="it-IT" sz="1050" b="1" dirty="0" err="1" smtClean="0">
                <a:solidFill>
                  <a:srgbClr val="000000"/>
                </a:solidFill>
                <a:latin typeface="Arial Narrow" panose="020B0606020202030204" pitchFamily="34" charset="0"/>
              </a:rPr>
              <a:t>port</a:t>
            </a:r>
            <a:r>
              <a:rPr lang="it-IT" sz="1050" b="1" dirty="0" smtClean="0">
                <a:solidFill>
                  <a:srgbClr val="000000"/>
                </a:solidFill>
                <a:latin typeface="Arial Narrow" panose="020B0606020202030204" pitchFamily="34" charset="0"/>
              </a:rPr>
              <a:t>=2</a:t>
            </a:r>
            <a:endParaRPr lang="it-IT" sz="1050" b="1" dirty="0">
              <a:solidFill>
                <a:srgbClr val="000000"/>
              </a:solidFill>
              <a:latin typeface="Arial Narrow" panose="020B0606020202030204" pitchFamily="34" charset="0"/>
            </a:endParaRPr>
          </a:p>
        </p:txBody>
      </p:sp>
      <p:sp>
        <p:nvSpPr>
          <p:cNvPr id="31" name="Rettangolo 30"/>
          <p:cNvSpPr/>
          <p:nvPr/>
        </p:nvSpPr>
        <p:spPr>
          <a:xfrm>
            <a:off x="5584480" y="4541922"/>
            <a:ext cx="648072" cy="162018"/>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it-IT" sz="1050" b="1" dirty="0">
                <a:solidFill>
                  <a:srgbClr val="000000"/>
                </a:solidFill>
                <a:latin typeface="Arial Narrow" panose="020B0606020202030204" pitchFamily="34" charset="0"/>
              </a:rPr>
              <a:t>*</a:t>
            </a:r>
          </a:p>
        </p:txBody>
      </p:sp>
      <p:sp>
        <p:nvSpPr>
          <p:cNvPr id="33" name="Rettangolo 32"/>
          <p:cNvSpPr/>
          <p:nvPr/>
        </p:nvSpPr>
        <p:spPr>
          <a:xfrm>
            <a:off x="6232552" y="4541922"/>
            <a:ext cx="756084" cy="162018"/>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it-IT" sz="1050" b="1" dirty="0" smtClean="0">
                <a:solidFill>
                  <a:srgbClr val="000000"/>
                </a:solidFill>
                <a:latin typeface="Arial Narrow" panose="020B0606020202030204" pitchFamily="34" charset="0"/>
              </a:rPr>
              <a:t>In-</a:t>
            </a:r>
            <a:r>
              <a:rPr lang="it-IT" sz="1050" b="1" dirty="0" err="1" smtClean="0">
                <a:solidFill>
                  <a:srgbClr val="000000"/>
                </a:solidFill>
                <a:latin typeface="Arial Narrow" panose="020B0606020202030204" pitchFamily="34" charset="0"/>
              </a:rPr>
              <a:t>port</a:t>
            </a:r>
            <a:r>
              <a:rPr lang="it-IT" sz="1050" b="1" dirty="0" smtClean="0">
                <a:solidFill>
                  <a:srgbClr val="000000"/>
                </a:solidFill>
                <a:latin typeface="Arial Narrow" panose="020B0606020202030204" pitchFamily="34" charset="0"/>
              </a:rPr>
              <a:t>=3</a:t>
            </a:r>
            <a:endParaRPr lang="it-IT" sz="1050" b="1" dirty="0">
              <a:solidFill>
                <a:srgbClr val="000000"/>
              </a:solidFill>
              <a:latin typeface="Arial Narrow" panose="020B0606020202030204" pitchFamily="34" charset="0"/>
            </a:endParaRPr>
          </a:p>
        </p:txBody>
      </p:sp>
      <p:sp>
        <p:nvSpPr>
          <p:cNvPr id="35" name="CasellaDiTesto 34"/>
          <p:cNvSpPr txBox="1"/>
          <p:nvPr/>
        </p:nvSpPr>
        <p:spPr>
          <a:xfrm>
            <a:off x="6768409" y="3000404"/>
            <a:ext cx="978986" cy="300082"/>
          </a:xfrm>
          <a:prstGeom prst="rect">
            <a:avLst/>
          </a:prstGeom>
          <a:noFill/>
        </p:spPr>
        <p:txBody>
          <a:bodyPr wrap="none" rtlCol="0">
            <a:spAutoFit/>
          </a:bodyPr>
          <a:lstStyle/>
          <a:p>
            <a:pPr fontAlgn="base">
              <a:spcBef>
                <a:spcPct val="0"/>
              </a:spcBef>
              <a:spcAft>
                <a:spcPct val="0"/>
              </a:spcAft>
            </a:pPr>
            <a:r>
              <a:rPr lang="it-IT" sz="1350" b="1" dirty="0">
                <a:solidFill>
                  <a:srgbClr val="000000"/>
                </a:solidFill>
                <a:latin typeface="Arial Narrow" pitchFamily="34" charset="0"/>
                <a:cs typeface="Arial" charset="0"/>
              </a:rPr>
              <a:t>XFSM </a:t>
            </a:r>
            <a:r>
              <a:rPr lang="it-IT" sz="1350" b="1" dirty="0" err="1">
                <a:solidFill>
                  <a:srgbClr val="000000"/>
                </a:solidFill>
                <a:latin typeface="Arial Narrow" pitchFamily="34" charset="0"/>
                <a:cs typeface="Arial" charset="0"/>
              </a:rPr>
              <a:t>Table</a:t>
            </a:r>
            <a:endParaRPr lang="it-IT" sz="1350" b="1" dirty="0">
              <a:solidFill>
                <a:srgbClr val="000000"/>
              </a:solidFill>
              <a:latin typeface="Arial Narrow" pitchFamily="34" charset="0"/>
              <a:cs typeface="Arial" charset="0"/>
            </a:endParaRPr>
          </a:p>
        </p:txBody>
      </p:sp>
      <p:cxnSp>
        <p:nvCxnSpPr>
          <p:cNvPr id="36" name="Connettore 1 35"/>
          <p:cNvCxnSpPr/>
          <p:nvPr/>
        </p:nvCxnSpPr>
        <p:spPr>
          <a:xfrm flipV="1">
            <a:off x="5584480" y="3510508"/>
            <a:ext cx="0" cy="119819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Connettore 1 36"/>
          <p:cNvCxnSpPr/>
          <p:nvPr/>
        </p:nvCxnSpPr>
        <p:spPr>
          <a:xfrm>
            <a:off x="5584480" y="4716098"/>
            <a:ext cx="140415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Connettore 1 37"/>
          <p:cNvCxnSpPr/>
          <p:nvPr/>
        </p:nvCxnSpPr>
        <p:spPr>
          <a:xfrm flipV="1">
            <a:off x="6986096" y="3381188"/>
            <a:ext cx="0" cy="13501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Connettore 1 38"/>
          <p:cNvCxnSpPr/>
          <p:nvPr/>
        </p:nvCxnSpPr>
        <p:spPr>
          <a:xfrm>
            <a:off x="5584480" y="3353790"/>
            <a:ext cx="205222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0" name="Rettangolo 39"/>
          <p:cNvSpPr/>
          <p:nvPr/>
        </p:nvSpPr>
        <p:spPr>
          <a:xfrm>
            <a:off x="5582575" y="3299784"/>
            <a:ext cx="1404156" cy="216024"/>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it-IT" sz="1350" b="1" dirty="0">
                <a:solidFill>
                  <a:srgbClr val="FFFFFF"/>
                </a:solidFill>
                <a:latin typeface="Arial Narrow" panose="020B0606020202030204" pitchFamily="34" charset="0"/>
              </a:rPr>
              <a:t>Match </a:t>
            </a:r>
            <a:r>
              <a:rPr lang="it-IT" sz="1350" b="1" dirty="0" err="1">
                <a:solidFill>
                  <a:srgbClr val="FFFFFF"/>
                </a:solidFill>
                <a:latin typeface="Arial Narrow" panose="020B0606020202030204" pitchFamily="34" charset="0"/>
              </a:rPr>
              <a:t>fields</a:t>
            </a:r>
            <a:endParaRPr lang="it-IT" sz="1350" b="1" dirty="0">
              <a:solidFill>
                <a:srgbClr val="FFFFFF"/>
              </a:solidFill>
              <a:latin typeface="Arial Narrow" panose="020B0606020202030204" pitchFamily="34" charset="0"/>
            </a:endParaRPr>
          </a:p>
        </p:txBody>
      </p:sp>
      <p:sp>
        <p:nvSpPr>
          <p:cNvPr id="41" name="Rettangolo 40"/>
          <p:cNvSpPr/>
          <p:nvPr/>
        </p:nvSpPr>
        <p:spPr>
          <a:xfrm>
            <a:off x="6988907" y="3299784"/>
            <a:ext cx="1563262" cy="216024"/>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it-IT" sz="1350" b="1" dirty="0" err="1">
                <a:solidFill>
                  <a:srgbClr val="FFFFFF"/>
                </a:solidFill>
                <a:latin typeface="Arial Narrow" panose="020B0606020202030204" pitchFamily="34" charset="0"/>
              </a:rPr>
              <a:t>Actions</a:t>
            </a:r>
            <a:endParaRPr lang="it-IT" sz="1350" b="1" dirty="0">
              <a:solidFill>
                <a:srgbClr val="FFFFFF"/>
              </a:solidFill>
              <a:latin typeface="Arial Narrow" panose="020B0606020202030204" pitchFamily="34" charset="0"/>
            </a:endParaRPr>
          </a:p>
        </p:txBody>
      </p:sp>
      <p:sp>
        <p:nvSpPr>
          <p:cNvPr id="44" name="Rettangolo 43"/>
          <p:cNvSpPr/>
          <p:nvPr/>
        </p:nvSpPr>
        <p:spPr>
          <a:xfrm>
            <a:off x="6988636" y="3731832"/>
            <a:ext cx="756084" cy="162017"/>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it-IT" sz="1050" b="1" dirty="0" err="1" smtClean="0">
                <a:solidFill>
                  <a:srgbClr val="000000"/>
                </a:solidFill>
                <a:latin typeface="Arial Narrow" panose="020B0606020202030204" pitchFamily="34" charset="0"/>
              </a:rPr>
              <a:t>Forward</a:t>
            </a:r>
            <a:r>
              <a:rPr lang="it-IT" sz="1050" b="1" dirty="0" smtClean="0">
                <a:solidFill>
                  <a:srgbClr val="000000"/>
                </a:solidFill>
                <a:latin typeface="Arial Narrow" panose="020B0606020202030204" pitchFamily="34" charset="0"/>
              </a:rPr>
              <a:t>(1)</a:t>
            </a:r>
            <a:endParaRPr lang="it-IT" sz="1050" b="1" dirty="0">
              <a:solidFill>
                <a:srgbClr val="000000"/>
              </a:solidFill>
              <a:latin typeface="Arial Narrow" panose="020B0606020202030204" pitchFamily="34" charset="0"/>
            </a:endParaRPr>
          </a:p>
        </p:txBody>
      </p:sp>
      <p:sp>
        <p:nvSpPr>
          <p:cNvPr id="45" name="Rettangolo 44"/>
          <p:cNvSpPr/>
          <p:nvPr/>
        </p:nvSpPr>
        <p:spPr>
          <a:xfrm>
            <a:off x="6988636" y="3893850"/>
            <a:ext cx="756084" cy="162017"/>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it-IT" sz="1050" b="1" dirty="0" err="1" smtClean="0">
                <a:solidFill>
                  <a:srgbClr val="000000"/>
                </a:solidFill>
                <a:latin typeface="Arial Narrow" panose="020B0606020202030204" pitchFamily="34" charset="0"/>
              </a:rPr>
              <a:t>Forward</a:t>
            </a:r>
            <a:r>
              <a:rPr lang="it-IT" sz="1050" b="1" dirty="0" smtClean="0">
                <a:solidFill>
                  <a:srgbClr val="000000"/>
                </a:solidFill>
                <a:latin typeface="Arial Narrow" panose="020B0606020202030204" pitchFamily="34" charset="0"/>
              </a:rPr>
              <a:t>(2)</a:t>
            </a:r>
            <a:endParaRPr lang="it-IT" sz="1050" b="1" dirty="0">
              <a:solidFill>
                <a:srgbClr val="000000"/>
              </a:solidFill>
              <a:latin typeface="Arial Narrow" panose="020B0606020202030204" pitchFamily="34" charset="0"/>
            </a:endParaRPr>
          </a:p>
        </p:txBody>
      </p:sp>
      <p:sp>
        <p:nvSpPr>
          <p:cNvPr id="48" name="Rettangolo 47"/>
          <p:cNvSpPr/>
          <p:nvPr/>
        </p:nvSpPr>
        <p:spPr>
          <a:xfrm>
            <a:off x="6988636" y="4055868"/>
            <a:ext cx="756084" cy="162017"/>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it-IT" sz="1050" b="1" dirty="0" err="1" smtClean="0">
                <a:solidFill>
                  <a:srgbClr val="000000"/>
                </a:solidFill>
                <a:latin typeface="Arial Narrow" panose="020B0606020202030204" pitchFamily="34" charset="0"/>
              </a:rPr>
              <a:t>Forward</a:t>
            </a:r>
            <a:r>
              <a:rPr lang="it-IT" sz="1050" b="1" dirty="0" smtClean="0">
                <a:solidFill>
                  <a:srgbClr val="000000"/>
                </a:solidFill>
                <a:latin typeface="Arial Narrow" panose="020B0606020202030204" pitchFamily="34" charset="0"/>
              </a:rPr>
              <a:t>(3)</a:t>
            </a:r>
            <a:endParaRPr lang="it-IT" sz="1050" b="1" dirty="0">
              <a:solidFill>
                <a:srgbClr val="000000"/>
              </a:solidFill>
              <a:latin typeface="Arial Narrow" panose="020B0606020202030204" pitchFamily="34" charset="0"/>
            </a:endParaRPr>
          </a:p>
        </p:txBody>
      </p:sp>
      <p:sp>
        <p:nvSpPr>
          <p:cNvPr id="49" name="Rettangolo 48"/>
          <p:cNvSpPr/>
          <p:nvPr/>
        </p:nvSpPr>
        <p:spPr>
          <a:xfrm>
            <a:off x="6988636" y="4217886"/>
            <a:ext cx="756084" cy="162017"/>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it-IT" sz="1050" b="1" dirty="0" err="1" smtClean="0">
                <a:solidFill>
                  <a:srgbClr val="000000"/>
                </a:solidFill>
                <a:latin typeface="Arial Narrow" panose="020B0606020202030204" pitchFamily="34" charset="0"/>
              </a:rPr>
              <a:t>Forward</a:t>
            </a:r>
            <a:r>
              <a:rPr lang="it-IT" sz="1050" b="1" dirty="0" smtClean="0">
                <a:solidFill>
                  <a:srgbClr val="000000"/>
                </a:solidFill>
                <a:latin typeface="Arial Narrow" panose="020B0606020202030204" pitchFamily="34" charset="0"/>
              </a:rPr>
              <a:t>(4)</a:t>
            </a:r>
            <a:endParaRPr lang="it-IT" sz="1050" b="1" dirty="0">
              <a:solidFill>
                <a:srgbClr val="000000"/>
              </a:solidFill>
              <a:latin typeface="Arial Narrow" panose="020B0606020202030204" pitchFamily="34" charset="0"/>
            </a:endParaRPr>
          </a:p>
        </p:txBody>
      </p:sp>
      <p:sp>
        <p:nvSpPr>
          <p:cNvPr id="52" name="Rettangolo 51"/>
          <p:cNvSpPr/>
          <p:nvPr/>
        </p:nvSpPr>
        <p:spPr>
          <a:xfrm>
            <a:off x="6988636" y="4379904"/>
            <a:ext cx="756084" cy="162017"/>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it-IT" sz="1050" b="1" dirty="0" err="1" smtClean="0">
                <a:solidFill>
                  <a:srgbClr val="000000"/>
                </a:solidFill>
                <a:latin typeface="Arial Narrow" panose="020B0606020202030204" pitchFamily="34" charset="0"/>
              </a:rPr>
              <a:t>Forward</a:t>
            </a:r>
            <a:r>
              <a:rPr lang="it-IT" sz="1050" b="1" dirty="0" smtClean="0">
                <a:solidFill>
                  <a:srgbClr val="000000"/>
                </a:solidFill>
                <a:latin typeface="Arial Narrow" panose="020B0606020202030204" pitchFamily="34" charset="0"/>
              </a:rPr>
              <a:t>(4)</a:t>
            </a:r>
            <a:endParaRPr lang="it-IT" sz="1050" b="1" dirty="0">
              <a:solidFill>
                <a:srgbClr val="000000"/>
              </a:solidFill>
              <a:latin typeface="Arial Narrow" panose="020B0606020202030204" pitchFamily="34" charset="0"/>
            </a:endParaRPr>
          </a:p>
        </p:txBody>
      </p:sp>
      <p:sp>
        <p:nvSpPr>
          <p:cNvPr id="54" name="Rettangolo 53"/>
          <p:cNvSpPr/>
          <p:nvPr/>
        </p:nvSpPr>
        <p:spPr>
          <a:xfrm>
            <a:off x="6988636" y="4541922"/>
            <a:ext cx="756084" cy="162017"/>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it-IT" sz="1050" b="1" dirty="0" err="1" smtClean="0">
                <a:solidFill>
                  <a:srgbClr val="000000"/>
                </a:solidFill>
                <a:latin typeface="Arial Narrow" panose="020B0606020202030204" pitchFamily="34" charset="0"/>
              </a:rPr>
              <a:t>Forward</a:t>
            </a:r>
            <a:r>
              <a:rPr lang="it-IT" sz="1050" b="1" dirty="0" smtClean="0">
                <a:solidFill>
                  <a:srgbClr val="000000"/>
                </a:solidFill>
                <a:latin typeface="Arial Narrow" panose="020B0606020202030204" pitchFamily="34" charset="0"/>
              </a:rPr>
              <a:t>(4)</a:t>
            </a:r>
            <a:endParaRPr lang="it-IT" sz="1050" b="1" dirty="0">
              <a:solidFill>
                <a:srgbClr val="000000"/>
              </a:solidFill>
              <a:latin typeface="Arial Narrow" panose="020B0606020202030204" pitchFamily="34" charset="0"/>
            </a:endParaRPr>
          </a:p>
        </p:txBody>
      </p:sp>
      <p:cxnSp>
        <p:nvCxnSpPr>
          <p:cNvPr id="59" name="Connettore 1 58"/>
          <p:cNvCxnSpPr/>
          <p:nvPr/>
        </p:nvCxnSpPr>
        <p:spPr>
          <a:xfrm>
            <a:off x="6934095" y="4716098"/>
            <a:ext cx="162125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Connettore 1 59"/>
          <p:cNvCxnSpPr/>
          <p:nvPr/>
        </p:nvCxnSpPr>
        <p:spPr>
          <a:xfrm flipV="1">
            <a:off x="7750435" y="3516664"/>
            <a:ext cx="0" cy="121017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Connettore 2 60"/>
          <p:cNvCxnSpPr/>
          <p:nvPr/>
        </p:nvCxnSpPr>
        <p:spPr>
          <a:xfrm>
            <a:off x="8550535" y="4293967"/>
            <a:ext cx="229583" cy="246"/>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2" name="Rettangolo 61"/>
          <p:cNvSpPr/>
          <p:nvPr/>
        </p:nvSpPr>
        <p:spPr>
          <a:xfrm>
            <a:off x="70430" y="4014590"/>
            <a:ext cx="4664395" cy="176102"/>
          </a:xfrm>
          <a:prstGeom prst="rect">
            <a:avLst/>
          </a:prstGeom>
          <a:solidFill>
            <a:srgbClr val="FFC000">
              <a:alpha val="42000"/>
            </a:srgb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spcBef>
                <a:spcPct val="0"/>
              </a:spcBef>
              <a:spcAft>
                <a:spcPct val="0"/>
              </a:spcAft>
            </a:pPr>
            <a:endParaRPr lang="it-IT" sz="1050" b="1" dirty="0">
              <a:solidFill>
                <a:srgbClr val="000000"/>
              </a:solidFill>
              <a:latin typeface="Arial Narrow" panose="020B0606020202030204" pitchFamily="34" charset="0"/>
            </a:endParaRPr>
          </a:p>
        </p:txBody>
      </p:sp>
      <p:cxnSp>
        <p:nvCxnSpPr>
          <p:cNvPr id="63" name="Connettore 2 62"/>
          <p:cNvCxnSpPr/>
          <p:nvPr/>
        </p:nvCxnSpPr>
        <p:spPr>
          <a:xfrm flipV="1">
            <a:off x="4884449" y="2814694"/>
            <a:ext cx="0" cy="128004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5" name="CasellaDiTesto 64"/>
          <p:cNvSpPr txBox="1"/>
          <p:nvPr/>
        </p:nvSpPr>
        <p:spPr>
          <a:xfrm>
            <a:off x="4840253" y="2137730"/>
            <a:ext cx="1797287" cy="300082"/>
          </a:xfrm>
          <a:prstGeom prst="rect">
            <a:avLst/>
          </a:prstGeom>
          <a:noFill/>
        </p:spPr>
        <p:txBody>
          <a:bodyPr wrap="none" rtlCol="0">
            <a:spAutoFit/>
          </a:bodyPr>
          <a:lstStyle/>
          <a:p>
            <a:pPr fontAlgn="base">
              <a:spcBef>
                <a:spcPct val="0"/>
              </a:spcBef>
              <a:spcAft>
                <a:spcPct val="0"/>
              </a:spcAft>
            </a:pPr>
            <a:r>
              <a:rPr lang="it-IT" sz="1350" b="1" dirty="0">
                <a:solidFill>
                  <a:srgbClr val="000000"/>
                </a:solidFill>
                <a:latin typeface="Arial Narrow" pitchFamily="34" charset="0"/>
                <a:cs typeface="Arial" charset="0"/>
              </a:rPr>
              <a:t>2) XFSM state </a:t>
            </a:r>
            <a:r>
              <a:rPr lang="it-IT" sz="1350" b="1" dirty="0" err="1">
                <a:solidFill>
                  <a:srgbClr val="000000"/>
                </a:solidFill>
                <a:latin typeface="Arial Narrow" pitchFamily="34" charset="0"/>
                <a:cs typeface="Arial" charset="0"/>
              </a:rPr>
              <a:t>transition</a:t>
            </a:r>
            <a:endParaRPr lang="it-IT" sz="1350" b="1" dirty="0">
              <a:solidFill>
                <a:srgbClr val="000000"/>
              </a:solidFill>
              <a:latin typeface="Arial Narrow" pitchFamily="34" charset="0"/>
              <a:cs typeface="Arial" charset="0"/>
            </a:endParaRPr>
          </a:p>
        </p:txBody>
      </p:sp>
      <p:cxnSp>
        <p:nvCxnSpPr>
          <p:cNvPr id="66" name="Connettore 2 65"/>
          <p:cNvCxnSpPr/>
          <p:nvPr/>
        </p:nvCxnSpPr>
        <p:spPr>
          <a:xfrm>
            <a:off x="5118449" y="3011496"/>
            <a:ext cx="1206978" cy="0"/>
          </a:xfrm>
          <a:prstGeom prst="straightConnector1">
            <a:avLst/>
          </a:prstGeom>
          <a:ln w="381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67" name="Freccia in giù 66"/>
          <p:cNvSpPr/>
          <p:nvPr/>
        </p:nvSpPr>
        <p:spPr>
          <a:xfrm>
            <a:off x="5875616" y="2768469"/>
            <a:ext cx="324036" cy="236058"/>
          </a:xfrm>
          <a:prstGeom prst="down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it-IT" sz="1350" b="1">
              <a:solidFill>
                <a:srgbClr val="FFFFFF"/>
              </a:solidFill>
              <a:latin typeface="Arial Narrow" panose="020B0606020202030204" pitchFamily="34" charset="0"/>
            </a:endParaRPr>
          </a:p>
        </p:txBody>
      </p:sp>
      <p:sp>
        <p:nvSpPr>
          <p:cNvPr id="68" name="Freccia in giù 67"/>
          <p:cNvSpPr/>
          <p:nvPr/>
        </p:nvSpPr>
        <p:spPr>
          <a:xfrm>
            <a:off x="4961570" y="2782407"/>
            <a:ext cx="324036" cy="236058"/>
          </a:xfrm>
          <a:prstGeom prst="down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it-IT" sz="1350" b="1">
              <a:solidFill>
                <a:srgbClr val="FFFFFF"/>
              </a:solidFill>
              <a:latin typeface="Arial Narrow" panose="020B0606020202030204" pitchFamily="34" charset="0"/>
            </a:endParaRPr>
          </a:p>
        </p:txBody>
      </p:sp>
      <p:sp>
        <p:nvSpPr>
          <p:cNvPr id="69" name="Freccia in giù 68"/>
          <p:cNvSpPr/>
          <p:nvPr/>
        </p:nvSpPr>
        <p:spPr>
          <a:xfrm>
            <a:off x="6070103" y="3033064"/>
            <a:ext cx="324036" cy="236058"/>
          </a:xfrm>
          <a:prstGeom prst="down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it-IT" sz="1350" b="1">
              <a:solidFill>
                <a:srgbClr val="FFFFFF"/>
              </a:solidFill>
              <a:latin typeface="Arial Narrow" panose="020B0606020202030204" pitchFamily="34" charset="0"/>
            </a:endParaRPr>
          </a:p>
        </p:txBody>
      </p:sp>
      <p:cxnSp>
        <p:nvCxnSpPr>
          <p:cNvPr id="71" name="Connettore 2 70"/>
          <p:cNvCxnSpPr/>
          <p:nvPr/>
        </p:nvCxnSpPr>
        <p:spPr>
          <a:xfrm rot="60000">
            <a:off x="8755380" y="4293967"/>
            <a:ext cx="10019" cy="1140188"/>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2" name="Connettore 2 71"/>
          <p:cNvCxnSpPr>
            <a:endCxn id="77" idx="3"/>
          </p:cNvCxnSpPr>
          <p:nvPr/>
        </p:nvCxnSpPr>
        <p:spPr>
          <a:xfrm flipH="1" flipV="1">
            <a:off x="4260391" y="5374259"/>
            <a:ext cx="4519727" cy="19022"/>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6" name="Freccia in giù 75"/>
          <p:cNvSpPr/>
          <p:nvPr/>
        </p:nvSpPr>
        <p:spPr>
          <a:xfrm flipV="1">
            <a:off x="3771431" y="4869009"/>
            <a:ext cx="324036" cy="415655"/>
          </a:xfrm>
          <a:prstGeom prst="down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it-IT" sz="1350" b="1">
              <a:solidFill>
                <a:srgbClr val="FFFFFF"/>
              </a:solidFill>
              <a:latin typeface="Arial Narrow" panose="020B0606020202030204" pitchFamily="34" charset="0"/>
            </a:endParaRPr>
          </a:p>
        </p:txBody>
      </p:sp>
      <p:sp>
        <p:nvSpPr>
          <p:cNvPr id="77" name="Rettangolo 76"/>
          <p:cNvSpPr/>
          <p:nvPr/>
        </p:nvSpPr>
        <p:spPr>
          <a:xfrm>
            <a:off x="3612319" y="5293250"/>
            <a:ext cx="648072" cy="16201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it-IT" sz="1050" b="1" dirty="0">
                <a:solidFill>
                  <a:srgbClr val="000000"/>
                </a:solidFill>
                <a:latin typeface="Arial Narrow" panose="020B0606020202030204" pitchFamily="34" charset="0"/>
              </a:rPr>
              <a:t>1</a:t>
            </a:r>
          </a:p>
        </p:txBody>
      </p:sp>
      <p:sp>
        <p:nvSpPr>
          <p:cNvPr id="78" name="Freccia in giù 77"/>
          <p:cNvSpPr/>
          <p:nvPr/>
        </p:nvSpPr>
        <p:spPr>
          <a:xfrm flipV="1">
            <a:off x="2166130" y="4866456"/>
            <a:ext cx="324036" cy="677542"/>
          </a:xfrm>
          <a:prstGeom prst="down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it-IT" sz="1350" b="1">
              <a:solidFill>
                <a:srgbClr val="FFFFFF"/>
              </a:solidFill>
              <a:latin typeface="Arial Narrow" panose="020B0606020202030204" pitchFamily="34" charset="0"/>
            </a:endParaRPr>
          </a:p>
        </p:txBody>
      </p:sp>
      <p:cxnSp>
        <p:nvCxnSpPr>
          <p:cNvPr id="79" name="Connettore 2 78"/>
          <p:cNvCxnSpPr>
            <a:stCxn id="78" idx="2"/>
            <a:endCxn id="76" idx="2"/>
          </p:cNvCxnSpPr>
          <p:nvPr/>
        </p:nvCxnSpPr>
        <p:spPr>
          <a:xfrm>
            <a:off x="2328148" y="4866456"/>
            <a:ext cx="1605301" cy="2553"/>
          </a:xfrm>
          <a:prstGeom prst="straightConnector1">
            <a:avLst/>
          </a:prstGeom>
          <a:ln w="381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80" name="CasellaDiTesto 79"/>
          <p:cNvSpPr txBox="1"/>
          <p:nvPr/>
        </p:nvSpPr>
        <p:spPr>
          <a:xfrm>
            <a:off x="4571999" y="5074177"/>
            <a:ext cx="1197764" cy="300082"/>
          </a:xfrm>
          <a:prstGeom prst="rect">
            <a:avLst/>
          </a:prstGeom>
          <a:noFill/>
        </p:spPr>
        <p:txBody>
          <a:bodyPr wrap="none" rtlCol="0">
            <a:spAutoFit/>
          </a:bodyPr>
          <a:lstStyle/>
          <a:p>
            <a:pPr fontAlgn="base">
              <a:spcBef>
                <a:spcPct val="0"/>
              </a:spcBef>
              <a:spcAft>
                <a:spcPct val="0"/>
              </a:spcAft>
            </a:pPr>
            <a:r>
              <a:rPr lang="it-IT" sz="1350" b="1" dirty="0">
                <a:solidFill>
                  <a:srgbClr val="000000"/>
                </a:solidFill>
                <a:latin typeface="Arial Narrow" pitchFamily="34" charset="0"/>
                <a:cs typeface="Arial" charset="0"/>
              </a:rPr>
              <a:t>3</a:t>
            </a:r>
            <a:r>
              <a:rPr lang="it-IT" sz="1350" b="1" dirty="0" smtClean="0">
                <a:solidFill>
                  <a:srgbClr val="000000"/>
                </a:solidFill>
                <a:latin typeface="Arial Narrow" pitchFamily="34" charset="0"/>
                <a:cs typeface="Arial" charset="0"/>
              </a:rPr>
              <a:t>) </a:t>
            </a:r>
            <a:r>
              <a:rPr lang="it-IT" sz="1350" b="1" dirty="0">
                <a:solidFill>
                  <a:srgbClr val="000000"/>
                </a:solidFill>
                <a:latin typeface="Arial Narrow" pitchFamily="34" charset="0"/>
                <a:cs typeface="Arial" charset="0"/>
              </a:rPr>
              <a:t>State update</a:t>
            </a:r>
          </a:p>
        </p:txBody>
      </p:sp>
      <p:sp>
        <p:nvSpPr>
          <p:cNvPr id="81" name="CasellaDiTesto 80"/>
          <p:cNvSpPr txBox="1"/>
          <p:nvPr/>
        </p:nvSpPr>
        <p:spPr>
          <a:xfrm>
            <a:off x="2895743" y="4601597"/>
            <a:ext cx="484428" cy="300082"/>
          </a:xfrm>
          <a:prstGeom prst="rect">
            <a:avLst/>
          </a:prstGeom>
          <a:noFill/>
        </p:spPr>
        <p:txBody>
          <a:bodyPr wrap="none" rtlCol="0">
            <a:spAutoFit/>
          </a:bodyPr>
          <a:lstStyle/>
          <a:p>
            <a:pPr fontAlgn="base">
              <a:spcBef>
                <a:spcPct val="0"/>
              </a:spcBef>
              <a:spcAft>
                <a:spcPct val="0"/>
              </a:spcAft>
            </a:pPr>
            <a:r>
              <a:rPr lang="it-IT" sz="1350" dirty="0" err="1">
                <a:solidFill>
                  <a:srgbClr val="000000"/>
                </a:solidFill>
                <a:latin typeface="Arial Narrow" pitchFamily="34" charset="0"/>
                <a:cs typeface="Arial" charset="0"/>
              </a:rPr>
              <a:t>write</a:t>
            </a:r>
            <a:endParaRPr lang="it-IT" sz="1350" dirty="0">
              <a:solidFill>
                <a:srgbClr val="000000"/>
              </a:solidFill>
              <a:latin typeface="Arial Narrow" pitchFamily="34" charset="0"/>
              <a:cs typeface="Arial" charset="0"/>
            </a:endParaRPr>
          </a:p>
        </p:txBody>
      </p:sp>
      <p:sp>
        <p:nvSpPr>
          <p:cNvPr id="82" name="Freccia in giù 81"/>
          <p:cNvSpPr/>
          <p:nvPr/>
        </p:nvSpPr>
        <p:spPr>
          <a:xfrm flipV="1">
            <a:off x="2959529" y="4260156"/>
            <a:ext cx="324036" cy="372657"/>
          </a:xfrm>
          <a:prstGeom prst="down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it-IT" sz="1350" b="1">
              <a:solidFill>
                <a:srgbClr val="FFFFFF"/>
              </a:solidFill>
              <a:latin typeface="Arial Narrow" panose="020B0606020202030204" pitchFamily="34" charset="0"/>
            </a:endParaRPr>
          </a:p>
        </p:txBody>
      </p:sp>
      <p:sp>
        <p:nvSpPr>
          <p:cNvPr id="92" name="Segnaposto contenuto 2"/>
          <p:cNvSpPr>
            <a:spLocks noGrp="1"/>
          </p:cNvSpPr>
          <p:nvPr>
            <p:ph idx="1"/>
          </p:nvPr>
        </p:nvSpPr>
        <p:spPr>
          <a:xfrm>
            <a:off x="477738" y="807109"/>
            <a:ext cx="3511490" cy="521306"/>
          </a:xfrm>
        </p:spPr>
        <p:style>
          <a:lnRef idx="1">
            <a:schemeClr val="accent2"/>
          </a:lnRef>
          <a:fillRef idx="2">
            <a:schemeClr val="accent2"/>
          </a:fillRef>
          <a:effectRef idx="1">
            <a:schemeClr val="accent2"/>
          </a:effectRef>
          <a:fontRef idx="minor">
            <a:schemeClr val="dk1"/>
          </a:fontRef>
        </p:style>
        <p:txBody>
          <a:bodyPr>
            <a:normAutofit/>
          </a:bodyPr>
          <a:lstStyle/>
          <a:p>
            <a:pPr marL="0" indent="0">
              <a:buNone/>
            </a:pPr>
            <a:r>
              <a:rPr lang="en-US" sz="2000" b="1" noProof="0" smtClean="0">
                <a:solidFill>
                  <a:srgbClr val="000000"/>
                </a:solidFill>
              </a:rPr>
              <a:t>Communication Host -&gt; Server</a:t>
            </a:r>
          </a:p>
        </p:txBody>
      </p:sp>
      <p:sp>
        <p:nvSpPr>
          <p:cNvPr id="103" name="Segnaposto contenuto 2"/>
          <p:cNvSpPr txBox="1">
            <a:spLocks/>
          </p:cNvSpPr>
          <p:nvPr/>
        </p:nvSpPr>
        <p:spPr bwMode="auto">
          <a:xfrm>
            <a:off x="201123" y="1432785"/>
            <a:ext cx="4087845" cy="558650"/>
          </a:xfrm>
          <a:prstGeom prst="rect">
            <a:avLst/>
          </a:prstGeom>
          <a:noFill/>
          <a:ln w="9525">
            <a:noFill/>
            <a:miter lim="800000"/>
            <a:headEnd/>
            <a:tailEnd/>
          </a:ln>
        </p:spPr>
        <p:txBody>
          <a:bodyPr vert="horz" wrap="square" lIns="90488" tIns="44450" rIns="90488" bIns="44450" numCol="1" anchor="t" anchorCtr="0" compatLnSpc="1">
            <a:prstTxWarp prst="textNoShape">
              <a:avLst/>
            </a:prstTxWarp>
            <a:normAutofit lnSpcReduction="10000"/>
          </a:bodyPr>
          <a:lstStyle>
            <a:lvl1pPr marL="257175" indent="-257175" algn="l" rtl="0" eaLnBrk="0" fontAlgn="base" hangingPunct="0">
              <a:spcBef>
                <a:spcPct val="20000"/>
              </a:spcBef>
              <a:spcAft>
                <a:spcPct val="0"/>
              </a:spcAft>
              <a:buClr>
                <a:schemeClr val="tx1"/>
              </a:buClr>
              <a:buFont typeface="Wingdings" pitchFamily="2" charset="2"/>
              <a:buChar char="è"/>
              <a:defRPr sz="2400" b="1">
                <a:solidFill>
                  <a:schemeClr val="tx1"/>
                </a:solidFill>
                <a:latin typeface="+mn-lt"/>
                <a:ea typeface="+mn-ea"/>
                <a:cs typeface="+mn-cs"/>
              </a:defRPr>
            </a:lvl1pPr>
            <a:lvl2pPr marL="557213" indent="-214313" algn="l" rtl="0" eaLnBrk="0" fontAlgn="base" hangingPunct="0">
              <a:spcBef>
                <a:spcPct val="20000"/>
              </a:spcBef>
              <a:spcAft>
                <a:spcPct val="0"/>
              </a:spcAft>
              <a:buClr>
                <a:schemeClr val="tx1"/>
              </a:buClr>
              <a:buFont typeface="Wingdings" pitchFamily="2" charset="2"/>
              <a:buChar char="ð"/>
              <a:defRPr sz="2400">
                <a:solidFill>
                  <a:schemeClr val="tx1"/>
                </a:solidFill>
                <a:latin typeface="Arial Narrow" pitchFamily="34" charset="0"/>
              </a:defRPr>
            </a:lvl2pPr>
            <a:lvl3pPr marL="857250" indent="-171450" algn="l" rtl="0" eaLnBrk="0" fontAlgn="base" hangingPunct="0">
              <a:spcBef>
                <a:spcPct val="20000"/>
              </a:spcBef>
              <a:spcAft>
                <a:spcPct val="0"/>
              </a:spcAft>
              <a:buClr>
                <a:schemeClr val="tx1"/>
              </a:buClr>
              <a:buFont typeface="Wingdings" pitchFamily="2" charset="2"/>
              <a:buChar char="à"/>
              <a:defRPr sz="2100">
                <a:solidFill>
                  <a:schemeClr val="tx1"/>
                </a:solidFill>
                <a:latin typeface="Times New Roman" pitchFamily="18" charset="0"/>
              </a:defRPr>
            </a:lvl3pPr>
            <a:lvl4pPr marL="1200150" indent="-171450" algn="l" rtl="0" eaLnBrk="0" fontAlgn="base" hangingPunct="0">
              <a:spcBef>
                <a:spcPct val="20000"/>
              </a:spcBef>
              <a:spcAft>
                <a:spcPct val="0"/>
              </a:spcAft>
              <a:buClr>
                <a:schemeClr val="tx1"/>
              </a:buClr>
              <a:buChar char="»"/>
              <a:defRPr sz="1800">
                <a:solidFill>
                  <a:schemeClr val="tx1"/>
                </a:solidFill>
                <a:latin typeface="Times New Roman" pitchFamily="18" charset="0"/>
              </a:defRPr>
            </a:lvl4pPr>
            <a:lvl5pPr marL="1543050" indent="-171450" algn="l" rtl="0" eaLnBrk="0" fontAlgn="base" hangingPunct="0">
              <a:spcBef>
                <a:spcPct val="20000"/>
              </a:spcBef>
              <a:spcAft>
                <a:spcPct val="0"/>
              </a:spcAft>
              <a:buClr>
                <a:schemeClr val="tx1"/>
              </a:buClr>
              <a:buChar char="–"/>
              <a:defRPr sz="1500">
                <a:solidFill>
                  <a:schemeClr val="tx1"/>
                </a:solidFill>
                <a:latin typeface="Times New Roman" pitchFamily="18" charset="0"/>
              </a:defRPr>
            </a:lvl5pPr>
            <a:lvl6pPr marL="1885950" indent="-171450" algn="l" rtl="0" fontAlgn="base">
              <a:spcBef>
                <a:spcPct val="20000"/>
              </a:spcBef>
              <a:spcAft>
                <a:spcPct val="0"/>
              </a:spcAft>
              <a:buClr>
                <a:schemeClr val="tx1"/>
              </a:buClr>
              <a:buChar char="–"/>
              <a:defRPr sz="1500">
                <a:solidFill>
                  <a:schemeClr val="tx1"/>
                </a:solidFill>
                <a:latin typeface="Times New Roman" pitchFamily="18" charset="0"/>
              </a:defRPr>
            </a:lvl6pPr>
            <a:lvl7pPr marL="2228850" indent="-171450" algn="l" rtl="0" fontAlgn="base">
              <a:spcBef>
                <a:spcPct val="20000"/>
              </a:spcBef>
              <a:spcAft>
                <a:spcPct val="0"/>
              </a:spcAft>
              <a:buClr>
                <a:schemeClr val="tx1"/>
              </a:buClr>
              <a:buChar char="–"/>
              <a:defRPr sz="1500">
                <a:solidFill>
                  <a:schemeClr val="tx1"/>
                </a:solidFill>
                <a:latin typeface="Times New Roman" pitchFamily="18" charset="0"/>
              </a:defRPr>
            </a:lvl7pPr>
            <a:lvl8pPr marL="2571750" indent="-171450" algn="l" rtl="0" fontAlgn="base">
              <a:spcBef>
                <a:spcPct val="20000"/>
              </a:spcBef>
              <a:spcAft>
                <a:spcPct val="0"/>
              </a:spcAft>
              <a:buClr>
                <a:schemeClr val="tx1"/>
              </a:buClr>
              <a:buChar char="–"/>
              <a:defRPr sz="1500">
                <a:solidFill>
                  <a:schemeClr val="tx1"/>
                </a:solidFill>
                <a:latin typeface="Times New Roman" pitchFamily="18" charset="0"/>
              </a:defRPr>
            </a:lvl8pPr>
            <a:lvl9pPr marL="2914650" indent="-171450" algn="l" rtl="0" fontAlgn="base">
              <a:spcBef>
                <a:spcPct val="20000"/>
              </a:spcBef>
              <a:spcAft>
                <a:spcPct val="0"/>
              </a:spcAft>
              <a:buClr>
                <a:schemeClr val="tx1"/>
              </a:buClr>
              <a:buChar char="–"/>
              <a:defRPr sz="1500">
                <a:solidFill>
                  <a:schemeClr val="tx1"/>
                </a:solidFill>
                <a:latin typeface="Times New Roman" pitchFamily="18" charset="0"/>
              </a:defRPr>
            </a:lvl9pPr>
          </a:lstStyle>
          <a:p>
            <a:pPr marL="0" indent="0">
              <a:buNone/>
            </a:pPr>
            <a:r>
              <a:rPr lang="it-IT" sz="1500" kern="0" dirty="0" err="1" smtClean="0"/>
              <a:t>Lookup</a:t>
            </a:r>
            <a:r>
              <a:rPr lang="it-IT" sz="1500" kern="0" dirty="0" smtClean="0"/>
              <a:t> Scope:  </a:t>
            </a:r>
            <a:r>
              <a:rPr lang="it-IT" sz="1500" kern="0" dirty="0" err="1" smtClean="0"/>
              <a:t>IP_src</a:t>
            </a:r>
            <a:r>
              <a:rPr lang="it-IT" sz="1500" kern="0" dirty="0" smtClean="0"/>
              <a:t>, </a:t>
            </a:r>
            <a:r>
              <a:rPr lang="it-IT" sz="1500" kern="0" dirty="0" err="1" smtClean="0"/>
              <a:t>IP_dst,TCP_src,TCP_dst</a:t>
            </a:r>
            <a:endParaRPr lang="it-IT" sz="1500" kern="0" dirty="0"/>
          </a:p>
          <a:p>
            <a:pPr marL="0" indent="0">
              <a:buNone/>
            </a:pPr>
            <a:r>
              <a:rPr lang="it-IT" sz="1500" kern="0" dirty="0" smtClean="0"/>
              <a:t>Update Scope:  </a:t>
            </a:r>
            <a:r>
              <a:rPr lang="it-IT" sz="1500" kern="0" dirty="0" err="1" smtClean="0"/>
              <a:t>IP_dst,IP_src,TCP_dst,TCP_src</a:t>
            </a:r>
            <a:endParaRPr lang="it-IT" sz="1500" kern="0" dirty="0"/>
          </a:p>
          <a:p>
            <a:pPr marL="0" indent="0">
              <a:buNone/>
            </a:pPr>
            <a:endParaRPr lang="it-IT" sz="1500" kern="0" dirty="0" smtClean="0"/>
          </a:p>
        </p:txBody>
      </p:sp>
      <p:sp>
        <p:nvSpPr>
          <p:cNvPr id="107" name="Rettangolo 106"/>
          <p:cNvSpPr/>
          <p:nvPr/>
        </p:nvSpPr>
        <p:spPr>
          <a:xfrm>
            <a:off x="157903" y="2526822"/>
            <a:ext cx="980908" cy="18145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it-IT" sz="1050" b="1" dirty="0" err="1" smtClean="0">
                <a:solidFill>
                  <a:srgbClr val="000000"/>
                </a:solidFill>
                <a:latin typeface="Arial Narrow" panose="020B0606020202030204" pitchFamily="34" charset="0"/>
              </a:rPr>
              <a:t>IP_src</a:t>
            </a:r>
            <a:r>
              <a:rPr lang="it-IT" sz="1050" b="1" dirty="0" smtClean="0">
                <a:solidFill>
                  <a:srgbClr val="000000"/>
                </a:solidFill>
                <a:latin typeface="Arial Narrow" panose="020B0606020202030204" pitchFamily="34" charset="0"/>
              </a:rPr>
              <a:t>=10.0.0.1</a:t>
            </a:r>
            <a:endParaRPr lang="it-IT" sz="1050" b="1" dirty="0">
              <a:solidFill>
                <a:srgbClr val="000000"/>
              </a:solidFill>
              <a:latin typeface="Arial Narrow" panose="020B0606020202030204" pitchFamily="34" charset="0"/>
            </a:endParaRPr>
          </a:p>
        </p:txBody>
      </p:sp>
      <p:sp>
        <p:nvSpPr>
          <p:cNvPr id="108" name="Rettangolo 107"/>
          <p:cNvSpPr/>
          <p:nvPr/>
        </p:nvSpPr>
        <p:spPr>
          <a:xfrm>
            <a:off x="2237334" y="2527206"/>
            <a:ext cx="939530" cy="18145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it-IT" sz="1050" b="1" dirty="0" err="1" smtClean="0">
                <a:solidFill>
                  <a:srgbClr val="000000"/>
                </a:solidFill>
                <a:latin typeface="Arial Narrow" panose="020B0606020202030204" pitchFamily="34" charset="0"/>
              </a:rPr>
              <a:t>TCP_src</a:t>
            </a:r>
            <a:r>
              <a:rPr lang="it-IT" sz="1050" b="1" dirty="0" smtClean="0">
                <a:solidFill>
                  <a:srgbClr val="000000"/>
                </a:solidFill>
                <a:latin typeface="Arial Narrow" panose="020B0606020202030204" pitchFamily="34" charset="0"/>
              </a:rPr>
              <a:t>=2500</a:t>
            </a:r>
            <a:endParaRPr lang="it-IT" sz="1050" b="1" dirty="0">
              <a:solidFill>
                <a:srgbClr val="000000"/>
              </a:solidFill>
              <a:latin typeface="Arial Narrow" panose="020B0606020202030204" pitchFamily="34" charset="0"/>
            </a:endParaRPr>
          </a:p>
        </p:txBody>
      </p:sp>
      <p:sp>
        <p:nvSpPr>
          <p:cNvPr id="109" name="Rettangolo 108"/>
          <p:cNvSpPr/>
          <p:nvPr/>
        </p:nvSpPr>
        <p:spPr>
          <a:xfrm>
            <a:off x="3176411" y="2527629"/>
            <a:ext cx="876380" cy="18145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it-IT" sz="1050" b="1" dirty="0" err="1" smtClean="0">
                <a:solidFill>
                  <a:srgbClr val="000000"/>
                </a:solidFill>
                <a:latin typeface="Arial Narrow" panose="020B0606020202030204" pitchFamily="34" charset="0"/>
              </a:rPr>
              <a:t>TCP_dst</a:t>
            </a:r>
            <a:r>
              <a:rPr lang="it-IT" sz="1050" b="1" dirty="0" smtClean="0">
                <a:solidFill>
                  <a:srgbClr val="000000"/>
                </a:solidFill>
                <a:latin typeface="Arial Narrow" panose="020B0606020202030204" pitchFamily="34" charset="0"/>
              </a:rPr>
              <a:t>=80</a:t>
            </a:r>
            <a:endParaRPr lang="it-IT" sz="1050" b="1" dirty="0">
              <a:solidFill>
                <a:srgbClr val="000000"/>
              </a:solidFill>
              <a:latin typeface="Arial Narrow" panose="020B0606020202030204" pitchFamily="34" charset="0"/>
            </a:endParaRPr>
          </a:p>
        </p:txBody>
      </p:sp>
      <p:sp>
        <p:nvSpPr>
          <p:cNvPr id="122" name="Rettangolo 121"/>
          <p:cNvSpPr/>
          <p:nvPr/>
        </p:nvSpPr>
        <p:spPr>
          <a:xfrm>
            <a:off x="1162699" y="3463964"/>
            <a:ext cx="980908" cy="18145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it-IT" sz="1050" b="1" dirty="0" err="1" smtClean="0">
                <a:solidFill>
                  <a:srgbClr val="000000"/>
                </a:solidFill>
                <a:latin typeface="Arial Narrow" panose="020B0606020202030204" pitchFamily="34" charset="0"/>
              </a:rPr>
              <a:t>IP_dst</a:t>
            </a:r>
            <a:r>
              <a:rPr lang="it-IT" sz="1050" b="1" dirty="0" smtClean="0">
                <a:solidFill>
                  <a:srgbClr val="000000"/>
                </a:solidFill>
                <a:latin typeface="Arial Narrow" panose="020B0606020202030204" pitchFamily="34" charset="0"/>
              </a:rPr>
              <a:t>=10.0.0.2</a:t>
            </a:r>
            <a:endParaRPr lang="it-IT" sz="1050" b="1" dirty="0">
              <a:solidFill>
                <a:srgbClr val="000000"/>
              </a:solidFill>
              <a:latin typeface="Arial Narrow" panose="020B0606020202030204" pitchFamily="34" charset="0"/>
            </a:endParaRPr>
          </a:p>
        </p:txBody>
      </p:sp>
      <p:sp>
        <p:nvSpPr>
          <p:cNvPr id="123" name="Rettangolo 122"/>
          <p:cNvSpPr/>
          <p:nvPr/>
        </p:nvSpPr>
        <p:spPr>
          <a:xfrm>
            <a:off x="65585" y="3463964"/>
            <a:ext cx="1094367" cy="18145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it-IT" sz="1050" b="1" dirty="0" err="1" smtClean="0">
                <a:solidFill>
                  <a:srgbClr val="000000"/>
                </a:solidFill>
                <a:latin typeface="Arial Narrow" panose="020B0606020202030204" pitchFamily="34" charset="0"/>
              </a:rPr>
              <a:t>IP_src</a:t>
            </a:r>
            <a:r>
              <a:rPr lang="it-IT" sz="1050" b="1" dirty="0" smtClean="0">
                <a:solidFill>
                  <a:srgbClr val="000000"/>
                </a:solidFill>
                <a:latin typeface="Arial Narrow" panose="020B0606020202030204" pitchFamily="34" charset="0"/>
              </a:rPr>
              <a:t>=10.0.0.200</a:t>
            </a:r>
            <a:endParaRPr lang="it-IT" sz="1050" b="1" dirty="0">
              <a:solidFill>
                <a:srgbClr val="000000"/>
              </a:solidFill>
              <a:latin typeface="Arial Narrow" panose="020B0606020202030204" pitchFamily="34" charset="0"/>
            </a:endParaRPr>
          </a:p>
        </p:txBody>
      </p:sp>
      <p:sp>
        <p:nvSpPr>
          <p:cNvPr id="124" name="Rettangolo 123"/>
          <p:cNvSpPr/>
          <p:nvPr/>
        </p:nvSpPr>
        <p:spPr>
          <a:xfrm>
            <a:off x="2143287" y="3463753"/>
            <a:ext cx="891917" cy="18145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it-IT" sz="1050" b="1" dirty="0" err="1" smtClean="0">
                <a:solidFill>
                  <a:srgbClr val="000000"/>
                </a:solidFill>
                <a:latin typeface="Arial Narrow" panose="020B0606020202030204" pitchFamily="34" charset="0"/>
              </a:rPr>
              <a:t>TCP_src</a:t>
            </a:r>
            <a:r>
              <a:rPr lang="it-IT" sz="1050" b="1" dirty="0" smtClean="0">
                <a:solidFill>
                  <a:srgbClr val="000000"/>
                </a:solidFill>
                <a:latin typeface="Arial Narrow" panose="020B0606020202030204" pitchFamily="34" charset="0"/>
              </a:rPr>
              <a:t>=80</a:t>
            </a:r>
            <a:endParaRPr lang="it-IT" sz="1050" b="1" dirty="0">
              <a:solidFill>
                <a:srgbClr val="000000"/>
              </a:solidFill>
              <a:latin typeface="Arial Narrow" panose="020B0606020202030204" pitchFamily="34" charset="0"/>
            </a:endParaRPr>
          </a:p>
        </p:txBody>
      </p:sp>
      <p:sp>
        <p:nvSpPr>
          <p:cNvPr id="125" name="Rettangolo 124"/>
          <p:cNvSpPr/>
          <p:nvPr/>
        </p:nvSpPr>
        <p:spPr>
          <a:xfrm>
            <a:off x="3041236" y="3463753"/>
            <a:ext cx="939598" cy="18145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it-IT" sz="1050" b="1" dirty="0" err="1" smtClean="0">
                <a:solidFill>
                  <a:srgbClr val="000000"/>
                </a:solidFill>
                <a:latin typeface="Arial Narrow" panose="020B0606020202030204" pitchFamily="34" charset="0"/>
              </a:rPr>
              <a:t>TCP_dst</a:t>
            </a:r>
            <a:r>
              <a:rPr lang="it-IT" sz="1050" b="1" dirty="0" smtClean="0">
                <a:solidFill>
                  <a:srgbClr val="000000"/>
                </a:solidFill>
                <a:latin typeface="Arial Narrow" panose="020B0606020202030204" pitchFamily="34" charset="0"/>
              </a:rPr>
              <a:t>=1000</a:t>
            </a:r>
            <a:endParaRPr lang="it-IT" sz="1050" b="1" dirty="0">
              <a:solidFill>
                <a:srgbClr val="000000"/>
              </a:solidFill>
              <a:latin typeface="Arial Narrow" panose="020B0606020202030204" pitchFamily="34" charset="0"/>
            </a:endParaRPr>
          </a:p>
        </p:txBody>
      </p:sp>
      <p:sp>
        <p:nvSpPr>
          <p:cNvPr id="126" name="Rettangolo 125"/>
          <p:cNvSpPr/>
          <p:nvPr/>
        </p:nvSpPr>
        <p:spPr>
          <a:xfrm>
            <a:off x="1162699" y="3646852"/>
            <a:ext cx="980908" cy="18145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it-IT" sz="1050" b="1" dirty="0" smtClean="0">
                <a:solidFill>
                  <a:srgbClr val="000000"/>
                </a:solidFill>
                <a:latin typeface="Arial Narrow" panose="020B0606020202030204" pitchFamily="34" charset="0"/>
              </a:rPr>
              <a:t>… …</a:t>
            </a:r>
            <a:endParaRPr lang="it-IT" sz="1050" b="1" dirty="0">
              <a:solidFill>
                <a:srgbClr val="000000"/>
              </a:solidFill>
              <a:latin typeface="Arial Narrow" panose="020B0606020202030204" pitchFamily="34" charset="0"/>
            </a:endParaRPr>
          </a:p>
        </p:txBody>
      </p:sp>
      <p:sp>
        <p:nvSpPr>
          <p:cNvPr id="127" name="Rettangolo 126"/>
          <p:cNvSpPr/>
          <p:nvPr/>
        </p:nvSpPr>
        <p:spPr>
          <a:xfrm>
            <a:off x="65585" y="3646852"/>
            <a:ext cx="1094367" cy="18145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it-IT" sz="1050" b="1" dirty="0" smtClean="0">
                <a:solidFill>
                  <a:srgbClr val="000000"/>
                </a:solidFill>
                <a:latin typeface="Arial Narrow" panose="020B0606020202030204" pitchFamily="34" charset="0"/>
              </a:rPr>
              <a:t>… …</a:t>
            </a:r>
            <a:endParaRPr lang="it-IT" sz="1050" b="1" dirty="0">
              <a:solidFill>
                <a:srgbClr val="000000"/>
              </a:solidFill>
              <a:latin typeface="Arial Narrow" panose="020B0606020202030204" pitchFamily="34" charset="0"/>
            </a:endParaRPr>
          </a:p>
        </p:txBody>
      </p:sp>
      <p:sp>
        <p:nvSpPr>
          <p:cNvPr id="128" name="Rettangolo 127"/>
          <p:cNvSpPr/>
          <p:nvPr/>
        </p:nvSpPr>
        <p:spPr>
          <a:xfrm>
            <a:off x="2143287" y="3646641"/>
            <a:ext cx="891917" cy="18145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it-IT" sz="1050" b="1" dirty="0" smtClean="0">
                <a:solidFill>
                  <a:srgbClr val="000000"/>
                </a:solidFill>
                <a:latin typeface="Arial Narrow" panose="020B0606020202030204" pitchFamily="34" charset="0"/>
              </a:rPr>
              <a:t>… …</a:t>
            </a:r>
            <a:endParaRPr lang="it-IT" sz="1050" b="1" dirty="0">
              <a:solidFill>
                <a:srgbClr val="000000"/>
              </a:solidFill>
              <a:latin typeface="Arial Narrow" panose="020B0606020202030204" pitchFamily="34" charset="0"/>
            </a:endParaRPr>
          </a:p>
        </p:txBody>
      </p:sp>
      <p:sp>
        <p:nvSpPr>
          <p:cNvPr id="129" name="Rettangolo 128"/>
          <p:cNvSpPr/>
          <p:nvPr/>
        </p:nvSpPr>
        <p:spPr>
          <a:xfrm>
            <a:off x="3041236" y="3646641"/>
            <a:ext cx="939598" cy="18145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it-IT" sz="1050" b="1" dirty="0" smtClean="0">
                <a:solidFill>
                  <a:srgbClr val="000000"/>
                </a:solidFill>
                <a:latin typeface="Arial Narrow" panose="020B0606020202030204" pitchFamily="34" charset="0"/>
              </a:rPr>
              <a:t>… …</a:t>
            </a:r>
            <a:endParaRPr lang="it-IT" sz="1050" b="1" dirty="0">
              <a:solidFill>
                <a:srgbClr val="000000"/>
              </a:solidFill>
              <a:latin typeface="Arial Narrow" panose="020B0606020202030204" pitchFamily="34" charset="0"/>
            </a:endParaRPr>
          </a:p>
        </p:txBody>
      </p:sp>
      <p:sp>
        <p:nvSpPr>
          <p:cNvPr id="130" name="Rettangolo 129"/>
          <p:cNvSpPr/>
          <p:nvPr/>
        </p:nvSpPr>
        <p:spPr>
          <a:xfrm>
            <a:off x="1162699" y="3831527"/>
            <a:ext cx="980908" cy="18145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it-IT" sz="1050" b="1" dirty="0" smtClean="0">
                <a:solidFill>
                  <a:srgbClr val="000000"/>
                </a:solidFill>
                <a:latin typeface="Arial Narrow" panose="020B0606020202030204" pitchFamily="34" charset="0"/>
              </a:rPr>
              <a:t>… … </a:t>
            </a:r>
            <a:endParaRPr lang="it-IT" sz="1050" b="1" dirty="0">
              <a:solidFill>
                <a:srgbClr val="000000"/>
              </a:solidFill>
              <a:latin typeface="Arial Narrow" panose="020B0606020202030204" pitchFamily="34" charset="0"/>
            </a:endParaRPr>
          </a:p>
        </p:txBody>
      </p:sp>
      <p:sp>
        <p:nvSpPr>
          <p:cNvPr id="131" name="Rettangolo 130"/>
          <p:cNvSpPr/>
          <p:nvPr/>
        </p:nvSpPr>
        <p:spPr>
          <a:xfrm>
            <a:off x="65585" y="3831527"/>
            <a:ext cx="1094367" cy="18145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it-IT" sz="1050" b="1" dirty="0" smtClean="0">
                <a:solidFill>
                  <a:srgbClr val="000000"/>
                </a:solidFill>
                <a:latin typeface="Arial Narrow" panose="020B0606020202030204" pitchFamily="34" charset="0"/>
              </a:rPr>
              <a:t>… …</a:t>
            </a:r>
            <a:endParaRPr lang="it-IT" sz="1050" b="1" dirty="0">
              <a:solidFill>
                <a:srgbClr val="000000"/>
              </a:solidFill>
              <a:latin typeface="Arial Narrow" panose="020B0606020202030204" pitchFamily="34" charset="0"/>
            </a:endParaRPr>
          </a:p>
        </p:txBody>
      </p:sp>
      <p:sp>
        <p:nvSpPr>
          <p:cNvPr id="132" name="Rettangolo 131"/>
          <p:cNvSpPr/>
          <p:nvPr/>
        </p:nvSpPr>
        <p:spPr>
          <a:xfrm>
            <a:off x="2143287" y="3831316"/>
            <a:ext cx="891917" cy="18145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it-IT" sz="1050" b="1" dirty="0" smtClean="0">
                <a:solidFill>
                  <a:srgbClr val="000000"/>
                </a:solidFill>
                <a:latin typeface="Arial Narrow" panose="020B0606020202030204" pitchFamily="34" charset="0"/>
              </a:rPr>
              <a:t>… …</a:t>
            </a:r>
            <a:endParaRPr lang="it-IT" sz="1050" b="1" dirty="0">
              <a:solidFill>
                <a:srgbClr val="000000"/>
              </a:solidFill>
              <a:latin typeface="Arial Narrow" panose="020B0606020202030204" pitchFamily="34" charset="0"/>
            </a:endParaRPr>
          </a:p>
        </p:txBody>
      </p:sp>
      <p:sp>
        <p:nvSpPr>
          <p:cNvPr id="133" name="Rettangolo 132"/>
          <p:cNvSpPr/>
          <p:nvPr/>
        </p:nvSpPr>
        <p:spPr>
          <a:xfrm>
            <a:off x="3041236" y="3831316"/>
            <a:ext cx="939598" cy="18145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it-IT" sz="1050" b="1" dirty="0" smtClean="0">
                <a:solidFill>
                  <a:srgbClr val="000000"/>
                </a:solidFill>
                <a:latin typeface="Arial Narrow" panose="020B0606020202030204" pitchFamily="34" charset="0"/>
              </a:rPr>
              <a:t>… …</a:t>
            </a:r>
            <a:endParaRPr lang="it-IT" sz="1050" b="1" dirty="0">
              <a:solidFill>
                <a:srgbClr val="000000"/>
              </a:solidFill>
              <a:latin typeface="Arial Narrow" panose="020B0606020202030204" pitchFamily="34" charset="0"/>
            </a:endParaRPr>
          </a:p>
        </p:txBody>
      </p:sp>
      <p:sp>
        <p:nvSpPr>
          <p:cNvPr id="134" name="Rettangolo 133"/>
          <p:cNvSpPr/>
          <p:nvPr/>
        </p:nvSpPr>
        <p:spPr>
          <a:xfrm>
            <a:off x="1162465" y="4012770"/>
            <a:ext cx="980908" cy="18145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it-IT" sz="1050" b="1" dirty="0" smtClean="0">
                <a:solidFill>
                  <a:srgbClr val="000000"/>
                </a:solidFill>
                <a:latin typeface="Arial Narrow" panose="020B0606020202030204" pitchFamily="34" charset="0"/>
              </a:rPr>
              <a:t>*</a:t>
            </a:r>
            <a:endParaRPr lang="it-IT" sz="1050" b="1" dirty="0">
              <a:solidFill>
                <a:srgbClr val="000000"/>
              </a:solidFill>
              <a:latin typeface="Arial Narrow" panose="020B0606020202030204" pitchFamily="34" charset="0"/>
            </a:endParaRPr>
          </a:p>
        </p:txBody>
      </p:sp>
      <p:sp>
        <p:nvSpPr>
          <p:cNvPr id="135" name="Rettangolo 134"/>
          <p:cNvSpPr/>
          <p:nvPr/>
        </p:nvSpPr>
        <p:spPr>
          <a:xfrm>
            <a:off x="63446" y="4012770"/>
            <a:ext cx="1094367" cy="18145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it-IT" sz="1050" b="1" dirty="0" smtClean="0">
                <a:solidFill>
                  <a:srgbClr val="000000"/>
                </a:solidFill>
                <a:latin typeface="Arial Narrow" panose="020B0606020202030204" pitchFamily="34" charset="0"/>
              </a:rPr>
              <a:t>*</a:t>
            </a:r>
            <a:endParaRPr lang="it-IT" sz="1050" b="1" dirty="0">
              <a:solidFill>
                <a:srgbClr val="000000"/>
              </a:solidFill>
              <a:latin typeface="Arial Narrow" panose="020B0606020202030204" pitchFamily="34" charset="0"/>
            </a:endParaRPr>
          </a:p>
        </p:txBody>
      </p:sp>
      <p:sp>
        <p:nvSpPr>
          <p:cNvPr id="136" name="Rettangolo 135"/>
          <p:cNvSpPr/>
          <p:nvPr/>
        </p:nvSpPr>
        <p:spPr>
          <a:xfrm>
            <a:off x="2143053" y="4012559"/>
            <a:ext cx="891917" cy="18145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it-IT" sz="1050" b="1" dirty="0" smtClean="0">
                <a:solidFill>
                  <a:srgbClr val="000000"/>
                </a:solidFill>
                <a:latin typeface="Arial Narrow" panose="020B0606020202030204" pitchFamily="34" charset="0"/>
              </a:rPr>
              <a:t>*</a:t>
            </a:r>
            <a:endParaRPr lang="it-IT" sz="1050" b="1" dirty="0">
              <a:solidFill>
                <a:srgbClr val="000000"/>
              </a:solidFill>
              <a:latin typeface="Arial Narrow" panose="020B0606020202030204" pitchFamily="34" charset="0"/>
            </a:endParaRPr>
          </a:p>
        </p:txBody>
      </p:sp>
      <p:sp>
        <p:nvSpPr>
          <p:cNvPr id="137" name="Rettangolo 136"/>
          <p:cNvSpPr/>
          <p:nvPr/>
        </p:nvSpPr>
        <p:spPr>
          <a:xfrm>
            <a:off x="3041002" y="4012559"/>
            <a:ext cx="939598" cy="18145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it-IT" sz="1050" b="1" dirty="0" smtClean="0">
                <a:solidFill>
                  <a:srgbClr val="000000"/>
                </a:solidFill>
                <a:latin typeface="Arial Narrow" panose="020B0606020202030204" pitchFamily="34" charset="0"/>
              </a:rPr>
              <a:t>*</a:t>
            </a:r>
            <a:endParaRPr lang="it-IT" sz="1050" b="1" dirty="0">
              <a:solidFill>
                <a:srgbClr val="000000"/>
              </a:solidFill>
              <a:latin typeface="Arial Narrow" panose="020B0606020202030204" pitchFamily="34" charset="0"/>
            </a:endParaRPr>
          </a:p>
        </p:txBody>
      </p:sp>
      <p:sp>
        <p:nvSpPr>
          <p:cNvPr id="138" name="Rettangolo 137"/>
          <p:cNvSpPr/>
          <p:nvPr/>
        </p:nvSpPr>
        <p:spPr>
          <a:xfrm>
            <a:off x="3975232" y="3467524"/>
            <a:ext cx="766709" cy="18405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it-IT" sz="1050" b="1" dirty="0">
                <a:solidFill>
                  <a:srgbClr val="000000"/>
                </a:solidFill>
                <a:latin typeface="Arial Narrow" panose="020B0606020202030204" pitchFamily="34" charset="0"/>
              </a:rPr>
              <a:t>2</a:t>
            </a:r>
          </a:p>
        </p:txBody>
      </p:sp>
      <p:sp>
        <p:nvSpPr>
          <p:cNvPr id="139" name="Rettangolo 138"/>
          <p:cNvSpPr/>
          <p:nvPr/>
        </p:nvSpPr>
        <p:spPr>
          <a:xfrm>
            <a:off x="3975231" y="3652272"/>
            <a:ext cx="766709" cy="18405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it-IT" sz="1050" b="1" dirty="0" smtClean="0">
                <a:solidFill>
                  <a:srgbClr val="000000"/>
                </a:solidFill>
                <a:latin typeface="Arial Narrow" panose="020B0606020202030204" pitchFamily="34" charset="0"/>
              </a:rPr>
              <a:t>… …</a:t>
            </a:r>
            <a:endParaRPr lang="it-IT" sz="1050" b="1" dirty="0">
              <a:solidFill>
                <a:srgbClr val="000000"/>
              </a:solidFill>
              <a:latin typeface="Arial Narrow" panose="020B0606020202030204" pitchFamily="34" charset="0"/>
            </a:endParaRPr>
          </a:p>
        </p:txBody>
      </p:sp>
      <p:sp>
        <p:nvSpPr>
          <p:cNvPr id="140" name="Rettangolo 139"/>
          <p:cNvSpPr/>
          <p:nvPr/>
        </p:nvSpPr>
        <p:spPr>
          <a:xfrm>
            <a:off x="3975031" y="3827786"/>
            <a:ext cx="766709" cy="18405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it-IT" sz="1050" b="1" dirty="0" smtClean="0">
                <a:solidFill>
                  <a:srgbClr val="000000"/>
                </a:solidFill>
                <a:latin typeface="Arial Narrow" panose="020B0606020202030204" pitchFamily="34" charset="0"/>
              </a:rPr>
              <a:t>… …</a:t>
            </a:r>
            <a:endParaRPr lang="it-IT" sz="1050" b="1" dirty="0">
              <a:solidFill>
                <a:srgbClr val="000000"/>
              </a:solidFill>
              <a:latin typeface="Arial Narrow" panose="020B0606020202030204" pitchFamily="34" charset="0"/>
            </a:endParaRPr>
          </a:p>
        </p:txBody>
      </p:sp>
      <p:sp>
        <p:nvSpPr>
          <p:cNvPr id="141" name="Rettangolo 140"/>
          <p:cNvSpPr/>
          <p:nvPr/>
        </p:nvSpPr>
        <p:spPr>
          <a:xfrm>
            <a:off x="3975030" y="4009388"/>
            <a:ext cx="766709" cy="18405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it-IT" sz="1050" b="1" dirty="0" smtClean="0">
                <a:solidFill>
                  <a:srgbClr val="000000"/>
                </a:solidFill>
                <a:latin typeface="Arial Narrow" panose="020B0606020202030204" pitchFamily="34" charset="0"/>
              </a:rPr>
              <a:t>DEFAULT</a:t>
            </a:r>
            <a:endParaRPr lang="it-IT" sz="1050" b="1" dirty="0">
              <a:solidFill>
                <a:srgbClr val="000000"/>
              </a:solidFill>
              <a:latin typeface="Arial Narrow" panose="020B0606020202030204" pitchFamily="34" charset="0"/>
            </a:endParaRPr>
          </a:p>
        </p:txBody>
      </p:sp>
      <p:sp>
        <p:nvSpPr>
          <p:cNvPr id="143" name="Rettangolo 142"/>
          <p:cNvSpPr/>
          <p:nvPr/>
        </p:nvSpPr>
        <p:spPr>
          <a:xfrm>
            <a:off x="5162115" y="2582922"/>
            <a:ext cx="974621" cy="17680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it-IT" sz="1050" b="1" dirty="0" err="1" smtClean="0">
                <a:solidFill>
                  <a:srgbClr val="000000"/>
                </a:solidFill>
                <a:latin typeface="Arial Narrow" panose="020B0606020202030204" pitchFamily="34" charset="0"/>
              </a:rPr>
              <a:t>IP_src</a:t>
            </a:r>
            <a:r>
              <a:rPr lang="it-IT" sz="1050" b="1" dirty="0" smtClean="0">
                <a:solidFill>
                  <a:srgbClr val="000000"/>
                </a:solidFill>
                <a:latin typeface="Arial Narrow" panose="020B0606020202030204" pitchFamily="34" charset="0"/>
              </a:rPr>
              <a:t>=10.0.0.1</a:t>
            </a:r>
            <a:endParaRPr lang="it-IT" sz="1050" b="1" dirty="0">
              <a:solidFill>
                <a:srgbClr val="000000"/>
              </a:solidFill>
              <a:latin typeface="Arial Narrow" panose="020B0606020202030204" pitchFamily="34" charset="0"/>
            </a:endParaRPr>
          </a:p>
        </p:txBody>
      </p:sp>
      <p:sp>
        <p:nvSpPr>
          <p:cNvPr id="144" name="Rettangolo 143"/>
          <p:cNvSpPr/>
          <p:nvPr/>
        </p:nvSpPr>
        <p:spPr>
          <a:xfrm>
            <a:off x="6140053" y="2582258"/>
            <a:ext cx="1094367" cy="18145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it-IT" sz="1050" b="1" dirty="0" err="1" smtClean="0">
                <a:solidFill>
                  <a:srgbClr val="000000"/>
                </a:solidFill>
                <a:latin typeface="Arial Narrow" panose="020B0606020202030204" pitchFamily="34" charset="0"/>
              </a:rPr>
              <a:t>IP_dst</a:t>
            </a:r>
            <a:r>
              <a:rPr lang="it-IT" sz="1050" b="1" dirty="0" smtClean="0">
                <a:solidFill>
                  <a:srgbClr val="000000"/>
                </a:solidFill>
                <a:latin typeface="Arial Narrow" panose="020B0606020202030204" pitchFamily="34" charset="0"/>
              </a:rPr>
              <a:t>=10.0.0.100</a:t>
            </a:r>
            <a:endParaRPr lang="it-IT" sz="1050" b="1" dirty="0">
              <a:solidFill>
                <a:srgbClr val="000000"/>
              </a:solidFill>
              <a:latin typeface="Arial Narrow" panose="020B0606020202030204" pitchFamily="34" charset="0"/>
            </a:endParaRPr>
          </a:p>
        </p:txBody>
      </p:sp>
      <p:sp>
        <p:nvSpPr>
          <p:cNvPr id="145" name="Rettangolo 144"/>
          <p:cNvSpPr/>
          <p:nvPr/>
        </p:nvSpPr>
        <p:spPr>
          <a:xfrm>
            <a:off x="7235579" y="2582258"/>
            <a:ext cx="937412" cy="18145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it-IT" sz="1050" b="1" dirty="0" err="1" smtClean="0">
                <a:solidFill>
                  <a:srgbClr val="000000"/>
                </a:solidFill>
                <a:latin typeface="Arial Narrow" panose="020B0606020202030204" pitchFamily="34" charset="0"/>
              </a:rPr>
              <a:t>TCP_src</a:t>
            </a:r>
            <a:r>
              <a:rPr lang="it-IT" sz="1050" b="1" dirty="0" smtClean="0">
                <a:solidFill>
                  <a:srgbClr val="000000"/>
                </a:solidFill>
                <a:latin typeface="Arial Narrow" panose="020B0606020202030204" pitchFamily="34" charset="0"/>
              </a:rPr>
              <a:t>=2500</a:t>
            </a:r>
            <a:endParaRPr lang="it-IT" sz="1050" b="1" dirty="0">
              <a:solidFill>
                <a:srgbClr val="000000"/>
              </a:solidFill>
              <a:latin typeface="Arial Narrow" panose="020B0606020202030204" pitchFamily="34" charset="0"/>
            </a:endParaRPr>
          </a:p>
        </p:txBody>
      </p:sp>
      <p:sp>
        <p:nvSpPr>
          <p:cNvPr id="146" name="Rettangolo 145"/>
          <p:cNvSpPr/>
          <p:nvPr/>
        </p:nvSpPr>
        <p:spPr>
          <a:xfrm>
            <a:off x="8176308" y="2582681"/>
            <a:ext cx="876380" cy="18145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it-IT" sz="1050" b="1" dirty="0" err="1" smtClean="0">
                <a:solidFill>
                  <a:srgbClr val="000000"/>
                </a:solidFill>
                <a:latin typeface="Arial Narrow" panose="020B0606020202030204" pitchFamily="34" charset="0"/>
              </a:rPr>
              <a:t>TCP_dst</a:t>
            </a:r>
            <a:r>
              <a:rPr lang="it-IT" sz="1050" b="1" dirty="0" smtClean="0">
                <a:solidFill>
                  <a:srgbClr val="000000"/>
                </a:solidFill>
                <a:latin typeface="Arial Narrow" panose="020B0606020202030204" pitchFamily="34" charset="0"/>
              </a:rPr>
              <a:t>=80</a:t>
            </a:r>
            <a:endParaRPr lang="it-IT" sz="1050" b="1" dirty="0">
              <a:solidFill>
                <a:srgbClr val="000000"/>
              </a:solidFill>
              <a:latin typeface="Arial Narrow" panose="020B0606020202030204" pitchFamily="34" charset="0"/>
            </a:endParaRPr>
          </a:p>
        </p:txBody>
      </p:sp>
      <p:sp>
        <p:nvSpPr>
          <p:cNvPr id="147" name="Rettangolo 146"/>
          <p:cNvSpPr/>
          <p:nvPr/>
        </p:nvSpPr>
        <p:spPr>
          <a:xfrm>
            <a:off x="4454144" y="2583510"/>
            <a:ext cx="705688" cy="18145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it-IT" sz="1050" b="1" dirty="0" smtClean="0">
                <a:solidFill>
                  <a:srgbClr val="000000"/>
                </a:solidFill>
                <a:latin typeface="Arial Narrow" panose="020B0606020202030204" pitchFamily="34" charset="0"/>
              </a:rPr>
              <a:t>DEFAULT</a:t>
            </a:r>
            <a:endParaRPr lang="it-IT" sz="1050" b="1" dirty="0">
              <a:solidFill>
                <a:srgbClr val="000000"/>
              </a:solidFill>
              <a:latin typeface="Arial Narrow" panose="020B0606020202030204" pitchFamily="34" charset="0"/>
            </a:endParaRPr>
          </a:p>
        </p:txBody>
      </p:sp>
      <p:sp>
        <p:nvSpPr>
          <p:cNvPr id="220" name="Rettangolo 219"/>
          <p:cNvSpPr/>
          <p:nvPr/>
        </p:nvSpPr>
        <p:spPr>
          <a:xfrm>
            <a:off x="70430" y="3657518"/>
            <a:ext cx="1086817" cy="167745"/>
          </a:xfrm>
          <a:prstGeom prst="rect">
            <a:avLst/>
          </a:prstGeom>
          <a:solidFill>
            <a:srgbClr val="00B05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it-IT" sz="1050" b="1" dirty="0" err="1" smtClean="0">
                <a:solidFill>
                  <a:srgbClr val="000000"/>
                </a:solidFill>
                <a:latin typeface="Arial Narrow" panose="020B0606020202030204" pitchFamily="34" charset="0"/>
              </a:rPr>
              <a:t>IP_src</a:t>
            </a:r>
            <a:r>
              <a:rPr lang="it-IT" sz="1050" b="1" dirty="0" smtClean="0">
                <a:solidFill>
                  <a:srgbClr val="000000"/>
                </a:solidFill>
                <a:latin typeface="Arial Narrow" panose="020B0606020202030204" pitchFamily="34" charset="0"/>
              </a:rPr>
              <a:t>=10.0.0.100</a:t>
            </a:r>
            <a:endParaRPr lang="it-IT" sz="1050" b="1" dirty="0">
              <a:solidFill>
                <a:srgbClr val="000000"/>
              </a:solidFill>
              <a:latin typeface="Arial Narrow" panose="020B0606020202030204" pitchFamily="34" charset="0"/>
            </a:endParaRPr>
          </a:p>
        </p:txBody>
      </p:sp>
      <p:sp>
        <p:nvSpPr>
          <p:cNvPr id="102" name="Rettangolo 101"/>
          <p:cNvSpPr/>
          <p:nvPr/>
        </p:nvSpPr>
        <p:spPr>
          <a:xfrm>
            <a:off x="1168761" y="3657021"/>
            <a:ext cx="969009" cy="167745"/>
          </a:xfrm>
          <a:prstGeom prst="rect">
            <a:avLst/>
          </a:prstGeom>
          <a:solidFill>
            <a:srgbClr val="00B05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it-IT" sz="1050" b="1" dirty="0" err="1" smtClean="0">
                <a:solidFill>
                  <a:srgbClr val="000000"/>
                </a:solidFill>
                <a:latin typeface="Arial Narrow" panose="020B0606020202030204" pitchFamily="34" charset="0"/>
              </a:rPr>
              <a:t>IP_dst</a:t>
            </a:r>
            <a:r>
              <a:rPr lang="it-IT" sz="1050" b="1" dirty="0" smtClean="0">
                <a:solidFill>
                  <a:srgbClr val="000000"/>
                </a:solidFill>
                <a:latin typeface="Arial Narrow" panose="020B0606020202030204" pitchFamily="34" charset="0"/>
              </a:rPr>
              <a:t>=10.0.0.1</a:t>
            </a:r>
            <a:endParaRPr lang="it-IT" sz="1050" b="1" dirty="0">
              <a:solidFill>
                <a:srgbClr val="000000"/>
              </a:solidFill>
              <a:latin typeface="Arial Narrow" panose="020B0606020202030204" pitchFamily="34" charset="0"/>
            </a:endParaRPr>
          </a:p>
        </p:txBody>
      </p:sp>
      <p:sp>
        <p:nvSpPr>
          <p:cNvPr id="221" name="Rettangolo 220"/>
          <p:cNvSpPr/>
          <p:nvPr/>
        </p:nvSpPr>
        <p:spPr>
          <a:xfrm>
            <a:off x="2151588" y="3662775"/>
            <a:ext cx="880261" cy="164569"/>
          </a:xfrm>
          <a:prstGeom prst="rect">
            <a:avLst/>
          </a:prstGeom>
          <a:solidFill>
            <a:srgbClr val="00B05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it-IT" sz="1050" b="1" dirty="0" err="1" smtClean="0">
                <a:solidFill>
                  <a:srgbClr val="000000"/>
                </a:solidFill>
                <a:latin typeface="Arial Narrow" panose="020B0606020202030204" pitchFamily="34" charset="0"/>
              </a:rPr>
              <a:t>TCP_src</a:t>
            </a:r>
            <a:r>
              <a:rPr lang="it-IT" sz="1050" b="1" dirty="0" smtClean="0">
                <a:solidFill>
                  <a:srgbClr val="000000"/>
                </a:solidFill>
                <a:latin typeface="Arial Narrow" panose="020B0606020202030204" pitchFamily="34" charset="0"/>
              </a:rPr>
              <a:t>=80</a:t>
            </a:r>
            <a:endParaRPr lang="it-IT" sz="1050" b="1" dirty="0">
              <a:solidFill>
                <a:srgbClr val="000000"/>
              </a:solidFill>
              <a:latin typeface="Arial Narrow" panose="020B0606020202030204" pitchFamily="34" charset="0"/>
            </a:endParaRPr>
          </a:p>
        </p:txBody>
      </p:sp>
      <p:sp>
        <p:nvSpPr>
          <p:cNvPr id="222" name="Rettangolo 221"/>
          <p:cNvSpPr/>
          <p:nvPr/>
        </p:nvSpPr>
        <p:spPr>
          <a:xfrm>
            <a:off x="3036658" y="3662307"/>
            <a:ext cx="937739" cy="167934"/>
          </a:xfrm>
          <a:prstGeom prst="rect">
            <a:avLst/>
          </a:prstGeom>
          <a:solidFill>
            <a:srgbClr val="00B05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it-IT" sz="1050" b="1" dirty="0" err="1" smtClean="0">
                <a:solidFill>
                  <a:srgbClr val="000000"/>
                </a:solidFill>
                <a:latin typeface="Arial Narrow" panose="020B0606020202030204" pitchFamily="34" charset="0"/>
              </a:rPr>
              <a:t>TCP_dst</a:t>
            </a:r>
            <a:r>
              <a:rPr lang="it-IT" sz="1050" b="1" dirty="0" smtClean="0">
                <a:solidFill>
                  <a:srgbClr val="000000"/>
                </a:solidFill>
                <a:latin typeface="Arial Narrow" panose="020B0606020202030204" pitchFamily="34" charset="0"/>
              </a:rPr>
              <a:t>=2500</a:t>
            </a:r>
            <a:endParaRPr lang="it-IT" sz="1050" b="1" dirty="0">
              <a:solidFill>
                <a:srgbClr val="000000"/>
              </a:solidFill>
              <a:latin typeface="Arial Narrow" panose="020B0606020202030204" pitchFamily="34" charset="0"/>
            </a:endParaRPr>
          </a:p>
        </p:txBody>
      </p:sp>
      <p:sp>
        <p:nvSpPr>
          <p:cNvPr id="223" name="Rettangolo 222"/>
          <p:cNvSpPr/>
          <p:nvPr/>
        </p:nvSpPr>
        <p:spPr>
          <a:xfrm>
            <a:off x="3989228" y="3666330"/>
            <a:ext cx="754312" cy="167745"/>
          </a:xfrm>
          <a:prstGeom prst="rect">
            <a:avLst/>
          </a:prstGeom>
          <a:solidFill>
            <a:srgbClr val="00B05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it-IT" sz="1050" b="1" dirty="0">
                <a:solidFill>
                  <a:srgbClr val="000000"/>
                </a:solidFill>
                <a:latin typeface="Arial Narrow" panose="020B0606020202030204" pitchFamily="34" charset="0"/>
              </a:rPr>
              <a:t>1</a:t>
            </a:r>
          </a:p>
        </p:txBody>
      </p:sp>
      <p:sp>
        <p:nvSpPr>
          <p:cNvPr id="152" name="Rettangolo 151"/>
          <p:cNvSpPr/>
          <p:nvPr/>
        </p:nvSpPr>
        <p:spPr>
          <a:xfrm>
            <a:off x="7755099" y="3730986"/>
            <a:ext cx="800889" cy="162018"/>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it-IT" sz="1050" b="1" dirty="0">
                <a:solidFill>
                  <a:srgbClr val="000000"/>
                </a:solidFill>
                <a:latin typeface="Arial Narrow" panose="020B0606020202030204" pitchFamily="34" charset="0"/>
              </a:rPr>
              <a:t>-</a:t>
            </a:r>
          </a:p>
        </p:txBody>
      </p:sp>
      <p:sp>
        <p:nvSpPr>
          <p:cNvPr id="153" name="Rettangolo 152"/>
          <p:cNvSpPr/>
          <p:nvPr/>
        </p:nvSpPr>
        <p:spPr>
          <a:xfrm>
            <a:off x="7753781" y="3892875"/>
            <a:ext cx="800889" cy="162018"/>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it-IT" sz="1050" b="1" dirty="0">
                <a:solidFill>
                  <a:srgbClr val="000000"/>
                </a:solidFill>
                <a:latin typeface="Arial Narrow" panose="020B0606020202030204" pitchFamily="34" charset="0"/>
              </a:rPr>
              <a:t>-</a:t>
            </a:r>
          </a:p>
        </p:txBody>
      </p:sp>
      <p:sp>
        <p:nvSpPr>
          <p:cNvPr id="154" name="Rettangolo 153"/>
          <p:cNvSpPr/>
          <p:nvPr/>
        </p:nvSpPr>
        <p:spPr>
          <a:xfrm>
            <a:off x="7753781" y="4055022"/>
            <a:ext cx="800889" cy="162018"/>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it-IT" sz="1050" b="1" dirty="0">
                <a:solidFill>
                  <a:srgbClr val="000000"/>
                </a:solidFill>
                <a:latin typeface="Arial Narrow" panose="020B0606020202030204" pitchFamily="34" charset="0"/>
              </a:rPr>
              <a:t>-</a:t>
            </a:r>
          </a:p>
        </p:txBody>
      </p:sp>
      <p:sp>
        <p:nvSpPr>
          <p:cNvPr id="155" name="Rettangolo 154"/>
          <p:cNvSpPr/>
          <p:nvPr/>
        </p:nvSpPr>
        <p:spPr>
          <a:xfrm>
            <a:off x="7753780" y="4217623"/>
            <a:ext cx="800889" cy="162018"/>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it-IT" sz="1050" b="1" dirty="0">
                <a:solidFill>
                  <a:srgbClr val="000000"/>
                </a:solidFill>
                <a:latin typeface="Arial Narrow" panose="020B0606020202030204" pitchFamily="34" charset="0"/>
              </a:rPr>
              <a:t>1</a:t>
            </a:r>
          </a:p>
        </p:txBody>
      </p:sp>
      <p:sp>
        <p:nvSpPr>
          <p:cNvPr id="156" name="Rettangolo 155"/>
          <p:cNvSpPr/>
          <p:nvPr/>
        </p:nvSpPr>
        <p:spPr>
          <a:xfrm>
            <a:off x="7753780" y="4377643"/>
            <a:ext cx="800889" cy="162018"/>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it-IT" sz="1050" b="1" dirty="0">
                <a:solidFill>
                  <a:srgbClr val="000000"/>
                </a:solidFill>
                <a:latin typeface="Arial Narrow" panose="020B0606020202030204" pitchFamily="34" charset="0"/>
              </a:rPr>
              <a:t>2</a:t>
            </a:r>
          </a:p>
        </p:txBody>
      </p:sp>
      <p:sp>
        <p:nvSpPr>
          <p:cNvPr id="157" name="Rettangolo 156"/>
          <p:cNvSpPr/>
          <p:nvPr/>
        </p:nvSpPr>
        <p:spPr>
          <a:xfrm>
            <a:off x="7753780" y="4539568"/>
            <a:ext cx="800889" cy="162018"/>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it-IT" sz="1050" b="1" dirty="0">
                <a:solidFill>
                  <a:srgbClr val="000000"/>
                </a:solidFill>
                <a:latin typeface="Arial Narrow" panose="020B0606020202030204" pitchFamily="34" charset="0"/>
              </a:rPr>
              <a:t>3</a:t>
            </a:r>
          </a:p>
        </p:txBody>
      </p:sp>
      <p:cxnSp>
        <p:nvCxnSpPr>
          <p:cNvPr id="158" name="Connettore 1 157"/>
          <p:cNvCxnSpPr/>
          <p:nvPr/>
        </p:nvCxnSpPr>
        <p:spPr>
          <a:xfrm flipV="1">
            <a:off x="8550535" y="3516664"/>
            <a:ext cx="0" cy="121017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59" name="Rettangolo 158"/>
          <p:cNvSpPr/>
          <p:nvPr/>
        </p:nvSpPr>
        <p:spPr>
          <a:xfrm>
            <a:off x="1414092" y="6101089"/>
            <a:ext cx="1094367" cy="18145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it-IT" sz="1050" b="1" dirty="0" err="1" smtClean="0">
                <a:solidFill>
                  <a:srgbClr val="000000"/>
                </a:solidFill>
                <a:latin typeface="Arial Narrow" panose="020B0606020202030204" pitchFamily="34" charset="0"/>
              </a:rPr>
              <a:t>IP_dst</a:t>
            </a:r>
            <a:r>
              <a:rPr lang="it-IT" sz="1050" b="1" dirty="0" smtClean="0">
                <a:solidFill>
                  <a:srgbClr val="000000"/>
                </a:solidFill>
                <a:latin typeface="Arial Narrow" panose="020B0606020202030204" pitchFamily="34" charset="0"/>
              </a:rPr>
              <a:t>=10.0.0.100</a:t>
            </a:r>
            <a:endParaRPr lang="it-IT" sz="1050" b="1" dirty="0">
              <a:solidFill>
                <a:srgbClr val="000000"/>
              </a:solidFill>
              <a:latin typeface="Arial Narrow" panose="020B0606020202030204" pitchFamily="34" charset="0"/>
            </a:endParaRPr>
          </a:p>
        </p:txBody>
      </p:sp>
      <p:sp>
        <p:nvSpPr>
          <p:cNvPr id="160" name="Rettangolo 159"/>
          <p:cNvSpPr/>
          <p:nvPr/>
        </p:nvSpPr>
        <p:spPr>
          <a:xfrm>
            <a:off x="429686" y="6101089"/>
            <a:ext cx="980908" cy="18145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it-IT" sz="1050" b="1" dirty="0" err="1" smtClean="0">
                <a:solidFill>
                  <a:srgbClr val="000000"/>
                </a:solidFill>
                <a:latin typeface="Arial Narrow" panose="020B0606020202030204" pitchFamily="34" charset="0"/>
              </a:rPr>
              <a:t>IP_src</a:t>
            </a:r>
            <a:r>
              <a:rPr lang="it-IT" sz="1050" b="1" dirty="0" smtClean="0">
                <a:solidFill>
                  <a:srgbClr val="000000"/>
                </a:solidFill>
                <a:latin typeface="Arial Narrow" panose="020B0606020202030204" pitchFamily="34" charset="0"/>
              </a:rPr>
              <a:t>=10.0.0.1</a:t>
            </a:r>
            <a:endParaRPr lang="it-IT" sz="1050" b="1" dirty="0">
              <a:solidFill>
                <a:srgbClr val="000000"/>
              </a:solidFill>
              <a:latin typeface="Arial Narrow" panose="020B0606020202030204" pitchFamily="34" charset="0"/>
            </a:endParaRPr>
          </a:p>
        </p:txBody>
      </p:sp>
      <p:sp>
        <p:nvSpPr>
          <p:cNvPr id="161" name="Rettangolo 160"/>
          <p:cNvSpPr/>
          <p:nvPr/>
        </p:nvSpPr>
        <p:spPr>
          <a:xfrm>
            <a:off x="3393303" y="5563300"/>
            <a:ext cx="939530" cy="18145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it-IT" sz="1050" b="1" dirty="0" err="1" smtClean="0">
                <a:solidFill>
                  <a:srgbClr val="000000"/>
                </a:solidFill>
                <a:latin typeface="Arial Narrow" panose="020B0606020202030204" pitchFamily="34" charset="0"/>
              </a:rPr>
              <a:t>TCP_dst</a:t>
            </a:r>
            <a:r>
              <a:rPr lang="it-IT" sz="1050" b="1" dirty="0" smtClean="0">
                <a:solidFill>
                  <a:srgbClr val="000000"/>
                </a:solidFill>
                <a:latin typeface="Arial Narrow" panose="020B0606020202030204" pitchFamily="34" charset="0"/>
              </a:rPr>
              <a:t>=2500</a:t>
            </a:r>
            <a:endParaRPr lang="it-IT" sz="1050" b="1" dirty="0">
              <a:solidFill>
                <a:srgbClr val="000000"/>
              </a:solidFill>
              <a:latin typeface="Arial Narrow" panose="020B0606020202030204" pitchFamily="34" charset="0"/>
            </a:endParaRPr>
          </a:p>
        </p:txBody>
      </p:sp>
      <p:sp>
        <p:nvSpPr>
          <p:cNvPr id="162" name="Rettangolo 161"/>
          <p:cNvSpPr/>
          <p:nvPr/>
        </p:nvSpPr>
        <p:spPr>
          <a:xfrm>
            <a:off x="2516923" y="5563300"/>
            <a:ext cx="876380" cy="18145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it-IT" sz="1050" b="1" dirty="0" err="1" smtClean="0">
                <a:solidFill>
                  <a:srgbClr val="000000"/>
                </a:solidFill>
                <a:latin typeface="Arial Narrow" panose="020B0606020202030204" pitchFamily="34" charset="0"/>
              </a:rPr>
              <a:t>TCP_src</a:t>
            </a:r>
            <a:r>
              <a:rPr lang="it-IT" sz="1050" b="1" dirty="0" smtClean="0">
                <a:solidFill>
                  <a:srgbClr val="000000"/>
                </a:solidFill>
                <a:latin typeface="Arial Narrow" panose="020B0606020202030204" pitchFamily="34" charset="0"/>
              </a:rPr>
              <a:t>=80</a:t>
            </a:r>
            <a:endParaRPr lang="it-IT" sz="1050" b="1" dirty="0">
              <a:solidFill>
                <a:srgbClr val="000000"/>
              </a:solidFill>
              <a:latin typeface="Arial Narrow" panose="020B0606020202030204" pitchFamily="34" charset="0"/>
            </a:endParaRPr>
          </a:p>
        </p:txBody>
      </p:sp>
      <p:sp>
        <p:nvSpPr>
          <p:cNvPr id="163" name="Rettangolo 162"/>
          <p:cNvSpPr/>
          <p:nvPr/>
        </p:nvSpPr>
        <p:spPr>
          <a:xfrm>
            <a:off x="432900" y="5563300"/>
            <a:ext cx="1094367" cy="18194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it-IT" sz="1050" b="1" dirty="0" err="1" smtClean="0">
                <a:solidFill>
                  <a:srgbClr val="000000"/>
                </a:solidFill>
                <a:latin typeface="Arial Narrow" panose="020B0606020202030204" pitchFamily="34" charset="0"/>
              </a:rPr>
              <a:t>IP_src</a:t>
            </a:r>
            <a:r>
              <a:rPr lang="it-IT" sz="1050" b="1" dirty="0" smtClean="0">
                <a:solidFill>
                  <a:srgbClr val="000000"/>
                </a:solidFill>
                <a:latin typeface="Arial Narrow" panose="020B0606020202030204" pitchFamily="34" charset="0"/>
              </a:rPr>
              <a:t>=10.0.0.100</a:t>
            </a:r>
            <a:endParaRPr lang="it-IT" sz="1050" b="1" dirty="0">
              <a:solidFill>
                <a:srgbClr val="000000"/>
              </a:solidFill>
              <a:latin typeface="Arial Narrow" panose="020B0606020202030204" pitchFamily="34" charset="0"/>
            </a:endParaRPr>
          </a:p>
        </p:txBody>
      </p:sp>
      <p:sp>
        <p:nvSpPr>
          <p:cNvPr id="164" name="Rettangolo 163"/>
          <p:cNvSpPr/>
          <p:nvPr/>
        </p:nvSpPr>
        <p:spPr>
          <a:xfrm>
            <a:off x="1526160" y="5563300"/>
            <a:ext cx="980908" cy="18145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it-IT" sz="1050" b="1" dirty="0" err="1" smtClean="0">
                <a:solidFill>
                  <a:srgbClr val="000000"/>
                </a:solidFill>
                <a:latin typeface="Arial Narrow" panose="020B0606020202030204" pitchFamily="34" charset="0"/>
              </a:rPr>
              <a:t>IP_dst</a:t>
            </a:r>
            <a:r>
              <a:rPr lang="it-IT" sz="1050" b="1" dirty="0" smtClean="0">
                <a:solidFill>
                  <a:srgbClr val="000000"/>
                </a:solidFill>
                <a:latin typeface="Arial Narrow" panose="020B0606020202030204" pitchFamily="34" charset="0"/>
              </a:rPr>
              <a:t>=10.0.0.1 </a:t>
            </a:r>
            <a:endParaRPr lang="it-IT" sz="1050" b="1" dirty="0">
              <a:solidFill>
                <a:srgbClr val="000000"/>
              </a:solidFill>
              <a:latin typeface="Arial Narrow" panose="020B0606020202030204" pitchFamily="34" charset="0"/>
            </a:endParaRPr>
          </a:p>
        </p:txBody>
      </p:sp>
      <p:sp>
        <p:nvSpPr>
          <p:cNvPr id="165" name="Rettangolo 164"/>
          <p:cNvSpPr/>
          <p:nvPr/>
        </p:nvSpPr>
        <p:spPr>
          <a:xfrm>
            <a:off x="2514709" y="6101089"/>
            <a:ext cx="939530" cy="18145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it-IT" sz="1050" b="1" dirty="0" err="1" smtClean="0">
                <a:solidFill>
                  <a:srgbClr val="000000"/>
                </a:solidFill>
                <a:latin typeface="Arial Narrow" panose="020B0606020202030204" pitchFamily="34" charset="0"/>
              </a:rPr>
              <a:t>TCP_src</a:t>
            </a:r>
            <a:r>
              <a:rPr lang="it-IT" sz="1050" b="1" dirty="0" smtClean="0">
                <a:solidFill>
                  <a:srgbClr val="000000"/>
                </a:solidFill>
                <a:latin typeface="Arial Narrow" panose="020B0606020202030204" pitchFamily="34" charset="0"/>
              </a:rPr>
              <a:t>=2500</a:t>
            </a:r>
            <a:endParaRPr lang="it-IT" sz="1050" b="1" dirty="0">
              <a:solidFill>
                <a:srgbClr val="000000"/>
              </a:solidFill>
              <a:latin typeface="Arial Narrow" panose="020B0606020202030204" pitchFamily="34" charset="0"/>
            </a:endParaRPr>
          </a:p>
        </p:txBody>
      </p:sp>
      <p:sp>
        <p:nvSpPr>
          <p:cNvPr id="166" name="Rettangolo 165"/>
          <p:cNvSpPr/>
          <p:nvPr/>
        </p:nvSpPr>
        <p:spPr>
          <a:xfrm>
            <a:off x="3453786" y="6101512"/>
            <a:ext cx="876380" cy="18145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it-IT" sz="1050" b="1" dirty="0" err="1" smtClean="0">
                <a:solidFill>
                  <a:srgbClr val="000000"/>
                </a:solidFill>
                <a:latin typeface="Arial Narrow" panose="020B0606020202030204" pitchFamily="34" charset="0"/>
              </a:rPr>
              <a:t>TCP_dst</a:t>
            </a:r>
            <a:r>
              <a:rPr lang="it-IT" sz="1050" b="1" dirty="0" smtClean="0">
                <a:solidFill>
                  <a:srgbClr val="000000"/>
                </a:solidFill>
                <a:latin typeface="Arial Narrow" panose="020B0606020202030204" pitchFamily="34" charset="0"/>
              </a:rPr>
              <a:t>=80</a:t>
            </a:r>
            <a:endParaRPr lang="it-IT" sz="1050" b="1" dirty="0">
              <a:solidFill>
                <a:srgbClr val="000000"/>
              </a:solidFill>
              <a:latin typeface="Arial Narrow" panose="020B0606020202030204" pitchFamily="34" charset="0"/>
            </a:endParaRPr>
          </a:p>
        </p:txBody>
      </p:sp>
      <p:sp>
        <p:nvSpPr>
          <p:cNvPr id="167" name="CasellaDiTesto 166"/>
          <p:cNvSpPr txBox="1"/>
          <p:nvPr/>
        </p:nvSpPr>
        <p:spPr>
          <a:xfrm>
            <a:off x="4362719" y="5480613"/>
            <a:ext cx="1644432" cy="923330"/>
          </a:xfrm>
          <a:prstGeom prst="rect">
            <a:avLst/>
          </a:prstGeom>
          <a:noFill/>
        </p:spPr>
        <p:txBody>
          <a:bodyPr wrap="square" rtlCol="0">
            <a:spAutoFit/>
          </a:bodyPr>
          <a:lstStyle/>
          <a:p>
            <a:pPr algn="ctr" fontAlgn="base">
              <a:spcBef>
                <a:spcPct val="0"/>
              </a:spcBef>
              <a:spcAft>
                <a:spcPct val="0"/>
              </a:spcAft>
            </a:pPr>
            <a:r>
              <a:rPr lang="it-IT" b="1" dirty="0">
                <a:solidFill>
                  <a:srgbClr val="FF0000"/>
                </a:solidFill>
                <a:latin typeface="Arial Narrow" pitchFamily="34" charset="0"/>
                <a:cs typeface="Arial" charset="0"/>
              </a:rPr>
              <a:t>DIFFERENT </a:t>
            </a:r>
            <a:r>
              <a:rPr lang="it-IT" b="1" dirty="0" err="1">
                <a:solidFill>
                  <a:srgbClr val="FF0000"/>
                </a:solidFill>
                <a:latin typeface="Arial Narrow" pitchFamily="34" charset="0"/>
                <a:cs typeface="Arial" charset="0"/>
              </a:rPr>
              <a:t>lookup</a:t>
            </a:r>
            <a:r>
              <a:rPr lang="it-IT" b="1" dirty="0">
                <a:solidFill>
                  <a:srgbClr val="FF0000"/>
                </a:solidFill>
                <a:latin typeface="Arial Narrow" pitchFamily="34" charset="0"/>
                <a:cs typeface="Arial" charset="0"/>
              </a:rPr>
              <a:t>/update scope</a:t>
            </a:r>
          </a:p>
        </p:txBody>
      </p:sp>
      <p:cxnSp>
        <p:nvCxnSpPr>
          <p:cNvPr id="168" name="Connettore 2 167"/>
          <p:cNvCxnSpPr>
            <a:stCxn id="160" idx="0"/>
            <a:endCxn id="164" idx="2"/>
          </p:cNvCxnSpPr>
          <p:nvPr/>
        </p:nvCxnSpPr>
        <p:spPr>
          <a:xfrm flipV="1">
            <a:off x="920140" y="5744758"/>
            <a:ext cx="1096474" cy="356331"/>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69" name="Connettore 2 168"/>
          <p:cNvCxnSpPr>
            <a:stCxn id="165" idx="0"/>
            <a:endCxn id="161" idx="2"/>
          </p:cNvCxnSpPr>
          <p:nvPr/>
        </p:nvCxnSpPr>
        <p:spPr>
          <a:xfrm flipV="1">
            <a:off x="2984474" y="5744758"/>
            <a:ext cx="878594" cy="356331"/>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70" name="Connettore 2 169"/>
          <p:cNvCxnSpPr>
            <a:stCxn id="159" idx="0"/>
            <a:endCxn id="163" idx="2"/>
          </p:cNvCxnSpPr>
          <p:nvPr/>
        </p:nvCxnSpPr>
        <p:spPr>
          <a:xfrm flipH="1" flipV="1">
            <a:off x="980084" y="5745244"/>
            <a:ext cx="981192" cy="355845"/>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71" name="Connettore 2 170"/>
          <p:cNvCxnSpPr/>
          <p:nvPr/>
        </p:nvCxnSpPr>
        <p:spPr>
          <a:xfrm rot="21240000">
            <a:off x="7434256" y="1088847"/>
            <a:ext cx="381177" cy="378984"/>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75" name="Connettore 2 174"/>
          <p:cNvCxnSpPr/>
          <p:nvPr/>
        </p:nvCxnSpPr>
        <p:spPr>
          <a:xfrm rot="21540000">
            <a:off x="8255360" y="1553222"/>
            <a:ext cx="269753" cy="697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78" name="Connettore 2 177"/>
          <p:cNvCxnSpPr>
            <a:stCxn id="166" idx="0"/>
          </p:cNvCxnSpPr>
          <p:nvPr/>
        </p:nvCxnSpPr>
        <p:spPr>
          <a:xfrm flipH="1" flipV="1">
            <a:off x="2955113" y="5744336"/>
            <a:ext cx="936863" cy="357176"/>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8" name="Titolo 1"/>
          <p:cNvSpPr txBox="1">
            <a:spLocks/>
          </p:cNvSpPr>
          <p:nvPr/>
        </p:nvSpPr>
        <p:spPr bwMode="auto">
          <a:xfrm>
            <a:off x="870381" y="39118"/>
            <a:ext cx="7905924" cy="848029"/>
          </a:xfrm>
          <a:prstGeom prst="rect">
            <a:avLst/>
          </a:prstGeom>
        </p:spPr>
        <p:txBody>
          <a:bodyPr vert="horz" lIns="91440" tIns="45720" rIns="91440" bIns="45720" rtlCol="0" anchor="ctr">
            <a:normAutofit fontScale="82500" lnSpcReduction="10000"/>
          </a:bodyPr>
          <a:lstStyle>
            <a:lvl1pPr>
              <a:spcBef>
                <a:spcPct val="0"/>
              </a:spcBef>
              <a:buNone/>
              <a:defRPr sz="4400">
                <a:latin typeface="+mj-lt"/>
                <a:ea typeface="+mj-ea"/>
                <a:cs typeface="+mj-cs"/>
              </a:defRPr>
            </a:lvl1pPr>
          </a:lstStyle>
          <a:p>
            <a:r>
              <a:rPr lang="it-IT" dirty="0"/>
              <a:t>Forwarding </a:t>
            </a:r>
            <a:r>
              <a:rPr lang="it-IT" dirty="0" err="1"/>
              <a:t>Consistency</a:t>
            </a:r>
            <a:r>
              <a:rPr lang="it-IT" dirty="0"/>
              <a:t>: </a:t>
            </a:r>
            <a:r>
              <a:rPr lang="it-IT" b="1" dirty="0" err="1"/>
              <a:t>Many</a:t>
            </a:r>
            <a:r>
              <a:rPr lang="it-IT" b="1" dirty="0"/>
              <a:t> to </a:t>
            </a:r>
            <a:r>
              <a:rPr lang="it-IT" b="1" dirty="0" err="1"/>
              <a:t>One</a:t>
            </a:r>
            <a:endParaRPr lang="it-IT" b="1" dirty="0"/>
          </a:p>
        </p:txBody>
      </p:sp>
      <p:sp>
        <p:nvSpPr>
          <p:cNvPr id="2" name="Footer Placeholder 1"/>
          <p:cNvSpPr>
            <a:spLocks noGrp="1"/>
          </p:cNvSpPr>
          <p:nvPr>
            <p:ph type="ftr" sz="quarter" idx="11"/>
          </p:nvPr>
        </p:nvSpPr>
        <p:spPr/>
        <p:txBody>
          <a:bodyPr/>
          <a:lstStyle/>
          <a:p>
            <a:r>
              <a:rPr lang="en-US" smtClean="0"/>
              <a:t>G. Bianchi &amp; A. Capone - SDN tutorial</a:t>
            </a:r>
            <a:endParaRPr lang="en-US"/>
          </a:p>
        </p:txBody>
      </p:sp>
      <p:sp>
        <p:nvSpPr>
          <p:cNvPr id="3" name="Slide Number Placeholder 2"/>
          <p:cNvSpPr>
            <a:spLocks noGrp="1"/>
          </p:cNvSpPr>
          <p:nvPr>
            <p:ph type="sldNum" sz="quarter" idx="12"/>
          </p:nvPr>
        </p:nvSpPr>
        <p:spPr/>
        <p:txBody>
          <a:bodyPr/>
          <a:lstStyle/>
          <a:p>
            <a:fld id="{F575C757-2202-604A-8DCC-632154A48C4A}" type="slidenum">
              <a:rPr lang="en-US" smtClean="0"/>
              <a:t>75</a:t>
            </a:fld>
            <a:endParaRPr lang="en-US"/>
          </a:p>
        </p:txBody>
      </p:sp>
    </p:spTree>
    <p:extLst>
      <p:ext uri="{BB962C8B-B14F-4D97-AF65-F5344CB8AC3E}">
        <p14:creationId xmlns:p14="http://schemas.microsoft.com/office/powerpoint/2010/main" val="1352969788"/>
      </p:ext>
    </p:extLst>
  </p:cSld>
  <p:clrMapOvr>
    <a:masterClrMapping/>
  </p:clrMapOvr>
  <p:transition xmlns:p14="http://schemas.microsoft.com/office/powerpoint/2010/main" spd="slow">
    <p:pull/>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7"/>
                                        </p:tgtEl>
                                        <p:attrNameLst>
                                          <p:attrName>style.visibility</p:attrName>
                                        </p:attrNameLst>
                                      </p:cBhvr>
                                      <p:to>
                                        <p:strVal val="visible"/>
                                      </p:to>
                                    </p:set>
                                    <p:animEffect transition="in" filter="fade">
                                      <p:cBhvr>
                                        <p:cTn id="10" dur="500"/>
                                        <p:tgtEl>
                                          <p:spTgt spid="10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8"/>
                                        </p:tgtEl>
                                        <p:attrNameLst>
                                          <p:attrName>style.visibility</p:attrName>
                                        </p:attrNameLst>
                                      </p:cBhvr>
                                      <p:to>
                                        <p:strVal val="visible"/>
                                      </p:to>
                                    </p:set>
                                    <p:animEffect transition="in" filter="fade">
                                      <p:cBhvr>
                                        <p:cTn id="16" dur="500"/>
                                        <p:tgtEl>
                                          <p:spTgt spid="10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9"/>
                                        </p:tgtEl>
                                        <p:attrNameLst>
                                          <p:attrName>style.visibility</p:attrName>
                                        </p:attrNameLst>
                                      </p:cBhvr>
                                      <p:to>
                                        <p:strVal val="visible"/>
                                      </p:to>
                                    </p:set>
                                    <p:animEffect transition="in" filter="fade">
                                      <p:cBhvr>
                                        <p:cTn id="19" dur="500"/>
                                        <p:tgtEl>
                                          <p:spTgt spid="109"/>
                                        </p:tgtEl>
                                      </p:cBhvr>
                                    </p:animEffect>
                                  </p:childTnLst>
                                </p:cTn>
                              </p:par>
                              <p:par>
                                <p:cTn id="20" presetID="10" presetClass="entr" presetSubtype="0" fill="hold" nodeType="withEffect">
                                  <p:stCondLst>
                                    <p:cond delay="0"/>
                                  </p:stCondLst>
                                  <p:childTnLst>
                                    <p:set>
                                      <p:cBhvr>
                                        <p:cTn id="21" dur="1" fill="hold">
                                          <p:stCondLst>
                                            <p:cond delay="0"/>
                                          </p:stCondLst>
                                        </p:cTn>
                                        <p:tgtEl>
                                          <p:spTgt spid="171"/>
                                        </p:tgtEl>
                                        <p:attrNameLst>
                                          <p:attrName>style.visibility</p:attrName>
                                        </p:attrNameLst>
                                      </p:cBhvr>
                                      <p:to>
                                        <p:strVal val="visible"/>
                                      </p:to>
                                    </p:set>
                                    <p:animEffect transition="in" filter="fade">
                                      <p:cBhvr>
                                        <p:cTn id="22" dur="500"/>
                                        <p:tgtEl>
                                          <p:spTgt spid="17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500"/>
                                        <p:tgtEl>
                                          <p:spTgt spid="17"/>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62"/>
                                        </p:tgtEl>
                                        <p:attrNameLst>
                                          <p:attrName>style.visibility</p:attrName>
                                        </p:attrNameLst>
                                      </p:cBhvr>
                                      <p:to>
                                        <p:strVal val="visible"/>
                                      </p:to>
                                    </p:set>
                                    <p:animEffect transition="in" filter="fade">
                                      <p:cBhvr>
                                        <p:cTn id="30" dur="500"/>
                                        <p:tgtEl>
                                          <p:spTgt spid="62"/>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fade">
                                      <p:cBhvr>
                                        <p:cTn id="35" dur="500"/>
                                        <p:tgtEl>
                                          <p:spTgt spid="15"/>
                                        </p:tgtEl>
                                      </p:cBhvr>
                                    </p:animEffect>
                                  </p:childTnLst>
                                </p:cTn>
                              </p:par>
                              <p:par>
                                <p:cTn id="36" presetID="10" presetClass="entr" presetSubtype="0" fill="hold" nodeType="withEffect">
                                  <p:stCondLst>
                                    <p:cond delay="0"/>
                                  </p:stCondLst>
                                  <p:childTnLst>
                                    <p:set>
                                      <p:cBhvr>
                                        <p:cTn id="37" dur="1" fill="hold">
                                          <p:stCondLst>
                                            <p:cond delay="0"/>
                                          </p:stCondLst>
                                        </p:cTn>
                                        <p:tgtEl>
                                          <p:spTgt spid="63"/>
                                        </p:tgtEl>
                                        <p:attrNameLst>
                                          <p:attrName>style.visibility</p:attrName>
                                        </p:attrNameLst>
                                      </p:cBhvr>
                                      <p:to>
                                        <p:strVal val="visible"/>
                                      </p:to>
                                    </p:set>
                                    <p:animEffect transition="in" filter="fade">
                                      <p:cBhvr>
                                        <p:cTn id="38" dur="500"/>
                                        <p:tgtEl>
                                          <p:spTgt spid="63"/>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47"/>
                                        </p:tgtEl>
                                        <p:attrNameLst>
                                          <p:attrName>style.visibility</p:attrName>
                                        </p:attrNameLst>
                                      </p:cBhvr>
                                      <p:to>
                                        <p:strVal val="visible"/>
                                      </p:to>
                                    </p:set>
                                    <p:animEffect transition="in" filter="fade">
                                      <p:cBhvr>
                                        <p:cTn id="41" dur="500"/>
                                        <p:tgtEl>
                                          <p:spTgt spid="147"/>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65"/>
                                        </p:tgtEl>
                                        <p:attrNameLst>
                                          <p:attrName>style.visibility</p:attrName>
                                        </p:attrNameLst>
                                      </p:cBhvr>
                                      <p:to>
                                        <p:strVal val="visible"/>
                                      </p:to>
                                    </p:set>
                                    <p:animEffect transition="in" filter="fade">
                                      <p:cBhvr>
                                        <p:cTn id="44" dur="500"/>
                                        <p:tgtEl>
                                          <p:spTgt spid="65"/>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68"/>
                                        </p:tgtEl>
                                        <p:attrNameLst>
                                          <p:attrName>style.visibility</p:attrName>
                                        </p:attrNameLst>
                                      </p:cBhvr>
                                      <p:to>
                                        <p:strVal val="visible"/>
                                      </p:to>
                                    </p:set>
                                    <p:animEffect transition="in" filter="fade">
                                      <p:cBhvr>
                                        <p:cTn id="49" dur="500"/>
                                        <p:tgtEl>
                                          <p:spTgt spid="68"/>
                                        </p:tgtEl>
                                      </p:cBhvr>
                                    </p:animEffect>
                                  </p:childTnLst>
                                </p:cTn>
                              </p:par>
                              <p:par>
                                <p:cTn id="50" presetID="10" presetClass="entr" presetSubtype="0" fill="hold" nodeType="withEffect">
                                  <p:stCondLst>
                                    <p:cond delay="0"/>
                                  </p:stCondLst>
                                  <p:childTnLst>
                                    <p:set>
                                      <p:cBhvr>
                                        <p:cTn id="51" dur="1" fill="hold">
                                          <p:stCondLst>
                                            <p:cond delay="0"/>
                                          </p:stCondLst>
                                        </p:cTn>
                                        <p:tgtEl>
                                          <p:spTgt spid="66"/>
                                        </p:tgtEl>
                                        <p:attrNameLst>
                                          <p:attrName>style.visibility</p:attrName>
                                        </p:attrNameLst>
                                      </p:cBhvr>
                                      <p:to>
                                        <p:strVal val="visible"/>
                                      </p:to>
                                    </p:set>
                                    <p:animEffect transition="in" filter="fade">
                                      <p:cBhvr>
                                        <p:cTn id="52" dur="500"/>
                                        <p:tgtEl>
                                          <p:spTgt spid="66"/>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67"/>
                                        </p:tgtEl>
                                        <p:attrNameLst>
                                          <p:attrName>style.visibility</p:attrName>
                                        </p:attrNameLst>
                                      </p:cBhvr>
                                      <p:to>
                                        <p:strVal val="visible"/>
                                      </p:to>
                                    </p:set>
                                    <p:animEffect transition="in" filter="fade">
                                      <p:cBhvr>
                                        <p:cTn id="55" dur="500"/>
                                        <p:tgtEl>
                                          <p:spTgt spid="67"/>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69"/>
                                        </p:tgtEl>
                                        <p:attrNameLst>
                                          <p:attrName>style.visibility</p:attrName>
                                        </p:attrNameLst>
                                      </p:cBhvr>
                                      <p:to>
                                        <p:strVal val="visible"/>
                                      </p:to>
                                    </p:set>
                                    <p:animEffect transition="in" filter="fade">
                                      <p:cBhvr>
                                        <p:cTn id="58" dur="500"/>
                                        <p:tgtEl>
                                          <p:spTgt spid="69"/>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43"/>
                                        </p:tgtEl>
                                        <p:attrNameLst>
                                          <p:attrName>style.visibility</p:attrName>
                                        </p:attrNameLst>
                                      </p:cBhvr>
                                      <p:to>
                                        <p:strVal val="visible"/>
                                      </p:to>
                                    </p:set>
                                    <p:animEffect transition="in" filter="fade">
                                      <p:cBhvr>
                                        <p:cTn id="61" dur="500"/>
                                        <p:tgtEl>
                                          <p:spTgt spid="143"/>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144"/>
                                        </p:tgtEl>
                                        <p:attrNameLst>
                                          <p:attrName>style.visibility</p:attrName>
                                        </p:attrNameLst>
                                      </p:cBhvr>
                                      <p:to>
                                        <p:strVal val="visible"/>
                                      </p:to>
                                    </p:set>
                                    <p:animEffect transition="in" filter="fade">
                                      <p:cBhvr>
                                        <p:cTn id="64" dur="500"/>
                                        <p:tgtEl>
                                          <p:spTgt spid="144"/>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145"/>
                                        </p:tgtEl>
                                        <p:attrNameLst>
                                          <p:attrName>style.visibility</p:attrName>
                                        </p:attrNameLst>
                                      </p:cBhvr>
                                      <p:to>
                                        <p:strVal val="visible"/>
                                      </p:to>
                                    </p:set>
                                    <p:animEffect transition="in" filter="fade">
                                      <p:cBhvr>
                                        <p:cTn id="67" dur="500"/>
                                        <p:tgtEl>
                                          <p:spTgt spid="145"/>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146"/>
                                        </p:tgtEl>
                                        <p:attrNameLst>
                                          <p:attrName>style.visibility</p:attrName>
                                        </p:attrNameLst>
                                      </p:cBhvr>
                                      <p:to>
                                        <p:strVal val="visible"/>
                                      </p:to>
                                    </p:set>
                                    <p:animEffect transition="in" filter="fade">
                                      <p:cBhvr>
                                        <p:cTn id="70" dur="500"/>
                                        <p:tgtEl>
                                          <p:spTgt spid="146"/>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70"/>
                                        </p:tgtEl>
                                        <p:attrNameLst>
                                          <p:attrName>style.visibility</p:attrName>
                                        </p:attrNameLst>
                                      </p:cBhvr>
                                      <p:to>
                                        <p:strVal val="visible"/>
                                      </p:to>
                                    </p:set>
                                    <p:animEffect transition="in" filter="fade">
                                      <p:cBhvr>
                                        <p:cTn id="73" dur="500"/>
                                        <p:tgtEl>
                                          <p:spTgt spid="70"/>
                                        </p:tgtEl>
                                      </p:cBhvr>
                                    </p:animEffect>
                                  </p:childTnLst>
                                </p:cTn>
                              </p:par>
                              <p:par>
                                <p:cTn id="74" presetID="10" presetClass="entr" presetSubtype="0" fill="hold" nodeType="withEffect">
                                  <p:stCondLst>
                                    <p:cond delay="0"/>
                                  </p:stCondLst>
                                  <p:childTnLst>
                                    <p:set>
                                      <p:cBhvr>
                                        <p:cTn id="75" dur="1" fill="hold">
                                          <p:stCondLst>
                                            <p:cond delay="0"/>
                                          </p:stCondLst>
                                        </p:cTn>
                                        <p:tgtEl>
                                          <p:spTgt spid="175"/>
                                        </p:tgtEl>
                                        <p:attrNameLst>
                                          <p:attrName>style.visibility</p:attrName>
                                        </p:attrNameLst>
                                      </p:cBhvr>
                                      <p:to>
                                        <p:strVal val="visible"/>
                                      </p:to>
                                    </p:set>
                                    <p:animEffect transition="in" filter="fade">
                                      <p:cBhvr>
                                        <p:cTn id="76" dur="500"/>
                                        <p:tgtEl>
                                          <p:spTgt spid="175"/>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nodeType="clickEffect">
                                  <p:stCondLst>
                                    <p:cond delay="0"/>
                                  </p:stCondLst>
                                  <p:childTnLst>
                                    <p:set>
                                      <p:cBhvr>
                                        <p:cTn id="80" dur="1" fill="hold">
                                          <p:stCondLst>
                                            <p:cond delay="0"/>
                                          </p:stCondLst>
                                        </p:cTn>
                                        <p:tgtEl>
                                          <p:spTgt spid="61"/>
                                        </p:tgtEl>
                                        <p:attrNameLst>
                                          <p:attrName>style.visibility</p:attrName>
                                        </p:attrNameLst>
                                      </p:cBhvr>
                                      <p:to>
                                        <p:strVal val="visible"/>
                                      </p:to>
                                    </p:set>
                                    <p:animEffect transition="in" filter="fade">
                                      <p:cBhvr>
                                        <p:cTn id="81" dur="500"/>
                                        <p:tgtEl>
                                          <p:spTgt spid="61"/>
                                        </p:tgtEl>
                                      </p:cBhvr>
                                    </p:animEffect>
                                  </p:childTnLst>
                                </p:cTn>
                              </p:par>
                              <p:par>
                                <p:cTn id="82" presetID="10" presetClass="entr" presetSubtype="0" fill="hold" nodeType="withEffect">
                                  <p:stCondLst>
                                    <p:cond delay="0"/>
                                  </p:stCondLst>
                                  <p:childTnLst>
                                    <p:set>
                                      <p:cBhvr>
                                        <p:cTn id="83" dur="1" fill="hold">
                                          <p:stCondLst>
                                            <p:cond delay="0"/>
                                          </p:stCondLst>
                                        </p:cTn>
                                        <p:tgtEl>
                                          <p:spTgt spid="71"/>
                                        </p:tgtEl>
                                        <p:attrNameLst>
                                          <p:attrName>style.visibility</p:attrName>
                                        </p:attrNameLst>
                                      </p:cBhvr>
                                      <p:to>
                                        <p:strVal val="visible"/>
                                      </p:to>
                                    </p:set>
                                    <p:animEffect transition="in" filter="fade">
                                      <p:cBhvr>
                                        <p:cTn id="84" dur="500"/>
                                        <p:tgtEl>
                                          <p:spTgt spid="71"/>
                                        </p:tgtEl>
                                      </p:cBhvr>
                                    </p:animEffect>
                                  </p:childTnLst>
                                </p:cTn>
                              </p:par>
                              <p:par>
                                <p:cTn id="85" presetID="10" presetClass="entr" presetSubtype="0" fill="hold" nodeType="withEffect">
                                  <p:stCondLst>
                                    <p:cond delay="0"/>
                                  </p:stCondLst>
                                  <p:childTnLst>
                                    <p:set>
                                      <p:cBhvr>
                                        <p:cTn id="86" dur="1" fill="hold">
                                          <p:stCondLst>
                                            <p:cond delay="0"/>
                                          </p:stCondLst>
                                        </p:cTn>
                                        <p:tgtEl>
                                          <p:spTgt spid="72"/>
                                        </p:tgtEl>
                                        <p:attrNameLst>
                                          <p:attrName>style.visibility</p:attrName>
                                        </p:attrNameLst>
                                      </p:cBhvr>
                                      <p:to>
                                        <p:strVal val="visible"/>
                                      </p:to>
                                    </p:set>
                                    <p:animEffect transition="in" filter="fade">
                                      <p:cBhvr>
                                        <p:cTn id="87" dur="500"/>
                                        <p:tgtEl>
                                          <p:spTgt spid="72"/>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80"/>
                                        </p:tgtEl>
                                        <p:attrNameLst>
                                          <p:attrName>style.visibility</p:attrName>
                                        </p:attrNameLst>
                                      </p:cBhvr>
                                      <p:to>
                                        <p:strVal val="visible"/>
                                      </p:to>
                                    </p:set>
                                    <p:animEffect transition="in" filter="fade">
                                      <p:cBhvr>
                                        <p:cTn id="90" dur="500"/>
                                        <p:tgtEl>
                                          <p:spTgt spid="80"/>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77"/>
                                        </p:tgtEl>
                                        <p:attrNameLst>
                                          <p:attrName>style.visibility</p:attrName>
                                        </p:attrNameLst>
                                      </p:cBhvr>
                                      <p:to>
                                        <p:strVal val="visible"/>
                                      </p:to>
                                    </p:set>
                                    <p:animEffect transition="in" filter="fade">
                                      <p:cBhvr>
                                        <p:cTn id="93" dur="500"/>
                                        <p:tgtEl>
                                          <p:spTgt spid="77"/>
                                        </p:tgtEl>
                                      </p:cBhvr>
                                    </p:animEffect>
                                  </p:childTnLst>
                                </p:cTn>
                              </p:par>
                            </p:childTnLst>
                          </p:cTn>
                        </p:par>
                      </p:childTnLst>
                    </p:cTn>
                  </p:par>
                  <p:par>
                    <p:cTn id="94" fill="hold">
                      <p:stCondLst>
                        <p:cond delay="indefinite"/>
                      </p:stCondLst>
                      <p:childTnLst>
                        <p:par>
                          <p:cTn id="95" fill="hold">
                            <p:stCondLst>
                              <p:cond delay="0"/>
                            </p:stCondLst>
                            <p:childTnLst>
                              <p:par>
                                <p:cTn id="96" presetID="10" presetClass="entr" presetSubtype="0" fill="hold" grpId="0" nodeType="clickEffect">
                                  <p:stCondLst>
                                    <p:cond delay="0"/>
                                  </p:stCondLst>
                                  <p:childTnLst>
                                    <p:set>
                                      <p:cBhvr>
                                        <p:cTn id="97" dur="1" fill="hold">
                                          <p:stCondLst>
                                            <p:cond delay="0"/>
                                          </p:stCondLst>
                                        </p:cTn>
                                        <p:tgtEl>
                                          <p:spTgt spid="163"/>
                                        </p:tgtEl>
                                        <p:attrNameLst>
                                          <p:attrName>style.visibility</p:attrName>
                                        </p:attrNameLst>
                                      </p:cBhvr>
                                      <p:to>
                                        <p:strVal val="visible"/>
                                      </p:to>
                                    </p:set>
                                    <p:animEffect transition="in" filter="fade">
                                      <p:cBhvr>
                                        <p:cTn id="98" dur="500"/>
                                        <p:tgtEl>
                                          <p:spTgt spid="163"/>
                                        </p:tgtEl>
                                      </p:cBhvr>
                                    </p:animEffect>
                                  </p:childTnLst>
                                </p:cTn>
                              </p:par>
                              <p:par>
                                <p:cTn id="99" presetID="10" presetClass="entr" presetSubtype="0" fill="hold" grpId="0" nodeType="withEffect">
                                  <p:stCondLst>
                                    <p:cond delay="0"/>
                                  </p:stCondLst>
                                  <p:childTnLst>
                                    <p:set>
                                      <p:cBhvr>
                                        <p:cTn id="100" dur="1" fill="hold">
                                          <p:stCondLst>
                                            <p:cond delay="0"/>
                                          </p:stCondLst>
                                        </p:cTn>
                                        <p:tgtEl>
                                          <p:spTgt spid="160"/>
                                        </p:tgtEl>
                                        <p:attrNameLst>
                                          <p:attrName>style.visibility</p:attrName>
                                        </p:attrNameLst>
                                      </p:cBhvr>
                                      <p:to>
                                        <p:strVal val="visible"/>
                                      </p:to>
                                    </p:set>
                                    <p:animEffect transition="in" filter="fade">
                                      <p:cBhvr>
                                        <p:cTn id="101" dur="500"/>
                                        <p:tgtEl>
                                          <p:spTgt spid="160"/>
                                        </p:tgtEl>
                                      </p:cBhvr>
                                    </p:animEffect>
                                  </p:childTnLst>
                                </p:cTn>
                              </p:par>
                              <p:par>
                                <p:cTn id="102" presetID="10" presetClass="entr" presetSubtype="0" fill="hold" nodeType="withEffect">
                                  <p:stCondLst>
                                    <p:cond delay="0"/>
                                  </p:stCondLst>
                                  <p:childTnLst>
                                    <p:set>
                                      <p:cBhvr>
                                        <p:cTn id="103" dur="1" fill="hold">
                                          <p:stCondLst>
                                            <p:cond delay="0"/>
                                          </p:stCondLst>
                                        </p:cTn>
                                        <p:tgtEl>
                                          <p:spTgt spid="170"/>
                                        </p:tgtEl>
                                        <p:attrNameLst>
                                          <p:attrName>style.visibility</p:attrName>
                                        </p:attrNameLst>
                                      </p:cBhvr>
                                      <p:to>
                                        <p:strVal val="visible"/>
                                      </p:to>
                                    </p:set>
                                    <p:animEffect transition="in" filter="fade">
                                      <p:cBhvr>
                                        <p:cTn id="104" dur="500"/>
                                        <p:tgtEl>
                                          <p:spTgt spid="170"/>
                                        </p:tgtEl>
                                      </p:cBhvr>
                                    </p:animEffect>
                                  </p:childTnLst>
                                </p:cTn>
                              </p:par>
                              <p:par>
                                <p:cTn id="105" presetID="10" presetClass="entr" presetSubtype="0" fill="hold" nodeType="withEffect">
                                  <p:stCondLst>
                                    <p:cond delay="0"/>
                                  </p:stCondLst>
                                  <p:childTnLst>
                                    <p:set>
                                      <p:cBhvr>
                                        <p:cTn id="106" dur="1" fill="hold">
                                          <p:stCondLst>
                                            <p:cond delay="0"/>
                                          </p:stCondLst>
                                        </p:cTn>
                                        <p:tgtEl>
                                          <p:spTgt spid="168"/>
                                        </p:tgtEl>
                                        <p:attrNameLst>
                                          <p:attrName>style.visibility</p:attrName>
                                        </p:attrNameLst>
                                      </p:cBhvr>
                                      <p:to>
                                        <p:strVal val="visible"/>
                                      </p:to>
                                    </p:set>
                                    <p:animEffect transition="in" filter="fade">
                                      <p:cBhvr>
                                        <p:cTn id="107" dur="500"/>
                                        <p:tgtEl>
                                          <p:spTgt spid="168"/>
                                        </p:tgtEl>
                                      </p:cBhvr>
                                    </p:animEffect>
                                  </p:childTnLst>
                                </p:cTn>
                              </p:par>
                              <p:par>
                                <p:cTn id="108" presetID="10" presetClass="entr" presetSubtype="0" fill="hold" grpId="0" nodeType="withEffect">
                                  <p:stCondLst>
                                    <p:cond delay="0"/>
                                  </p:stCondLst>
                                  <p:childTnLst>
                                    <p:set>
                                      <p:cBhvr>
                                        <p:cTn id="109" dur="1" fill="hold">
                                          <p:stCondLst>
                                            <p:cond delay="0"/>
                                          </p:stCondLst>
                                        </p:cTn>
                                        <p:tgtEl>
                                          <p:spTgt spid="164"/>
                                        </p:tgtEl>
                                        <p:attrNameLst>
                                          <p:attrName>style.visibility</p:attrName>
                                        </p:attrNameLst>
                                      </p:cBhvr>
                                      <p:to>
                                        <p:strVal val="visible"/>
                                      </p:to>
                                    </p:set>
                                    <p:animEffect transition="in" filter="fade">
                                      <p:cBhvr>
                                        <p:cTn id="110" dur="500"/>
                                        <p:tgtEl>
                                          <p:spTgt spid="164"/>
                                        </p:tgtEl>
                                      </p:cBhvr>
                                    </p:animEffect>
                                  </p:childTnLst>
                                </p:cTn>
                              </p:par>
                              <p:par>
                                <p:cTn id="111" presetID="10" presetClass="entr" presetSubtype="0" fill="hold" grpId="0" nodeType="withEffect">
                                  <p:stCondLst>
                                    <p:cond delay="0"/>
                                  </p:stCondLst>
                                  <p:childTnLst>
                                    <p:set>
                                      <p:cBhvr>
                                        <p:cTn id="112" dur="1" fill="hold">
                                          <p:stCondLst>
                                            <p:cond delay="0"/>
                                          </p:stCondLst>
                                        </p:cTn>
                                        <p:tgtEl>
                                          <p:spTgt spid="159"/>
                                        </p:tgtEl>
                                        <p:attrNameLst>
                                          <p:attrName>style.visibility</p:attrName>
                                        </p:attrNameLst>
                                      </p:cBhvr>
                                      <p:to>
                                        <p:strVal val="visible"/>
                                      </p:to>
                                    </p:set>
                                    <p:animEffect transition="in" filter="fade">
                                      <p:cBhvr>
                                        <p:cTn id="113" dur="500"/>
                                        <p:tgtEl>
                                          <p:spTgt spid="159"/>
                                        </p:tgtEl>
                                      </p:cBhvr>
                                    </p:animEffect>
                                  </p:childTnLst>
                                </p:cTn>
                              </p:par>
                              <p:par>
                                <p:cTn id="114" presetID="10" presetClass="entr" presetSubtype="0" fill="hold" nodeType="withEffect">
                                  <p:stCondLst>
                                    <p:cond delay="0"/>
                                  </p:stCondLst>
                                  <p:childTnLst>
                                    <p:set>
                                      <p:cBhvr>
                                        <p:cTn id="115" dur="1" fill="hold">
                                          <p:stCondLst>
                                            <p:cond delay="0"/>
                                          </p:stCondLst>
                                        </p:cTn>
                                        <p:tgtEl>
                                          <p:spTgt spid="178"/>
                                        </p:tgtEl>
                                        <p:attrNameLst>
                                          <p:attrName>style.visibility</p:attrName>
                                        </p:attrNameLst>
                                      </p:cBhvr>
                                      <p:to>
                                        <p:strVal val="visible"/>
                                      </p:to>
                                    </p:set>
                                    <p:animEffect transition="in" filter="fade">
                                      <p:cBhvr>
                                        <p:cTn id="116" dur="500"/>
                                        <p:tgtEl>
                                          <p:spTgt spid="178"/>
                                        </p:tgtEl>
                                      </p:cBhvr>
                                    </p:animEffect>
                                  </p:childTnLst>
                                </p:cTn>
                              </p:par>
                              <p:par>
                                <p:cTn id="117" presetID="10" presetClass="entr" presetSubtype="0" fill="hold" nodeType="withEffect">
                                  <p:stCondLst>
                                    <p:cond delay="0"/>
                                  </p:stCondLst>
                                  <p:childTnLst>
                                    <p:set>
                                      <p:cBhvr>
                                        <p:cTn id="118" dur="1" fill="hold">
                                          <p:stCondLst>
                                            <p:cond delay="0"/>
                                          </p:stCondLst>
                                        </p:cTn>
                                        <p:tgtEl>
                                          <p:spTgt spid="169"/>
                                        </p:tgtEl>
                                        <p:attrNameLst>
                                          <p:attrName>style.visibility</p:attrName>
                                        </p:attrNameLst>
                                      </p:cBhvr>
                                      <p:to>
                                        <p:strVal val="visible"/>
                                      </p:to>
                                    </p:set>
                                    <p:animEffect transition="in" filter="fade">
                                      <p:cBhvr>
                                        <p:cTn id="119" dur="500"/>
                                        <p:tgtEl>
                                          <p:spTgt spid="169"/>
                                        </p:tgtEl>
                                      </p:cBhvr>
                                    </p:animEffect>
                                  </p:childTnLst>
                                </p:cTn>
                              </p:par>
                              <p:par>
                                <p:cTn id="120" presetID="10" presetClass="entr" presetSubtype="0" fill="hold" grpId="0" nodeType="withEffect">
                                  <p:stCondLst>
                                    <p:cond delay="0"/>
                                  </p:stCondLst>
                                  <p:childTnLst>
                                    <p:set>
                                      <p:cBhvr>
                                        <p:cTn id="121" dur="1" fill="hold">
                                          <p:stCondLst>
                                            <p:cond delay="0"/>
                                          </p:stCondLst>
                                        </p:cTn>
                                        <p:tgtEl>
                                          <p:spTgt spid="162"/>
                                        </p:tgtEl>
                                        <p:attrNameLst>
                                          <p:attrName>style.visibility</p:attrName>
                                        </p:attrNameLst>
                                      </p:cBhvr>
                                      <p:to>
                                        <p:strVal val="visible"/>
                                      </p:to>
                                    </p:set>
                                    <p:animEffect transition="in" filter="fade">
                                      <p:cBhvr>
                                        <p:cTn id="122" dur="500"/>
                                        <p:tgtEl>
                                          <p:spTgt spid="162"/>
                                        </p:tgtEl>
                                      </p:cBhvr>
                                    </p:animEffect>
                                  </p:childTnLst>
                                </p:cTn>
                              </p:par>
                              <p:par>
                                <p:cTn id="123" presetID="10" presetClass="entr" presetSubtype="0" fill="hold" grpId="0" nodeType="withEffect">
                                  <p:stCondLst>
                                    <p:cond delay="0"/>
                                  </p:stCondLst>
                                  <p:childTnLst>
                                    <p:set>
                                      <p:cBhvr>
                                        <p:cTn id="124" dur="1" fill="hold">
                                          <p:stCondLst>
                                            <p:cond delay="0"/>
                                          </p:stCondLst>
                                        </p:cTn>
                                        <p:tgtEl>
                                          <p:spTgt spid="165"/>
                                        </p:tgtEl>
                                        <p:attrNameLst>
                                          <p:attrName>style.visibility</p:attrName>
                                        </p:attrNameLst>
                                      </p:cBhvr>
                                      <p:to>
                                        <p:strVal val="visible"/>
                                      </p:to>
                                    </p:set>
                                    <p:animEffect transition="in" filter="fade">
                                      <p:cBhvr>
                                        <p:cTn id="125" dur="500"/>
                                        <p:tgtEl>
                                          <p:spTgt spid="165"/>
                                        </p:tgtEl>
                                      </p:cBhvr>
                                    </p:animEffect>
                                  </p:childTnLst>
                                </p:cTn>
                              </p:par>
                              <p:par>
                                <p:cTn id="126" presetID="10" presetClass="entr" presetSubtype="0" fill="hold" grpId="0" nodeType="withEffect">
                                  <p:stCondLst>
                                    <p:cond delay="0"/>
                                  </p:stCondLst>
                                  <p:childTnLst>
                                    <p:set>
                                      <p:cBhvr>
                                        <p:cTn id="127" dur="1" fill="hold">
                                          <p:stCondLst>
                                            <p:cond delay="0"/>
                                          </p:stCondLst>
                                        </p:cTn>
                                        <p:tgtEl>
                                          <p:spTgt spid="166"/>
                                        </p:tgtEl>
                                        <p:attrNameLst>
                                          <p:attrName>style.visibility</p:attrName>
                                        </p:attrNameLst>
                                      </p:cBhvr>
                                      <p:to>
                                        <p:strVal val="visible"/>
                                      </p:to>
                                    </p:set>
                                    <p:animEffect transition="in" filter="fade">
                                      <p:cBhvr>
                                        <p:cTn id="128" dur="500"/>
                                        <p:tgtEl>
                                          <p:spTgt spid="166"/>
                                        </p:tgtEl>
                                      </p:cBhvr>
                                    </p:animEffect>
                                  </p:childTnLst>
                                </p:cTn>
                              </p:par>
                              <p:par>
                                <p:cTn id="129" presetID="10" presetClass="entr" presetSubtype="0" fill="hold" grpId="0" nodeType="withEffect">
                                  <p:stCondLst>
                                    <p:cond delay="0"/>
                                  </p:stCondLst>
                                  <p:childTnLst>
                                    <p:set>
                                      <p:cBhvr>
                                        <p:cTn id="130" dur="1" fill="hold">
                                          <p:stCondLst>
                                            <p:cond delay="0"/>
                                          </p:stCondLst>
                                        </p:cTn>
                                        <p:tgtEl>
                                          <p:spTgt spid="161"/>
                                        </p:tgtEl>
                                        <p:attrNameLst>
                                          <p:attrName>style.visibility</p:attrName>
                                        </p:attrNameLst>
                                      </p:cBhvr>
                                      <p:to>
                                        <p:strVal val="visible"/>
                                      </p:to>
                                    </p:set>
                                    <p:animEffect transition="in" filter="fade">
                                      <p:cBhvr>
                                        <p:cTn id="131" dur="500"/>
                                        <p:tgtEl>
                                          <p:spTgt spid="161"/>
                                        </p:tgtEl>
                                      </p:cBhvr>
                                    </p:animEffect>
                                  </p:childTnLst>
                                </p:cTn>
                              </p:par>
                              <p:par>
                                <p:cTn id="132" presetID="10" presetClass="entr" presetSubtype="0" fill="hold" grpId="0" nodeType="withEffect">
                                  <p:stCondLst>
                                    <p:cond delay="0"/>
                                  </p:stCondLst>
                                  <p:childTnLst>
                                    <p:set>
                                      <p:cBhvr>
                                        <p:cTn id="133" dur="1" fill="hold">
                                          <p:stCondLst>
                                            <p:cond delay="0"/>
                                          </p:stCondLst>
                                        </p:cTn>
                                        <p:tgtEl>
                                          <p:spTgt spid="167"/>
                                        </p:tgtEl>
                                        <p:attrNameLst>
                                          <p:attrName>style.visibility</p:attrName>
                                        </p:attrNameLst>
                                      </p:cBhvr>
                                      <p:to>
                                        <p:strVal val="visible"/>
                                      </p:to>
                                    </p:set>
                                    <p:animEffect transition="in" filter="fade">
                                      <p:cBhvr>
                                        <p:cTn id="134" dur="500"/>
                                        <p:tgtEl>
                                          <p:spTgt spid="167"/>
                                        </p:tgtEl>
                                      </p:cBhvr>
                                    </p:animEffect>
                                  </p:childTnLst>
                                </p:cTn>
                              </p:par>
                            </p:childTnLst>
                          </p:cTn>
                        </p:par>
                      </p:childTnLst>
                    </p:cTn>
                  </p:par>
                  <p:par>
                    <p:cTn id="135" fill="hold">
                      <p:stCondLst>
                        <p:cond delay="indefinite"/>
                      </p:stCondLst>
                      <p:childTnLst>
                        <p:par>
                          <p:cTn id="136" fill="hold">
                            <p:stCondLst>
                              <p:cond delay="0"/>
                            </p:stCondLst>
                            <p:childTnLst>
                              <p:par>
                                <p:cTn id="137" presetID="10" presetClass="entr" presetSubtype="0" fill="hold" grpId="0" nodeType="clickEffect">
                                  <p:stCondLst>
                                    <p:cond delay="0"/>
                                  </p:stCondLst>
                                  <p:childTnLst>
                                    <p:set>
                                      <p:cBhvr>
                                        <p:cTn id="138" dur="1" fill="hold">
                                          <p:stCondLst>
                                            <p:cond delay="0"/>
                                          </p:stCondLst>
                                        </p:cTn>
                                        <p:tgtEl>
                                          <p:spTgt spid="78"/>
                                        </p:tgtEl>
                                        <p:attrNameLst>
                                          <p:attrName>style.visibility</p:attrName>
                                        </p:attrNameLst>
                                      </p:cBhvr>
                                      <p:to>
                                        <p:strVal val="visible"/>
                                      </p:to>
                                    </p:set>
                                    <p:animEffect transition="in" filter="fade">
                                      <p:cBhvr>
                                        <p:cTn id="139" dur="500"/>
                                        <p:tgtEl>
                                          <p:spTgt spid="78"/>
                                        </p:tgtEl>
                                      </p:cBhvr>
                                    </p:animEffect>
                                  </p:childTnLst>
                                </p:cTn>
                              </p:par>
                              <p:par>
                                <p:cTn id="140" presetID="10" presetClass="entr" presetSubtype="0" fill="hold" nodeType="withEffect">
                                  <p:stCondLst>
                                    <p:cond delay="0"/>
                                  </p:stCondLst>
                                  <p:childTnLst>
                                    <p:set>
                                      <p:cBhvr>
                                        <p:cTn id="141" dur="1" fill="hold">
                                          <p:stCondLst>
                                            <p:cond delay="0"/>
                                          </p:stCondLst>
                                        </p:cTn>
                                        <p:tgtEl>
                                          <p:spTgt spid="79"/>
                                        </p:tgtEl>
                                        <p:attrNameLst>
                                          <p:attrName>style.visibility</p:attrName>
                                        </p:attrNameLst>
                                      </p:cBhvr>
                                      <p:to>
                                        <p:strVal val="visible"/>
                                      </p:to>
                                    </p:set>
                                    <p:animEffect transition="in" filter="fade">
                                      <p:cBhvr>
                                        <p:cTn id="142" dur="500"/>
                                        <p:tgtEl>
                                          <p:spTgt spid="79"/>
                                        </p:tgtEl>
                                      </p:cBhvr>
                                    </p:animEffect>
                                  </p:childTnLst>
                                </p:cTn>
                              </p:par>
                              <p:par>
                                <p:cTn id="143" presetID="10" presetClass="entr" presetSubtype="0" fill="hold" grpId="0" nodeType="withEffect">
                                  <p:stCondLst>
                                    <p:cond delay="0"/>
                                  </p:stCondLst>
                                  <p:childTnLst>
                                    <p:set>
                                      <p:cBhvr>
                                        <p:cTn id="144" dur="1" fill="hold">
                                          <p:stCondLst>
                                            <p:cond delay="0"/>
                                          </p:stCondLst>
                                        </p:cTn>
                                        <p:tgtEl>
                                          <p:spTgt spid="76"/>
                                        </p:tgtEl>
                                        <p:attrNameLst>
                                          <p:attrName>style.visibility</p:attrName>
                                        </p:attrNameLst>
                                      </p:cBhvr>
                                      <p:to>
                                        <p:strVal val="visible"/>
                                      </p:to>
                                    </p:set>
                                    <p:animEffect transition="in" filter="fade">
                                      <p:cBhvr>
                                        <p:cTn id="145" dur="500"/>
                                        <p:tgtEl>
                                          <p:spTgt spid="76"/>
                                        </p:tgtEl>
                                      </p:cBhvr>
                                    </p:animEffect>
                                  </p:childTnLst>
                                </p:cTn>
                              </p:par>
                              <p:par>
                                <p:cTn id="146" presetID="10" presetClass="entr" presetSubtype="0" fill="hold" grpId="0" nodeType="withEffect">
                                  <p:stCondLst>
                                    <p:cond delay="0"/>
                                  </p:stCondLst>
                                  <p:childTnLst>
                                    <p:set>
                                      <p:cBhvr>
                                        <p:cTn id="147" dur="1" fill="hold">
                                          <p:stCondLst>
                                            <p:cond delay="0"/>
                                          </p:stCondLst>
                                        </p:cTn>
                                        <p:tgtEl>
                                          <p:spTgt spid="81"/>
                                        </p:tgtEl>
                                        <p:attrNameLst>
                                          <p:attrName>style.visibility</p:attrName>
                                        </p:attrNameLst>
                                      </p:cBhvr>
                                      <p:to>
                                        <p:strVal val="visible"/>
                                      </p:to>
                                    </p:set>
                                    <p:animEffect transition="in" filter="fade">
                                      <p:cBhvr>
                                        <p:cTn id="148" dur="500"/>
                                        <p:tgtEl>
                                          <p:spTgt spid="81"/>
                                        </p:tgtEl>
                                      </p:cBhvr>
                                    </p:animEffect>
                                  </p:childTnLst>
                                </p:cTn>
                              </p:par>
                              <p:par>
                                <p:cTn id="149" presetID="10" presetClass="entr" presetSubtype="0" fill="hold" grpId="0" nodeType="withEffect">
                                  <p:stCondLst>
                                    <p:cond delay="0"/>
                                  </p:stCondLst>
                                  <p:childTnLst>
                                    <p:set>
                                      <p:cBhvr>
                                        <p:cTn id="150" dur="1" fill="hold">
                                          <p:stCondLst>
                                            <p:cond delay="0"/>
                                          </p:stCondLst>
                                        </p:cTn>
                                        <p:tgtEl>
                                          <p:spTgt spid="82"/>
                                        </p:tgtEl>
                                        <p:attrNameLst>
                                          <p:attrName>style.visibility</p:attrName>
                                        </p:attrNameLst>
                                      </p:cBhvr>
                                      <p:to>
                                        <p:strVal val="visible"/>
                                      </p:to>
                                    </p:set>
                                    <p:animEffect transition="in" filter="fade">
                                      <p:cBhvr>
                                        <p:cTn id="151" dur="500"/>
                                        <p:tgtEl>
                                          <p:spTgt spid="82"/>
                                        </p:tgtEl>
                                      </p:cBhvr>
                                    </p:animEffect>
                                  </p:childTnLst>
                                </p:cTn>
                              </p:par>
                              <p:par>
                                <p:cTn id="152" presetID="10" presetClass="entr" presetSubtype="0" fill="hold" grpId="0" nodeType="withEffect">
                                  <p:stCondLst>
                                    <p:cond delay="0"/>
                                  </p:stCondLst>
                                  <p:childTnLst>
                                    <p:set>
                                      <p:cBhvr>
                                        <p:cTn id="153" dur="1" fill="hold">
                                          <p:stCondLst>
                                            <p:cond delay="0"/>
                                          </p:stCondLst>
                                        </p:cTn>
                                        <p:tgtEl>
                                          <p:spTgt spid="220"/>
                                        </p:tgtEl>
                                        <p:attrNameLst>
                                          <p:attrName>style.visibility</p:attrName>
                                        </p:attrNameLst>
                                      </p:cBhvr>
                                      <p:to>
                                        <p:strVal val="visible"/>
                                      </p:to>
                                    </p:set>
                                    <p:animEffect transition="in" filter="fade">
                                      <p:cBhvr>
                                        <p:cTn id="154" dur="500"/>
                                        <p:tgtEl>
                                          <p:spTgt spid="220"/>
                                        </p:tgtEl>
                                      </p:cBhvr>
                                    </p:animEffect>
                                  </p:childTnLst>
                                </p:cTn>
                              </p:par>
                              <p:par>
                                <p:cTn id="155" presetID="10" presetClass="entr" presetSubtype="0" fill="hold" grpId="0" nodeType="withEffect">
                                  <p:stCondLst>
                                    <p:cond delay="0"/>
                                  </p:stCondLst>
                                  <p:childTnLst>
                                    <p:set>
                                      <p:cBhvr>
                                        <p:cTn id="156" dur="1" fill="hold">
                                          <p:stCondLst>
                                            <p:cond delay="0"/>
                                          </p:stCondLst>
                                        </p:cTn>
                                        <p:tgtEl>
                                          <p:spTgt spid="102"/>
                                        </p:tgtEl>
                                        <p:attrNameLst>
                                          <p:attrName>style.visibility</p:attrName>
                                        </p:attrNameLst>
                                      </p:cBhvr>
                                      <p:to>
                                        <p:strVal val="visible"/>
                                      </p:to>
                                    </p:set>
                                    <p:animEffect transition="in" filter="fade">
                                      <p:cBhvr>
                                        <p:cTn id="157" dur="500"/>
                                        <p:tgtEl>
                                          <p:spTgt spid="102"/>
                                        </p:tgtEl>
                                      </p:cBhvr>
                                    </p:animEffect>
                                  </p:childTnLst>
                                </p:cTn>
                              </p:par>
                              <p:par>
                                <p:cTn id="158" presetID="10" presetClass="entr" presetSubtype="0" fill="hold" grpId="0" nodeType="withEffect">
                                  <p:stCondLst>
                                    <p:cond delay="0"/>
                                  </p:stCondLst>
                                  <p:childTnLst>
                                    <p:set>
                                      <p:cBhvr>
                                        <p:cTn id="159" dur="1" fill="hold">
                                          <p:stCondLst>
                                            <p:cond delay="0"/>
                                          </p:stCondLst>
                                        </p:cTn>
                                        <p:tgtEl>
                                          <p:spTgt spid="221"/>
                                        </p:tgtEl>
                                        <p:attrNameLst>
                                          <p:attrName>style.visibility</p:attrName>
                                        </p:attrNameLst>
                                      </p:cBhvr>
                                      <p:to>
                                        <p:strVal val="visible"/>
                                      </p:to>
                                    </p:set>
                                    <p:animEffect transition="in" filter="fade">
                                      <p:cBhvr>
                                        <p:cTn id="160" dur="500"/>
                                        <p:tgtEl>
                                          <p:spTgt spid="221"/>
                                        </p:tgtEl>
                                      </p:cBhvr>
                                    </p:animEffect>
                                  </p:childTnLst>
                                </p:cTn>
                              </p:par>
                              <p:par>
                                <p:cTn id="161" presetID="10" presetClass="entr" presetSubtype="0" fill="hold" grpId="0" nodeType="withEffect">
                                  <p:stCondLst>
                                    <p:cond delay="0"/>
                                  </p:stCondLst>
                                  <p:childTnLst>
                                    <p:set>
                                      <p:cBhvr>
                                        <p:cTn id="162" dur="1" fill="hold">
                                          <p:stCondLst>
                                            <p:cond delay="0"/>
                                          </p:stCondLst>
                                        </p:cTn>
                                        <p:tgtEl>
                                          <p:spTgt spid="222"/>
                                        </p:tgtEl>
                                        <p:attrNameLst>
                                          <p:attrName>style.visibility</p:attrName>
                                        </p:attrNameLst>
                                      </p:cBhvr>
                                      <p:to>
                                        <p:strVal val="visible"/>
                                      </p:to>
                                    </p:set>
                                    <p:animEffect transition="in" filter="fade">
                                      <p:cBhvr>
                                        <p:cTn id="163" dur="500"/>
                                        <p:tgtEl>
                                          <p:spTgt spid="222"/>
                                        </p:tgtEl>
                                      </p:cBhvr>
                                    </p:animEffect>
                                  </p:childTnLst>
                                </p:cTn>
                              </p:par>
                              <p:par>
                                <p:cTn id="164" presetID="10" presetClass="entr" presetSubtype="0" fill="hold" grpId="0" nodeType="withEffect">
                                  <p:stCondLst>
                                    <p:cond delay="0"/>
                                  </p:stCondLst>
                                  <p:childTnLst>
                                    <p:set>
                                      <p:cBhvr>
                                        <p:cTn id="165" dur="1" fill="hold">
                                          <p:stCondLst>
                                            <p:cond delay="0"/>
                                          </p:stCondLst>
                                        </p:cTn>
                                        <p:tgtEl>
                                          <p:spTgt spid="223"/>
                                        </p:tgtEl>
                                        <p:attrNameLst>
                                          <p:attrName>style.visibility</p:attrName>
                                        </p:attrNameLst>
                                      </p:cBhvr>
                                      <p:to>
                                        <p:strVal val="visible"/>
                                      </p:to>
                                    </p:set>
                                    <p:animEffect transition="in" filter="fade">
                                      <p:cBhvr>
                                        <p:cTn id="166" dur="500"/>
                                        <p:tgtEl>
                                          <p:spTgt spid="2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animBg="1"/>
      <p:bldP spid="16" grpId="0" animBg="1"/>
      <p:bldP spid="17" grpId="0" animBg="1"/>
      <p:bldP spid="18" grpId="0"/>
      <p:bldP spid="62" grpId="0" animBg="1"/>
      <p:bldP spid="65" grpId="0"/>
      <p:bldP spid="67" grpId="0" animBg="1"/>
      <p:bldP spid="68" grpId="0" animBg="1"/>
      <p:bldP spid="69" grpId="0" animBg="1"/>
      <p:bldP spid="76" grpId="0" animBg="1"/>
      <p:bldP spid="77" grpId="0" animBg="1"/>
      <p:bldP spid="78" grpId="0" animBg="1"/>
      <p:bldP spid="80" grpId="0"/>
      <p:bldP spid="81" grpId="0"/>
      <p:bldP spid="82" grpId="0" animBg="1"/>
      <p:bldP spid="107" grpId="0" animBg="1"/>
      <p:bldP spid="108" grpId="0" animBg="1"/>
      <p:bldP spid="109" grpId="0" animBg="1"/>
      <p:bldP spid="143" grpId="0" animBg="1"/>
      <p:bldP spid="144" grpId="0" animBg="1"/>
      <p:bldP spid="145" grpId="0" animBg="1"/>
      <p:bldP spid="146" grpId="0" animBg="1"/>
      <p:bldP spid="147" grpId="0" animBg="1"/>
      <p:bldP spid="220" grpId="0" animBg="1"/>
      <p:bldP spid="102" grpId="0" animBg="1"/>
      <p:bldP spid="221" grpId="0" animBg="1"/>
      <p:bldP spid="222" grpId="0" animBg="1"/>
      <p:bldP spid="223" grpId="0" animBg="1"/>
      <p:bldP spid="159" grpId="0" animBg="1"/>
      <p:bldP spid="160" grpId="0" animBg="1"/>
      <p:bldP spid="161" grpId="0" animBg="1"/>
      <p:bldP spid="162" grpId="0" animBg="1"/>
      <p:bldP spid="163" grpId="0" animBg="1"/>
      <p:bldP spid="164" grpId="0" animBg="1"/>
      <p:bldP spid="165" grpId="0" animBg="1"/>
      <p:bldP spid="166" grpId="0" animBg="1"/>
      <p:bldP spid="167"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 name="Rettangolo 215"/>
          <p:cNvSpPr/>
          <p:nvPr/>
        </p:nvSpPr>
        <p:spPr>
          <a:xfrm>
            <a:off x="5582575" y="4119755"/>
            <a:ext cx="2961950" cy="162018"/>
          </a:xfrm>
          <a:prstGeom prst="rect">
            <a:avLst/>
          </a:prstGeom>
          <a:solidFill>
            <a:srgbClr val="FFC000">
              <a:alpha val="42000"/>
            </a:srgb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spcBef>
                <a:spcPct val="0"/>
              </a:spcBef>
              <a:spcAft>
                <a:spcPct val="0"/>
              </a:spcAft>
            </a:pPr>
            <a:endParaRPr lang="it-IT" sz="1050" b="1" dirty="0">
              <a:solidFill>
                <a:srgbClr val="000000"/>
              </a:solidFill>
              <a:latin typeface="Arial Narrow" panose="020B0606020202030204" pitchFamily="34" charset="0"/>
            </a:endParaRPr>
          </a:p>
        </p:txBody>
      </p:sp>
      <p:pic>
        <p:nvPicPr>
          <p:cNvPr id="88" name="Immagine 8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78420" y="1110356"/>
            <a:ext cx="1919657" cy="1724023"/>
          </a:xfrm>
          <a:prstGeom prst="rect">
            <a:avLst/>
          </a:prstGeom>
        </p:spPr>
      </p:pic>
      <p:sp>
        <p:nvSpPr>
          <p:cNvPr id="92" name="Segnaposto contenuto 2"/>
          <p:cNvSpPr>
            <a:spLocks noGrp="1"/>
          </p:cNvSpPr>
          <p:nvPr>
            <p:ph idx="1"/>
          </p:nvPr>
        </p:nvSpPr>
        <p:spPr>
          <a:xfrm>
            <a:off x="351556" y="984196"/>
            <a:ext cx="3630221" cy="520428"/>
          </a:xfrm>
        </p:spPr>
        <p:style>
          <a:lnRef idx="1">
            <a:schemeClr val="accent2"/>
          </a:lnRef>
          <a:fillRef idx="2">
            <a:schemeClr val="accent2"/>
          </a:fillRef>
          <a:effectRef idx="1">
            <a:schemeClr val="accent2"/>
          </a:effectRef>
          <a:fontRef idx="minor">
            <a:schemeClr val="dk1"/>
          </a:fontRef>
        </p:style>
        <p:txBody>
          <a:bodyPr vert="horz" lIns="91440" tIns="45720" rIns="91440" bIns="45720" rtlCol="0">
            <a:normAutofit/>
          </a:bodyPr>
          <a:lstStyle/>
          <a:p>
            <a:pPr marL="0" indent="0">
              <a:buNone/>
            </a:pPr>
            <a:r>
              <a:rPr lang="en-US" sz="2000" b="1" noProof="0" smtClean="0">
                <a:solidFill>
                  <a:srgbClr val="000000"/>
                </a:solidFill>
              </a:rPr>
              <a:t>Communication Server -&gt; Host</a:t>
            </a:r>
            <a:endParaRPr lang="en-US" sz="2000" b="1" noProof="0">
              <a:solidFill>
                <a:srgbClr val="000000"/>
              </a:solidFill>
            </a:endParaRPr>
          </a:p>
        </p:txBody>
      </p:sp>
      <p:sp>
        <p:nvSpPr>
          <p:cNvPr id="103" name="Segnaposto contenuto 2"/>
          <p:cNvSpPr txBox="1">
            <a:spLocks/>
          </p:cNvSpPr>
          <p:nvPr/>
        </p:nvSpPr>
        <p:spPr bwMode="auto">
          <a:xfrm>
            <a:off x="201123" y="1641525"/>
            <a:ext cx="4087845" cy="558650"/>
          </a:xfrm>
          <a:prstGeom prst="rect">
            <a:avLst/>
          </a:prstGeom>
          <a:noFill/>
          <a:ln w="9525">
            <a:noFill/>
            <a:miter lim="800000"/>
            <a:headEnd/>
            <a:tailEnd/>
          </a:ln>
        </p:spPr>
        <p:txBody>
          <a:bodyPr vert="horz" wrap="square" lIns="90488" tIns="44450" rIns="90488" bIns="44450" numCol="1" anchor="t" anchorCtr="0" compatLnSpc="1">
            <a:prstTxWarp prst="textNoShape">
              <a:avLst/>
            </a:prstTxWarp>
            <a:normAutofit lnSpcReduction="10000"/>
          </a:bodyPr>
          <a:lstStyle>
            <a:lvl1pPr marL="257175" indent="-257175" algn="l" rtl="0" eaLnBrk="0" fontAlgn="base" hangingPunct="0">
              <a:spcBef>
                <a:spcPct val="20000"/>
              </a:spcBef>
              <a:spcAft>
                <a:spcPct val="0"/>
              </a:spcAft>
              <a:buClr>
                <a:schemeClr val="tx1"/>
              </a:buClr>
              <a:buFont typeface="Wingdings" pitchFamily="2" charset="2"/>
              <a:buChar char="è"/>
              <a:defRPr sz="2400" b="1">
                <a:solidFill>
                  <a:schemeClr val="tx1"/>
                </a:solidFill>
                <a:latin typeface="+mn-lt"/>
                <a:ea typeface="+mn-ea"/>
                <a:cs typeface="+mn-cs"/>
              </a:defRPr>
            </a:lvl1pPr>
            <a:lvl2pPr marL="557213" indent="-214313" algn="l" rtl="0" eaLnBrk="0" fontAlgn="base" hangingPunct="0">
              <a:spcBef>
                <a:spcPct val="20000"/>
              </a:spcBef>
              <a:spcAft>
                <a:spcPct val="0"/>
              </a:spcAft>
              <a:buClr>
                <a:schemeClr val="tx1"/>
              </a:buClr>
              <a:buFont typeface="Wingdings" pitchFamily="2" charset="2"/>
              <a:buChar char="ð"/>
              <a:defRPr sz="2400">
                <a:solidFill>
                  <a:schemeClr val="tx1"/>
                </a:solidFill>
                <a:latin typeface="Arial Narrow" pitchFamily="34" charset="0"/>
              </a:defRPr>
            </a:lvl2pPr>
            <a:lvl3pPr marL="857250" indent="-171450" algn="l" rtl="0" eaLnBrk="0" fontAlgn="base" hangingPunct="0">
              <a:spcBef>
                <a:spcPct val="20000"/>
              </a:spcBef>
              <a:spcAft>
                <a:spcPct val="0"/>
              </a:spcAft>
              <a:buClr>
                <a:schemeClr val="tx1"/>
              </a:buClr>
              <a:buFont typeface="Wingdings" pitchFamily="2" charset="2"/>
              <a:buChar char="à"/>
              <a:defRPr sz="2100">
                <a:solidFill>
                  <a:schemeClr val="tx1"/>
                </a:solidFill>
                <a:latin typeface="Times New Roman" pitchFamily="18" charset="0"/>
              </a:defRPr>
            </a:lvl3pPr>
            <a:lvl4pPr marL="1200150" indent="-171450" algn="l" rtl="0" eaLnBrk="0" fontAlgn="base" hangingPunct="0">
              <a:spcBef>
                <a:spcPct val="20000"/>
              </a:spcBef>
              <a:spcAft>
                <a:spcPct val="0"/>
              </a:spcAft>
              <a:buClr>
                <a:schemeClr val="tx1"/>
              </a:buClr>
              <a:buChar char="»"/>
              <a:defRPr sz="1800">
                <a:solidFill>
                  <a:schemeClr val="tx1"/>
                </a:solidFill>
                <a:latin typeface="Times New Roman" pitchFamily="18" charset="0"/>
              </a:defRPr>
            </a:lvl4pPr>
            <a:lvl5pPr marL="1543050" indent="-171450" algn="l" rtl="0" eaLnBrk="0" fontAlgn="base" hangingPunct="0">
              <a:spcBef>
                <a:spcPct val="20000"/>
              </a:spcBef>
              <a:spcAft>
                <a:spcPct val="0"/>
              </a:spcAft>
              <a:buClr>
                <a:schemeClr val="tx1"/>
              </a:buClr>
              <a:buChar char="–"/>
              <a:defRPr sz="1500">
                <a:solidFill>
                  <a:schemeClr val="tx1"/>
                </a:solidFill>
                <a:latin typeface="Times New Roman" pitchFamily="18" charset="0"/>
              </a:defRPr>
            </a:lvl5pPr>
            <a:lvl6pPr marL="1885950" indent="-171450" algn="l" rtl="0" fontAlgn="base">
              <a:spcBef>
                <a:spcPct val="20000"/>
              </a:spcBef>
              <a:spcAft>
                <a:spcPct val="0"/>
              </a:spcAft>
              <a:buClr>
                <a:schemeClr val="tx1"/>
              </a:buClr>
              <a:buChar char="–"/>
              <a:defRPr sz="1500">
                <a:solidFill>
                  <a:schemeClr val="tx1"/>
                </a:solidFill>
                <a:latin typeface="Times New Roman" pitchFamily="18" charset="0"/>
              </a:defRPr>
            </a:lvl6pPr>
            <a:lvl7pPr marL="2228850" indent="-171450" algn="l" rtl="0" fontAlgn="base">
              <a:spcBef>
                <a:spcPct val="20000"/>
              </a:spcBef>
              <a:spcAft>
                <a:spcPct val="0"/>
              </a:spcAft>
              <a:buClr>
                <a:schemeClr val="tx1"/>
              </a:buClr>
              <a:buChar char="–"/>
              <a:defRPr sz="1500">
                <a:solidFill>
                  <a:schemeClr val="tx1"/>
                </a:solidFill>
                <a:latin typeface="Times New Roman" pitchFamily="18" charset="0"/>
              </a:defRPr>
            </a:lvl7pPr>
            <a:lvl8pPr marL="2571750" indent="-171450" algn="l" rtl="0" fontAlgn="base">
              <a:spcBef>
                <a:spcPct val="20000"/>
              </a:spcBef>
              <a:spcAft>
                <a:spcPct val="0"/>
              </a:spcAft>
              <a:buClr>
                <a:schemeClr val="tx1"/>
              </a:buClr>
              <a:buChar char="–"/>
              <a:defRPr sz="1500">
                <a:solidFill>
                  <a:schemeClr val="tx1"/>
                </a:solidFill>
                <a:latin typeface="Times New Roman" pitchFamily="18" charset="0"/>
              </a:defRPr>
            </a:lvl8pPr>
            <a:lvl9pPr marL="2914650" indent="-171450" algn="l" rtl="0" fontAlgn="base">
              <a:spcBef>
                <a:spcPct val="20000"/>
              </a:spcBef>
              <a:spcAft>
                <a:spcPct val="0"/>
              </a:spcAft>
              <a:buClr>
                <a:schemeClr val="tx1"/>
              </a:buClr>
              <a:buChar char="–"/>
              <a:defRPr sz="1500">
                <a:solidFill>
                  <a:schemeClr val="tx1"/>
                </a:solidFill>
                <a:latin typeface="Times New Roman" pitchFamily="18" charset="0"/>
              </a:defRPr>
            </a:lvl9pPr>
          </a:lstStyle>
          <a:p>
            <a:pPr marL="0" indent="0">
              <a:buNone/>
            </a:pPr>
            <a:r>
              <a:rPr lang="it-IT" sz="1500" kern="0" dirty="0" err="1" smtClean="0"/>
              <a:t>Lookup</a:t>
            </a:r>
            <a:r>
              <a:rPr lang="it-IT" sz="1500" kern="0" dirty="0" smtClean="0"/>
              <a:t> Scope:  </a:t>
            </a:r>
            <a:r>
              <a:rPr lang="it-IT" sz="1500" kern="0" dirty="0" err="1" smtClean="0"/>
              <a:t>IP_src</a:t>
            </a:r>
            <a:r>
              <a:rPr lang="it-IT" sz="1500" kern="0" dirty="0" smtClean="0"/>
              <a:t>, </a:t>
            </a:r>
            <a:r>
              <a:rPr lang="it-IT" sz="1500" kern="0" dirty="0" err="1" smtClean="0"/>
              <a:t>IP_dst,TCP_src,TCP_dst</a:t>
            </a:r>
            <a:endParaRPr lang="it-IT" sz="1500" kern="0" dirty="0"/>
          </a:p>
          <a:p>
            <a:pPr marL="0" indent="0">
              <a:buNone/>
            </a:pPr>
            <a:r>
              <a:rPr lang="it-IT" sz="1500" kern="0" dirty="0" smtClean="0"/>
              <a:t>Update Scope:  </a:t>
            </a:r>
            <a:r>
              <a:rPr lang="it-IT" sz="1500" kern="0" dirty="0" err="1" smtClean="0"/>
              <a:t>IP_dst,IP_src,TCP_dst,TCP_src</a:t>
            </a:r>
            <a:endParaRPr lang="it-IT" sz="1500" kern="0" dirty="0"/>
          </a:p>
          <a:p>
            <a:pPr marL="0" indent="0">
              <a:buNone/>
            </a:pPr>
            <a:endParaRPr lang="it-IT" sz="1500" kern="0" dirty="0" smtClean="0"/>
          </a:p>
        </p:txBody>
      </p:sp>
      <p:cxnSp>
        <p:nvCxnSpPr>
          <p:cNvPr id="171" name="Connettore 2 170"/>
          <p:cNvCxnSpPr/>
          <p:nvPr/>
        </p:nvCxnSpPr>
        <p:spPr>
          <a:xfrm flipH="1" flipV="1">
            <a:off x="7404735" y="1504624"/>
            <a:ext cx="409575" cy="317674"/>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75" name="Connettore 2 174"/>
          <p:cNvCxnSpPr/>
          <p:nvPr/>
        </p:nvCxnSpPr>
        <p:spPr>
          <a:xfrm rot="10680000">
            <a:off x="8236310" y="1935912"/>
            <a:ext cx="269753" cy="697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2" name="Rettangolo 141"/>
          <p:cNvSpPr/>
          <p:nvPr/>
        </p:nvSpPr>
        <p:spPr>
          <a:xfrm>
            <a:off x="7756416" y="3898785"/>
            <a:ext cx="799572" cy="216024"/>
          </a:xfrm>
          <a:prstGeom prst="rect">
            <a:avLst/>
          </a:prstGeom>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it-IT" sz="1200" b="1" dirty="0" err="1">
                <a:solidFill>
                  <a:srgbClr val="FFFFFF"/>
                </a:solidFill>
                <a:latin typeface="Arial Narrow" panose="020B0606020202030204" pitchFamily="34" charset="0"/>
              </a:rPr>
              <a:t>Next</a:t>
            </a:r>
            <a:r>
              <a:rPr lang="it-IT" sz="1200" b="1" dirty="0">
                <a:solidFill>
                  <a:srgbClr val="FFFFFF"/>
                </a:solidFill>
                <a:latin typeface="Arial Narrow" panose="020B0606020202030204" pitchFamily="34" charset="0"/>
              </a:rPr>
              <a:t>-state</a:t>
            </a:r>
          </a:p>
        </p:txBody>
      </p:sp>
      <p:sp>
        <p:nvSpPr>
          <p:cNvPr id="148" name="Rettangolo 147"/>
          <p:cNvSpPr/>
          <p:nvPr/>
        </p:nvSpPr>
        <p:spPr>
          <a:xfrm>
            <a:off x="6988636" y="3898498"/>
            <a:ext cx="756084" cy="216023"/>
          </a:xfrm>
          <a:prstGeom prst="rect">
            <a:avLst/>
          </a:prstGeom>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it-IT" sz="1200" b="1" dirty="0" err="1">
                <a:solidFill>
                  <a:srgbClr val="FFFFFF"/>
                </a:solidFill>
                <a:latin typeface="Arial Narrow" panose="020B0606020202030204" pitchFamily="34" charset="0"/>
              </a:rPr>
              <a:t>action</a:t>
            </a:r>
            <a:endParaRPr lang="it-IT" sz="1200" b="1" dirty="0">
              <a:solidFill>
                <a:srgbClr val="FFFFFF"/>
              </a:solidFill>
              <a:latin typeface="Arial Narrow" panose="020B0606020202030204" pitchFamily="34" charset="0"/>
            </a:endParaRPr>
          </a:p>
        </p:txBody>
      </p:sp>
      <p:cxnSp>
        <p:nvCxnSpPr>
          <p:cNvPr id="149" name="Connettore 2 148"/>
          <p:cNvCxnSpPr>
            <a:stCxn id="209" idx="3"/>
          </p:cNvCxnSpPr>
          <p:nvPr/>
        </p:nvCxnSpPr>
        <p:spPr>
          <a:xfrm>
            <a:off x="4736732" y="4123151"/>
            <a:ext cx="176662" cy="3703"/>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50" name="Rettangolo 149"/>
          <p:cNvSpPr/>
          <p:nvPr/>
        </p:nvSpPr>
        <p:spPr>
          <a:xfrm>
            <a:off x="72337" y="3639104"/>
            <a:ext cx="3909440" cy="201894"/>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it-IT" sz="1200" b="1" dirty="0">
                <a:solidFill>
                  <a:srgbClr val="FFFFFF"/>
                </a:solidFill>
                <a:latin typeface="Arial Narrow" panose="020B0606020202030204" pitchFamily="34" charset="0"/>
              </a:rPr>
              <a:t>Flow </a:t>
            </a:r>
            <a:r>
              <a:rPr lang="it-IT" sz="1200" b="1" dirty="0" err="1">
                <a:solidFill>
                  <a:srgbClr val="FFFFFF"/>
                </a:solidFill>
                <a:latin typeface="Arial Narrow" panose="020B0606020202030204" pitchFamily="34" charset="0"/>
              </a:rPr>
              <a:t>key</a:t>
            </a:r>
            <a:endParaRPr lang="it-IT" sz="1200" b="1" dirty="0">
              <a:solidFill>
                <a:srgbClr val="FFFFFF"/>
              </a:solidFill>
              <a:latin typeface="Arial Narrow" panose="020B0606020202030204" pitchFamily="34" charset="0"/>
            </a:endParaRPr>
          </a:p>
        </p:txBody>
      </p:sp>
      <p:sp>
        <p:nvSpPr>
          <p:cNvPr id="172" name="Rettangolo 171"/>
          <p:cNvSpPr/>
          <p:nvPr/>
        </p:nvSpPr>
        <p:spPr>
          <a:xfrm>
            <a:off x="3975057" y="3640149"/>
            <a:ext cx="767384" cy="197708"/>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it-IT" sz="1200" b="1" dirty="0">
                <a:solidFill>
                  <a:srgbClr val="FFFFFF"/>
                </a:solidFill>
                <a:latin typeface="Arial Narrow" panose="020B0606020202030204" pitchFamily="34" charset="0"/>
              </a:rPr>
              <a:t>State</a:t>
            </a:r>
          </a:p>
        </p:txBody>
      </p:sp>
      <p:sp>
        <p:nvSpPr>
          <p:cNvPr id="173" name="CasellaDiTesto 172"/>
          <p:cNvSpPr txBox="1"/>
          <p:nvPr/>
        </p:nvSpPr>
        <p:spPr>
          <a:xfrm>
            <a:off x="2281363" y="3278668"/>
            <a:ext cx="929293" cy="300082"/>
          </a:xfrm>
          <a:prstGeom prst="rect">
            <a:avLst/>
          </a:prstGeom>
          <a:noFill/>
        </p:spPr>
        <p:txBody>
          <a:bodyPr wrap="none" rtlCol="0">
            <a:spAutoFit/>
          </a:bodyPr>
          <a:lstStyle/>
          <a:p>
            <a:pPr fontAlgn="base">
              <a:spcBef>
                <a:spcPct val="0"/>
              </a:spcBef>
              <a:spcAft>
                <a:spcPct val="0"/>
              </a:spcAft>
            </a:pPr>
            <a:r>
              <a:rPr lang="it-IT" sz="1350" b="1" dirty="0">
                <a:solidFill>
                  <a:srgbClr val="000000"/>
                </a:solidFill>
                <a:latin typeface="Arial Narrow" pitchFamily="34" charset="0"/>
                <a:cs typeface="Arial" charset="0"/>
              </a:rPr>
              <a:t>State </a:t>
            </a:r>
            <a:r>
              <a:rPr lang="it-IT" sz="1350" b="1" dirty="0" err="1">
                <a:solidFill>
                  <a:srgbClr val="000000"/>
                </a:solidFill>
                <a:latin typeface="Arial Narrow" pitchFamily="34" charset="0"/>
                <a:cs typeface="Arial" charset="0"/>
              </a:rPr>
              <a:t>Table</a:t>
            </a:r>
            <a:endParaRPr lang="it-IT" sz="1350" b="1" dirty="0">
              <a:solidFill>
                <a:srgbClr val="000000"/>
              </a:solidFill>
              <a:latin typeface="Arial Narrow" pitchFamily="34" charset="0"/>
              <a:cs typeface="Arial" charset="0"/>
            </a:endParaRPr>
          </a:p>
        </p:txBody>
      </p:sp>
      <p:sp>
        <p:nvSpPr>
          <p:cNvPr id="174" name="Rettangolo 173"/>
          <p:cNvSpPr/>
          <p:nvPr/>
        </p:nvSpPr>
        <p:spPr>
          <a:xfrm>
            <a:off x="162106" y="2909512"/>
            <a:ext cx="1094367" cy="18145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it-IT" sz="1050" b="1" dirty="0" err="1" smtClean="0">
                <a:solidFill>
                  <a:srgbClr val="000000"/>
                </a:solidFill>
                <a:latin typeface="Arial Narrow" panose="020B0606020202030204" pitchFamily="34" charset="0"/>
              </a:rPr>
              <a:t>IP_src</a:t>
            </a:r>
            <a:r>
              <a:rPr lang="it-IT" sz="1050" b="1" dirty="0" smtClean="0">
                <a:solidFill>
                  <a:srgbClr val="000000"/>
                </a:solidFill>
                <a:latin typeface="Arial Narrow" panose="020B0606020202030204" pitchFamily="34" charset="0"/>
              </a:rPr>
              <a:t>=10.0.0.100</a:t>
            </a:r>
            <a:endParaRPr lang="it-IT" sz="1050" b="1" dirty="0">
              <a:solidFill>
                <a:srgbClr val="000000"/>
              </a:solidFill>
              <a:latin typeface="Arial Narrow" panose="020B0606020202030204" pitchFamily="34" charset="0"/>
            </a:endParaRPr>
          </a:p>
        </p:txBody>
      </p:sp>
      <p:sp>
        <p:nvSpPr>
          <p:cNvPr id="176" name="Freccia in giù 175"/>
          <p:cNvSpPr/>
          <p:nvPr/>
        </p:nvSpPr>
        <p:spPr>
          <a:xfrm>
            <a:off x="1897629" y="3136282"/>
            <a:ext cx="337314" cy="486518"/>
          </a:xfrm>
          <a:prstGeom prst="down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it-IT" sz="1350" b="1">
              <a:solidFill>
                <a:srgbClr val="FFFFFF"/>
              </a:solidFill>
              <a:latin typeface="Arial Narrow" panose="020B0606020202030204" pitchFamily="34" charset="0"/>
            </a:endParaRPr>
          </a:p>
        </p:txBody>
      </p:sp>
      <p:sp>
        <p:nvSpPr>
          <p:cNvPr id="177" name="CasellaDiTesto 176"/>
          <p:cNvSpPr txBox="1"/>
          <p:nvPr/>
        </p:nvSpPr>
        <p:spPr>
          <a:xfrm>
            <a:off x="1193332" y="2520420"/>
            <a:ext cx="1199367" cy="300082"/>
          </a:xfrm>
          <a:prstGeom prst="rect">
            <a:avLst/>
          </a:prstGeom>
          <a:noFill/>
        </p:spPr>
        <p:txBody>
          <a:bodyPr wrap="none" rtlCol="0">
            <a:spAutoFit/>
          </a:bodyPr>
          <a:lstStyle/>
          <a:p>
            <a:pPr fontAlgn="base">
              <a:spcBef>
                <a:spcPct val="0"/>
              </a:spcBef>
              <a:spcAft>
                <a:spcPct val="0"/>
              </a:spcAft>
            </a:pPr>
            <a:r>
              <a:rPr lang="it-IT" sz="1350" b="1" dirty="0">
                <a:solidFill>
                  <a:srgbClr val="000000"/>
                </a:solidFill>
                <a:latin typeface="Arial Narrow" pitchFamily="34" charset="0"/>
                <a:cs typeface="Arial" charset="0"/>
              </a:rPr>
              <a:t>1) State </a:t>
            </a:r>
            <a:r>
              <a:rPr lang="it-IT" sz="1350" b="1" dirty="0" err="1">
                <a:solidFill>
                  <a:srgbClr val="000000"/>
                </a:solidFill>
                <a:latin typeface="Arial Narrow" pitchFamily="34" charset="0"/>
                <a:cs typeface="Arial" charset="0"/>
              </a:rPr>
              <a:t>lookup</a:t>
            </a:r>
            <a:endParaRPr lang="it-IT" sz="1350" b="1" dirty="0">
              <a:solidFill>
                <a:srgbClr val="000000"/>
              </a:solidFill>
              <a:latin typeface="Arial Narrow" pitchFamily="34" charset="0"/>
              <a:cs typeface="Arial" charset="0"/>
            </a:endParaRPr>
          </a:p>
        </p:txBody>
      </p:sp>
      <p:sp>
        <p:nvSpPr>
          <p:cNvPr id="179" name="Rettangolo 178"/>
          <p:cNvSpPr/>
          <p:nvPr/>
        </p:nvSpPr>
        <p:spPr>
          <a:xfrm>
            <a:off x="5584480" y="3898498"/>
            <a:ext cx="648072" cy="216024"/>
          </a:xfrm>
          <a:prstGeom prst="rect">
            <a:avLst/>
          </a:prstGeom>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it-IT" sz="1200" b="1" dirty="0">
                <a:solidFill>
                  <a:srgbClr val="FFFFFF"/>
                </a:solidFill>
                <a:latin typeface="Arial Narrow" panose="020B0606020202030204" pitchFamily="34" charset="0"/>
              </a:rPr>
              <a:t>state</a:t>
            </a:r>
          </a:p>
        </p:txBody>
      </p:sp>
      <p:sp>
        <p:nvSpPr>
          <p:cNvPr id="180" name="Rettangolo 179"/>
          <p:cNvSpPr/>
          <p:nvPr/>
        </p:nvSpPr>
        <p:spPr>
          <a:xfrm>
            <a:off x="6232552" y="3898498"/>
            <a:ext cx="756084" cy="216024"/>
          </a:xfrm>
          <a:prstGeom prst="rect">
            <a:avLst/>
          </a:prstGeom>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it-IT" sz="1200" b="1" dirty="0" err="1">
                <a:solidFill>
                  <a:srgbClr val="FFFFFF"/>
                </a:solidFill>
                <a:latin typeface="Arial Narrow" panose="020B0606020202030204" pitchFamily="34" charset="0"/>
              </a:rPr>
              <a:t>event</a:t>
            </a:r>
            <a:endParaRPr lang="it-IT" sz="1200" b="1" dirty="0">
              <a:solidFill>
                <a:srgbClr val="FFFFFF"/>
              </a:solidFill>
              <a:latin typeface="Arial Narrow" panose="020B0606020202030204" pitchFamily="34" charset="0"/>
            </a:endParaRPr>
          </a:p>
        </p:txBody>
      </p:sp>
      <p:sp>
        <p:nvSpPr>
          <p:cNvPr id="181" name="Rettangolo 180"/>
          <p:cNvSpPr/>
          <p:nvPr/>
        </p:nvSpPr>
        <p:spPr>
          <a:xfrm>
            <a:off x="5584480" y="4114522"/>
            <a:ext cx="648072" cy="162018"/>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it-IT" sz="1050" b="1" dirty="0">
                <a:solidFill>
                  <a:srgbClr val="000000"/>
                </a:solidFill>
                <a:latin typeface="Arial Narrow" panose="020B0606020202030204" pitchFamily="34" charset="0"/>
              </a:rPr>
              <a:t>1</a:t>
            </a:r>
          </a:p>
        </p:txBody>
      </p:sp>
      <p:sp>
        <p:nvSpPr>
          <p:cNvPr id="182" name="Rettangolo 181"/>
          <p:cNvSpPr/>
          <p:nvPr/>
        </p:nvSpPr>
        <p:spPr>
          <a:xfrm>
            <a:off x="5584480" y="4276540"/>
            <a:ext cx="648072" cy="162018"/>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it-IT" sz="1050" b="1" dirty="0">
                <a:solidFill>
                  <a:srgbClr val="000000"/>
                </a:solidFill>
                <a:latin typeface="Arial Narrow" panose="020B0606020202030204" pitchFamily="34" charset="0"/>
              </a:rPr>
              <a:t>2</a:t>
            </a:r>
          </a:p>
        </p:txBody>
      </p:sp>
      <p:sp>
        <p:nvSpPr>
          <p:cNvPr id="183" name="Rettangolo 182"/>
          <p:cNvSpPr/>
          <p:nvPr/>
        </p:nvSpPr>
        <p:spPr>
          <a:xfrm>
            <a:off x="6232552" y="4114522"/>
            <a:ext cx="756084" cy="162018"/>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it-IT" sz="1050" b="1" dirty="0" smtClean="0">
                <a:solidFill>
                  <a:srgbClr val="000000"/>
                </a:solidFill>
                <a:latin typeface="Arial Narrow" panose="020B0606020202030204" pitchFamily="34" charset="0"/>
              </a:rPr>
              <a:t>In-</a:t>
            </a:r>
            <a:r>
              <a:rPr lang="it-IT" sz="1050" b="1" dirty="0" err="1" smtClean="0">
                <a:solidFill>
                  <a:srgbClr val="000000"/>
                </a:solidFill>
                <a:latin typeface="Arial Narrow" panose="020B0606020202030204" pitchFamily="34" charset="0"/>
              </a:rPr>
              <a:t>port</a:t>
            </a:r>
            <a:r>
              <a:rPr lang="it-IT" sz="1050" b="1" dirty="0" smtClean="0">
                <a:solidFill>
                  <a:srgbClr val="000000"/>
                </a:solidFill>
                <a:latin typeface="Arial Narrow" panose="020B0606020202030204" pitchFamily="34" charset="0"/>
              </a:rPr>
              <a:t>=4</a:t>
            </a:r>
            <a:endParaRPr lang="it-IT" sz="1050" b="1" dirty="0">
              <a:solidFill>
                <a:srgbClr val="000000"/>
              </a:solidFill>
              <a:latin typeface="Arial Narrow" panose="020B0606020202030204" pitchFamily="34" charset="0"/>
            </a:endParaRPr>
          </a:p>
        </p:txBody>
      </p:sp>
      <p:sp>
        <p:nvSpPr>
          <p:cNvPr id="184" name="Rettangolo 183"/>
          <p:cNvSpPr/>
          <p:nvPr/>
        </p:nvSpPr>
        <p:spPr>
          <a:xfrm>
            <a:off x="6232552" y="4276540"/>
            <a:ext cx="756084" cy="162018"/>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it-IT" sz="1050" b="1" dirty="0" smtClean="0">
                <a:solidFill>
                  <a:srgbClr val="000000"/>
                </a:solidFill>
                <a:latin typeface="Arial Narrow" panose="020B0606020202030204" pitchFamily="34" charset="0"/>
              </a:rPr>
              <a:t>In-</a:t>
            </a:r>
            <a:r>
              <a:rPr lang="it-IT" sz="1050" b="1" dirty="0" err="1" smtClean="0">
                <a:solidFill>
                  <a:srgbClr val="000000"/>
                </a:solidFill>
                <a:latin typeface="Arial Narrow" panose="020B0606020202030204" pitchFamily="34" charset="0"/>
              </a:rPr>
              <a:t>port</a:t>
            </a:r>
            <a:r>
              <a:rPr lang="it-IT" sz="1050" b="1" dirty="0" smtClean="0">
                <a:solidFill>
                  <a:srgbClr val="000000"/>
                </a:solidFill>
                <a:latin typeface="Arial Narrow" panose="020B0606020202030204" pitchFamily="34" charset="0"/>
              </a:rPr>
              <a:t>=4</a:t>
            </a:r>
            <a:endParaRPr lang="it-IT" sz="1050" b="1" dirty="0">
              <a:solidFill>
                <a:srgbClr val="000000"/>
              </a:solidFill>
              <a:latin typeface="Arial Narrow" panose="020B0606020202030204" pitchFamily="34" charset="0"/>
            </a:endParaRPr>
          </a:p>
        </p:txBody>
      </p:sp>
      <p:sp>
        <p:nvSpPr>
          <p:cNvPr id="185" name="Rettangolo 184"/>
          <p:cNvSpPr/>
          <p:nvPr/>
        </p:nvSpPr>
        <p:spPr>
          <a:xfrm>
            <a:off x="5584480" y="4438558"/>
            <a:ext cx="648072" cy="162018"/>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it-IT" sz="1050" b="1" dirty="0">
                <a:solidFill>
                  <a:srgbClr val="000000"/>
                </a:solidFill>
                <a:latin typeface="Arial Narrow" panose="020B0606020202030204" pitchFamily="34" charset="0"/>
              </a:rPr>
              <a:t>3</a:t>
            </a:r>
          </a:p>
        </p:txBody>
      </p:sp>
      <p:sp>
        <p:nvSpPr>
          <p:cNvPr id="186" name="Rettangolo 185"/>
          <p:cNvSpPr/>
          <p:nvPr/>
        </p:nvSpPr>
        <p:spPr>
          <a:xfrm>
            <a:off x="5584480" y="4600576"/>
            <a:ext cx="648072" cy="162018"/>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it-IT" sz="1050" b="1" dirty="0">
                <a:solidFill>
                  <a:srgbClr val="000000"/>
                </a:solidFill>
                <a:latin typeface="Arial Narrow" panose="020B0606020202030204" pitchFamily="34" charset="0"/>
              </a:rPr>
              <a:t>*</a:t>
            </a:r>
          </a:p>
        </p:txBody>
      </p:sp>
      <p:sp>
        <p:nvSpPr>
          <p:cNvPr id="187" name="Rettangolo 186"/>
          <p:cNvSpPr/>
          <p:nvPr/>
        </p:nvSpPr>
        <p:spPr>
          <a:xfrm>
            <a:off x="6232552" y="4438558"/>
            <a:ext cx="756084" cy="162018"/>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it-IT" sz="1050" b="1" dirty="0" smtClean="0">
                <a:solidFill>
                  <a:srgbClr val="000000"/>
                </a:solidFill>
                <a:latin typeface="Arial Narrow" panose="020B0606020202030204" pitchFamily="34" charset="0"/>
              </a:rPr>
              <a:t>In-</a:t>
            </a:r>
            <a:r>
              <a:rPr lang="it-IT" sz="1050" b="1" dirty="0" err="1" smtClean="0">
                <a:solidFill>
                  <a:srgbClr val="000000"/>
                </a:solidFill>
                <a:latin typeface="Arial Narrow" panose="020B0606020202030204" pitchFamily="34" charset="0"/>
              </a:rPr>
              <a:t>port</a:t>
            </a:r>
            <a:r>
              <a:rPr lang="it-IT" sz="1050" b="1" dirty="0" smtClean="0">
                <a:solidFill>
                  <a:srgbClr val="000000"/>
                </a:solidFill>
                <a:latin typeface="Arial Narrow" panose="020B0606020202030204" pitchFamily="34" charset="0"/>
              </a:rPr>
              <a:t>=4</a:t>
            </a:r>
            <a:endParaRPr lang="it-IT" sz="1050" b="1" dirty="0">
              <a:solidFill>
                <a:srgbClr val="000000"/>
              </a:solidFill>
              <a:latin typeface="Arial Narrow" panose="020B0606020202030204" pitchFamily="34" charset="0"/>
            </a:endParaRPr>
          </a:p>
        </p:txBody>
      </p:sp>
      <p:sp>
        <p:nvSpPr>
          <p:cNvPr id="188" name="Rettangolo 187"/>
          <p:cNvSpPr/>
          <p:nvPr/>
        </p:nvSpPr>
        <p:spPr>
          <a:xfrm>
            <a:off x="6232552" y="4600576"/>
            <a:ext cx="756084" cy="162018"/>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it-IT" sz="1050" b="1" dirty="0">
                <a:solidFill>
                  <a:srgbClr val="000000"/>
                </a:solidFill>
                <a:latin typeface="Arial Narrow" panose="020B0606020202030204" pitchFamily="34" charset="0"/>
              </a:rPr>
              <a:t>In-</a:t>
            </a:r>
            <a:r>
              <a:rPr lang="it-IT" sz="1050" b="1" dirty="0" err="1">
                <a:solidFill>
                  <a:srgbClr val="000000"/>
                </a:solidFill>
                <a:latin typeface="Arial Narrow" panose="020B0606020202030204" pitchFamily="34" charset="0"/>
              </a:rPr>
              <a:t>port</a:t>
            </a:r>
            <a:r>
              <a:rPr lang="it-IT" sz="1050" b="1" dirty="0">
                <a:solidFill>
                  <a:srgbClr val="000000"/>
                </a:solidFill>
                <a:latin typeface="Arial Narrow" panose="020B0606020202030204" pitchFamily="34" charset="0"/>
              </a:rPr>
              <a:t>=1</a:t>
            </a:r>
          </a:p>
        </p:txBody>
      </p:sp>
      <p:sp>
        <p:nvSpPr>
          <p:cNvPr id="189" name="Rettangolo 188"/>
          <p:cNvSpPr/>
          <p:nvPr/>
        </p:nvSpPr>
        <p:spPr>
          <a:xfrm>
            <a:off x="5584480" y="4762594"/>
            <a:ext cx="648072" cy="162018"/>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it-IT" sz="1050" b="1" dirty="0">
                <a:solidFill>
                  <a:srgbClr val="000000"/>
                </a:solidFill>
                <a:latin typeface="Arial Narrow" panose="020B0606020202030204" pitchFamily="34" charset="0"/>
              </a:rPr>
              <a:t>*</a:t>
            </a:r>
          </a:p>
        </p:txBody>
      </p:sp>
      <p:sp>
        <p:nvSpPr>
          <p:cNvPr id="190" name="Rettangolo 189"/>
          <p:cNvSpPr/>
          <p:nvPr/>
        </p:nvSpPr>
        <p:spPr>
          <a:xfrm>
            <a:off x="6232552" y="4762594"/>
            <a:ext cx="756084" cy="162018"/>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it-IT" sz="1050" b="1" dirty="0" smtClean="0">
                <a:solidFill>
                  <a:srgbClr val="000000"/>
                </a:solidFill>
                <a:latin typeface="Arial Narrow" panose="020B0606020202030204" pitchFamily="34" charset="0"/>
              </a:rPr>
              <a:t>In-</a:t>
            </a:r>
            <a:r>
              <a:rPr lang="it-IT" sz="1050" b="1" dirty="0" err="1" smtClean="0">
                <a:solidFill>
                  <a:srgbClr val="000000"/>
                </a:solidFill>
                <a:latin typeface="Arial Narrow" panose="020B0606020202030204" pitchFamily="34" charset="0"/>
              </a:rPr>
              <a:t>port</a:t>
            </a:r>
            <a:r>
              <a:rPr lang="it-IT" sz="1050" b="1" dirty="0" smtClean="0">
                <a:solidFill>
                  <a:srgbClr val="000000"/>
                </a:solidFill>
                <a:latin typeface="Arial Narrow" panose="020B0606020202030204" pitchFamily="34" charset="0"/>
              </a:rPr>
              <a:t>=2</a:t>
            </a:r>
            <a:endParaRPr lang="it-IT" sz="1050" b="1" dirty="0">
              <a:solidFill>
                <a:srgbClr val="000000"/>
              </a:solidFill>
              <a:latin typeface="Arial Narrow" panose="020B0606020202030204" pitchFamily="34" charset="0"/>
            </a:endParaRPr>
          </a:p>
        </p:txBody>
      </p:sp>
      <p:sp>
        <p:nvSpPr>
          <p:cNvPr id="191" name="Rettangolo 190"/>
          <p:cNvSpPr/>
          <p:nvPr/>
        </p:nvSpPr>
        <p:spPr>
          <a:xfrm>
            <a:off x="5584480" y="4924612"/>
            <a:ext cx="648072" cy="162018"/>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it-IT" sz="1050" b="1" dirty="0">
                <a:solidFill>
                  <a:srgbClr val="000000"/>
                </a:solidFill>
                <a:latin typeface="Arial Narrow" panose="020B0606020202030204" pitchFamily="34" charset="0"/>
              </a:rPr>
              <a:t>*</a:t>
            </a:r>
          </a:p>
        </p:txBody>
      </p:sp>
      <p:sp>
        <p:nvSpPr>
          <p:cNvPr id="192" name="Rettangolo 191"/>
          <p:cNvSpPr/>
          <p:nvPr/>
        </p:nvSpPr>
        <p:spPr>
          <a:xfrm>
            <a:off x="6232552" y="4924612"/>
            <a:ext cx="756084" cy="162018"/>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it-IT" sz="1050" b="1" dirty="0" smtClean="0">
                <a:solidFill>
                  <a:srgbClr val="000000"/>
                </a:solidFill>
                <a:latin typeface="Arial Narrow" panose="020B0606020202030204" pitchFamily="34" charset="0"/>
              </a:rPr>
              <a:t>In-</a:t>
            </a:r>
            <a:r>
              <a:rPr lang="it-IT" sz="1050" b="1" dirty="0" err="1" smtClean="0">
                <a:solidFill>
                  <a:srgbClr val="000000"/>
                </a:solidFill>
                <a:latin typeface="Arial Narrow" panose="020B0606020202030204" pitchFamily="34" charset="0"/>
              </a:rPr>
              <a:t>port</a:t>
            </a:r>
            <a:r>
              <a:rPr lang="it-IT" sz="1050" b="1" dirty="0" smtClean="0">
                <a:solidFill>
                  <a:srgbClr val="000000"/>
                </a:solidFill>
                <a:latin typeface="Arial Narrow" panose="020B0606020202030204" pitchFamily="34" charset="0"/>
              </a:rPr>
              <a:t>=3</a:t>
            </a:r>
            <a:endParaRPr lang="it-IT" sz="1050" b="1" dirty="0">
              <a:solidFill>
                <a:srgbClr val="000000"/>
              </a:solidFill>
              <a:latin typeface="Arial Narrow" panose="020B0606020202030204" pitchFamily="34" charset="0"/>
            </a:endParaRPr>
          </a:p>
        </p:txBody>
      </p:sp>
      <p:sp>
        <p:nvSpPr>
          <p:cNvPr id="193" name="CasellaDiTesto 192"/>
          <p:cNvSpPr txBox="1"/>
          <p:nvPr/>
        </p:nvSpPr>
        <p:spPr>
          <a:xfrm>
            <a:off x="6768409" y="3383094"/>
            <a:ext cx="978986" cy="300082"/>
          </a:xfrm>
          <a:prstGeom prst="rect">
            <a:avLst/>
          </a:prstGeom>
          <a:noFill/>
        </p:spPr>
        <p:txBody>
          <a:bodyPr wrap="none" rtlCol="0">
            <a:spAutoFit/>
          </a:bodyPr>
          <a:lstStyle/>
          <a:p>
            <a:pPr fontAlgn="base">
              <a:spcBef>
                <a:spcPct val="0"/>
              </a:spcBef>
              <a:spcAft>
                <a:spcPct val="0"/>
              </a:spcAft>
            </a:pPr>
            <a:r>
              <a:rPr lang="it-IT" sz="1350" b="1" dirty="0">
                <a:solidFill>
                  <a:srgbClr val="000000"/>
                </a:solidFill>
                <a:latin typeface="Arial Narrow" pitchFamily="34" charset="0"/>
                <a:cs typeface="Arial" charset="0"/>
              </a:rPr>
              <a:t>XFSM </a:t>
            </a:r>
            <a:r>
              <a:rPr lang="it-IT" sz="1350" b="1" dirty="0" err="1">
                <a:solidFill>
                  <a:srgbClr val="000000"/>
                </a:solidFill>
                <a:latin typeface="Arial Narrow" pitchFamily="34" charset="0"/>
                <a:cs typeface="Arial" charset="0"/>
              </a:rPr>
              <a:t>Table</a:t>
            </a:r>
            <a:endParaRPr lang="it-IT" sz="1350" b="1" dirty="0">
              <a:solidFill>
                <a:srgbClr val="000000"/>
              </a:solidFill>
              <a:latin typeface="Arial Narrow" pitchFamily="34" charset="0"/>
              <a:cs typeface="Arial" charset="0"/>
            </a:endParaRPr>
          </a:p>
        </p:txBody>
      </p:sp>
      <p:cxnSp>
        <p:nvCxnSpPr>
          <p:cNvPr id="194" name="Connettore 1 193"/>
          <p:cNvCxnSpPr/>
          <p:nvPr/>
        </p:nvCxnSpPr>
        <p:spPr>
          <a:xfrm flipV="1">
            <a:off x="5584480" y="3893198"/>
            <a:ext cx="0" cy="119819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5" name="Connettore 1 194"/>
          <p:cNvCxnSpPr/>
          <p:nvPr/>
        </p:nvCxnSpPr>
        <p:spPr>
          <a:xfrm>
            <a:off x="5584480" y="5098788"/>
            <a:ext cx="140415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6" name="Connettore 1 195"/>
          <p:cNvCxnSpPr/>
          <p:nvPr/>
        </p:nvCxnSpPr>
        <p:spPr>
          <a:xfrm flipV="1">
            <a:off x="6986096" y="3763878"/>
            <a:ext cx="0" cy="13501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7" name="Connettore 1 196"/>
          <p:cNvCxnSpPr/>
          <p:nvPr/>
        </p:nvCxnSpPr>
        <p:spPr>
          <a:xfrm>
            <a:off x="5584480" y="3736480"/>
            <a:ext cx="205222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98" name="Rettangolo 197"/>
          <p:cNvSpPr/>
          <p:nvPr/>
        </p:nvSpPr>
        <p:spPr>
          <a:xfrm>
            <a:off x="5582575" y="3682474"/>
            <a:ext cx="1404156" cy="216024"/>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it-IT" sz="1350" b="1" dirty="0">
                <a:solidFill>
                  <a:srgbClr val="FFFFFF"/>
                </a:solidFill>
                <a:latin typeface="Arial Narrow" panose="020B0606020202030204" pitchFamily="34" charset="0"/>
              </a:rPr>
              <a:t>Match </a:t>
            </a:r>
            <a:r>
              <a:rPr lang="it-IT" sz="1350" b="1" dirty="0" err="1">
                <a:solidFill>
                  <a:srgbClr val="FFFFFF"/>
                </a:solidFill>
                <a:latin typeface="Arial Narrow" panose="020B0606020202030204" pitchFamily="34" charset="0"/>
              </a:rPr>
              <a:t>fields</a:t>
            </a:r>
            <a:endParaRPr lang="it-IT" sz="1350" b="1" dirty="0">
              <a:solidFill>
                <a:srgbClr val="FFFFFF"/>
              </a:solidFill>
              <a:latin typeface="Arial Narrow" panose="020B0606020202030204" pitchFamily="34" charset="0"/>
            </a:endParaRPr>
          </a:p>
        </p:txBody>
      </p:sp>
      <p:sp>
        <p:nvSpPr>
          <p:cNvPr id="199" name="Rettangolo 198"/>
          <p:cNvSpPr/>
          <p:nvPr/>
        </p:nvSpPr>
        <p:spPr>
          <a:xfrm>
            <a:off x="6988907" y="3682474"/>
            <a:ext cx="1563262" cy="216024"/>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it-IT" sz="1350" b="1" dirty="0" err="1">
                <a:solidFill>
                  <a:srgbClr val="FFFFFF"/>
                </a:solidFill>
                <a:latin typeface="Arial Narrow" panose="020B0606020202030204" pitchFamily="34" charset="0"/>
              </a:rPr>
              <a:t>Actions</a:t>
            </a:r>
            <a:endParaRPr lang="it-IT" sz="1350" b="1" dirty="0">
              <a:solidFill>
                <a:srgbClr val="FFFFFF"/>
              </a:solidFill>
              <a:latin typeface="Arial Narrow" panose="020B0606020202030204" pitchFamily="34" charset="0"/>
            </a:endParaRPr>
          </a:p>
        </p:txBody>
      </p:sp>
      <p:sp>
        <p:nvSpPr>
          <p:cNvPr id="200" name="Rettangolo 199"/>
          <p:cNvSpPr/>
          <p:nvPr/>
        </p:nvSpPr>
        <p:spPr>
          <a:xfrm>
            <a:off x="6988636" y="4114522"/>
            <a:ext cx="756084" cy="162017"/>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it-IT" sz="1050" b="1" dirty="0" err="1" smtClean="0">
                <a:solidFill>
                  <a:srgbClr val="000000"/>
                </a:solidFill>
                <a:latin typeface="Arial Narrow" panose="020B0606020202030204" pitchFamily="34" charset="0"/>
              </a:rPr>
              <a:t>Forward</a:t>
            </a:r>
            <a:r>
              <a:rPr lang="it-IT" sz="1050" b="1" dirty="0" smtClean="0">
                <a:solidFill>
                  <a:srgbClr val="000000"/>
                </a:solidFill>
                <a:latin typeface="Arial Narrow" panose="020B0606020202030204" pitchFamily="34" charset="0"/>
              </a:rPr>
              <a:t>(1)</a:t>
            </a:r>
            <a:endParaRPr lang="it-IT" sz="1050" b="1" dirty="0">
              <a:solidFill>
                <a:srgbClr val="000000"/>
              </a:solidFill>
              <a:latin typeface="Arial Narrow" panose="020B0606020202030204" pitchFamily="34" charset="0"/>
            </a:endParaRPr>
          </a:p>
        </p:txBody>
      </p:sp>
      <p:sp>
        <p:nvSpPr>
          <p:cNvPr id="201" name="Rettangolo 200"/>
          <p:cNvSpPr/>
          <p:nvPr/>
        </p:nvSpPr>
        <p:spPr>
          <a:xfrm>
            <a:off x="6988636" y="4276540"/>
            <a:ext cx="756084" cy="162017"/>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it-IT" sz="1050" b="1" dirty="0" err="1" smtClean="0">
                <a:solidFill>
                  <a:srgbClr val="000000"/>
                </a:solidFill>
                <a:latin typeface="Arial Narrow" panose="020B0606020202030204" pitchFamily="34" charset="0"/>
              </a:rPr>
              <a:t>Forward</a:t>
            </a:r>
            <a:r>
              <a:rPr lang="it-IT" sz="1050" b="1" dirty="0" smtClean="0">
                <a:solidFill>
                  <a:srgbClr val="000000"/>
                </a:solidFill>
                <a:latin typeface="Arial Narrow" panose="020B0606020202030204" pitchFamily="34" charset="0"/>
              </a:rPr>
              <a:t>(2)</a:t>
            </a:r>
            <a:endParaRPr lang="it-IT" sz="1050" b="1" dirty="0">
              <a:solidFill>
                <a:srgbClr val="000000"/>
              </a:solidFill>
              <a:latin typeface="Arial Narrow" panose="020B0606020202030204" pitchFamily="34" charset="0"/>
            </a:endParaRPr>
          </a:p>
        </p:txBody>
      </p:sp>
      <p:sp>
        <p:nvSpPr>
          <p:cNvPr id="202" name="Rettangolo 201"/>
          <p:cNvSpPr/>
          <p:nvPr/>
        </p:nvSpPr>
        <p:spPr>
          <a:xfrm>
            <a:off x="6988636" y="4438558"/>
            <a:ext cx="756084" cy="162017"/>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it-IT" sz="1050" b="1" dirty="0" err="1" smtClean="0">
                <a:solidFill>
                  <a:srgbClr val="000000"/>
                </a:solidFill>
                <a:latin typeface="Arial Narrow" panose="020B0606020202030204" pitchFamily="34" charset="0"/>
              </a:rPr>
              <a:t>Forward</a:t>
            </a:r>
            <a:r>
              <a:rPr lang="it-IT" sz="1050" b="1" dirty="0" smtClean="0">
                <a:solidFill>
                  <a:srgbClr val="000000"/>
                </a:solidFill>
                <a:latin typeface="Arial Narrow" panose="020B0606020202030204" pitchFamily="34" charset="0"/>
              </a:rPr>
              <a:t>(3)</a:t>
            </a:r>
            <a:endParaRPr lang="it-IT" sz="1050" b="1" dirty="0">
              <a:solidFill>
                <a:srgbClr val="000000"/>
              </a:solidFill>
              <a:latin typeface="Arial Narrow" panose="020B0606020202030204" pitchFamily="34" charset="0"/>
            </a:endParaRPr>
          </a:p>
        </p:txBody>
      </p:sp>
      <p:sp>
        <p:nvSpPr>
          <p:cNvPr id="203" name="Rettangolo 202"/>
          <p:cNvSpPr/>
          <p:nvPr/>
        </p:nvSpPr>
        <p:spPr>
          <a:xfrm>
            <a:off x="6988636" y="4600576"/>
            <a:ext cx="756084" cy="162017"/>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it-IT" sz="1050" b="1" dirty="0" err="1" smtClean="0">
                <a:solidFill>
                  <a:srgbClr val="000000"/>
                </a:solidFill>
                <a:latin typeface="Arial Narrow" panose="020B0606020202030204" pitchFamily="34" charset="0"/>
              </a:rPr>
              <a:t>Forward</a:t>
            </a:r>
            <a:r>
              <a:rPr lang="it-IT" sz="1050" b="1" dirty="0" smtClean="0">
                <a:solidFill>
                  <a:srgbClr val="000000"/>
                </a:solidFill>
                <a:latin typeface="Arial Narrow" panose="020B0606020202030204" pitchFamily="34" charset="0"/>
              </a:rPr>
              <a:t>(4)</a:t>
            </a:r>
            <a:endParaRPr lang="it-IT" sz="1050" b="1" dirty="0">
              <a:solidFill>
                <a:srgbClr val="000000"/>
              </a:solidFill>
              <a:latin typeface="Arial Narrow" panose="020B0606020202030204" pitchFamily="34" charset="0"/>
            </a:endParaRPr>
          </a:p>
        </p:txBody>
      </p:sp>
      <p:sp>
        <p:nvSpPr>
          <p:cNvPr id="204" name="Rettangolo 203"/>
          <p:cNvSpPr/>
          <p:nvPr/>
        </p:nvSpPr>
        <p:spPr>
          <a:xfrm>
            <a:off x="6988636" y="4762594"/>
            <a:ext cx="756084" cy="162017"/>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it-IT" sz="1050" b="1" dirty="0" err="1" smtClean="0">
                <a:solidFill>
                  <a:srgbClr val="000000"/>
                </a:solidFill>
                <a:latin typeface="Arial Narrow" panose="020B0606020202030204" pitchFamily="34" charset="0"/>
              </a:rPr>
              <a:t>Forward</a:t>
            </a:r>
            <a:r>
              <a:rPr lang="it-IT" sz="1050" b="1" dirty="0" smtClean="0">
                <a:solidFill>
                  <a:srgbClr val="000000"/>
                </a:solidFill>
                <a:latin typeface="Arial Narrow" panose="020B0606020202030204" pitchFamily="34" charset="0"/>
              </a:rPr>
              <a:t>(4)</a:t>
            </a:r>
            <a:endParaRPr lang="it-IT" sz="1050" b="1" dirty="0">
              <a:solidFill>
                <a:srgbClr val="000000"/>
              </a:solidFill>
              <a:latin typeface="Arial Narrow" panose="020B0606020202030204" pitchFamily="34" charset="0"/>
            </a:endParaRPr>
          </a:p>
        </p:txBody>
      </p:sp>
      <p:sp>
        <p:nvSpPr>
          <p:cNvPr id="205" name="Rettangolo 204"/>
          <p:cNvSpPr/>
          <p:nvPr/>
        </p:nvSpPr>
        <p:spPr>
          <a:xfrm>
            <a:off x="6988636" y="4924612"/>
            <a:ext cx="756084" cy="162017"/>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it-IT" sz="1050" b="1" dirty="0" err="1" smtClean="0">
                <a:solidFill>
                  <a:srgbClr val="000000"/>
                </a:solidFill>
                <a:latin typeface="Arial Narrow" panose="020B0606020202030204" pitchFamily="34" charset="0"/>
              </a:rPr>
              <a:t>Forward</a:t>
            </a:r>
            <a:r>
              <a:rPr lang="it-IT" sz="1050" b="1" dirty="0" smtClean="0">
                <a:solidFill>
                  <a:srgbClr val="000000"/>
                </a:solidFill>
                <a:latin typeface="Arial Narrow" panose="020B0606020202030204" pitchFamily="34" charset="0"/>
              </a:rPr>
              <a:t>(4)</a:t>
            </a:r>
            <a:endParaRPr lang="it-IT" sz="1050" b="1" dirty="0">
              <a:solidFill>
                <a:srgbClr val="000000"/>
              </a:solidFill>
              <a:latin typeface="Arial Narrow" panose="020B0606020202030204" pitchFamily="34" charset="0"/>
            </a:endParaRPr>
          </a:p>
        </p:txBody>
      </p:sp>
      <p:cxnSp>
        <p:nvCxnSpPr>
          <p:cNvPr id="206" name="Connettore 1 205"/>
          <p:cNvCxnSpPr/>
          <p:nvPr/>
        </p:nvCxnSpPr>
        <p:spPr>
          <a:xfrm>
            <a:off x="6934095" y="5098788"/>
            <a:ext cx="162125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7" name="Connettore 1 206"/>
          <p:cNvCxnSpPr/>
          <p:nvPr/>
        </p:nvCxnSpPr>
        <p:spPr>
          <a:xfrm flipV="1">
            <a:off x="7750435" y="3899354"/>
            <a:ext cx="0" cy="121017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09" name="Rettangolo 208"/>
          <p:cNvSpPr/>
          <p:nvPr/>
        </p:nvSpPr>
        <p:spPr>
          <a:xfrm>
            <a:off x="72337" y="4035100"/>
            <a:ext cx="4664395" cy="176102"/>
          </a:xfrm>
          <a:prstGeom prst="rect">
            <a:avLst/>
          </a:prstGeom>
          <a:solidFill>
            <a:srgbClr val="FFC000">
              <a:alpha val="42000"/>
            </a:srgb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spcBef>
                <a:spcPct val="0"/>
              </a:spcBef>
              <a:spcAft>
                <a:spcPct val="0"/>
              </a:spcAft>
            </a:pPr>
            <a:endParaRPr lang="it-IT" sz="1050" b="1" dirty="0">
              <a:solidFill>
                <a:srgbClr val="000000"/>
              </a:solidFill>
              <a:latin typeface="Arial Narrow" panose="020B0606020202030204" pitchFamily="34" charset="0"/>
            </a:endParaRPr>
          </a:p>
        </p:txBody>
      </p:sp>
      <p:cxnSp>
        <p:nvCxnSpPr>
          <p:cNvPr id="210" name="Connettore 2 209"/>
          <p:cNvCxnSpPr/>
          <p:nvPr/>
        </p:nvCxnSpPr>
        <p:spPr>
          <a:xfrm rot="60000" flipH="1" flipV="1">
            <a:off x="4892087" y="3198437"/>
            <a:ext cx="21307" cy="959963"/>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11" name="CasellaDiTesto 210"/>
          <p:cNvSpPr txBox="1"/>
          <p:nvPr/>
        </p:nvSpPr>
        <p:spPr>
          <a:xfrm>
            <a:off x="4840253" y="2520420"/>
            <a:ext cx="1797287" cy="300082"/>
          </a:xfrm>
          <a:prstGeom prst="rect">
            <a:avLst/>
          </a:prstGeom>
          <a:noFill/>
        </p:spPr>
        <p:txBody>
          <a:bodyPr wrap="none" rtlCol="0">
            <a:spAutoFit/>
          </a:bodyPr>
          <a:lstStyle/>
          <a:p>
            <a:pPr fontAlgn="base">
              <a:spcBef>
                <a:spcPct val="0"/>
              </a:spcBef>
              <a:spcAft>
                <a:spcPct val="0"/>
              </a:spcAft>
            </a:pPr>
            <a:r>
              <a:rPr lang="it-IT" sz="1350" b="1" dirty="0">
                <a:solidFill>
                  <a:srgbClr val="000000"/>
                </a:solidFill>
                <a:latin typeface="Arial Narrow" pitchFamily="34" charset="0"/>
                <a:cs typeface="Arial" charset="0"/>
              </a:rPr>
              <a:t>2) XFSM state </a:t>
            </a:r>
            <a:r>
              <a:rPr lang="it-IT" sz="1350" b="1" dirty="0" err="1">
                <a:solidFill>
                  <a:srgbClr val="000000"/>
                </a:solidFill>
                <a:latin typeface="Arial Narrow" pitchFamily="34" charset="0"/>
                <a:cs typeface="Arial" charset="0"/>
              </a:rPr>
              <a:t>transition</a:t>
            </a:r>
            <a:endParaRPr lang="it-IT" sz="1350" b="1" dirty="0">
              <a:solidFill>
                <a:srgbClr val="000000"/>
              </a:solidFill>
              <a:latin typeface="Arial Narrow" pitchFamily="34" charset="0"/>
              <a:cs typeface="Arial" charset="0"/>
            </a:endParaRPr>
          </a:p>
        </p:txBody>
      </p:sp>
      <p:cxnSp>
        <p:nvCxnSpPr>
          <p:cNvPr id="212" name="Connettore 2 211"/>
          <p:cNvCxnSpPr/>
          <p:nvPr/>
        </p:nvCxnSpPr>
        <p:spPr>
          <a:xfrm>
            <a:off x="5131409" y="3394186"/>
            <a:ext cx="1195028" cy="0"/>
          </a:xfrm>
          <a:prstGeom prst="straightConnector1">
            <a:avLst/>
          </a:prstGeom>
          <a:ln w="381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213" name="Freccia in giù 212"/>
          <p:cNvSpPr/>
          <p:nvPr/>
        </p:nvSpPr>
        <p:spPr>
          <a:xfrm>
            <a:off x="5757506" y="3151159"/>
            <a:ext cx="324036" cy="236058"/>
          </a:xfrm>
          <a:prstGeom prst="down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it-IT" sz="1350" b="1">
              <a:solidFill>
                <a:srgbClr val="FFFFFF"/>
              </a:solidFill>
              <a:latin typeface="Arial Narrow" panose="020B0606020202030204" pitchFamily="34" charset="0"/>
            </a:endParaRPr>
          </a:p>
        </p:txBody>
      </p:sp>
      <p:sp>
        <p:nvSpPr>
          <p:cNvPr id="214" name="Freccia in giù 213"/>
          <p:cNvSpPr/>
          <p:nvPr/>
        </p:nvSpPr>
        <p:spPr>
          <a:xfrm>
            <a:off x="4979350" y="3165097"/>
            <a:ext cx="324036" cy="236058"/>
          </a:xfrm>
          <a:prstGeom prst="down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it-IT" sz="1350" b="1">
              <a:solidFill>
                <a:srgbClr val="FFFFFF"/>
              </a:solidFill>
              <a:latin typeface="Arial Narrow" panose="020B0606020202030204" pitchFamily="34" charset="0"/>
            </a:endParaRPr>
          </a:p>
        </p:txBody>
      </p:sp>
      <p:sp>
        <p:nvSpPr>
          <p:cNvPr id="215" name="Freccia in giù 214"/>
          <p:cNvSpPr/>
          <p:nvPr/>
        </p:nvSpPr>
        <p:spPr>
          <a:xfrm>
            <a:off x="6070103" y="3415754"/>
            <a:ext cx="324036" cy="236058"/>
          </a:xfrm>
          <a:prstGeom prst="down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it-IT" sz="1350" b="1">
              <a:solidFill>
                <a:srgbClr val="FFFFFF"/>
              </a:solidFill>
              <a:latin typeface="Arial Narrow" panose="020B0606020202030204" pitchFamily="34" charset="0"/>
            </a:endParaRPr>
          </a:p>
        </p:txBody>
      </p:sp>
      <p:sp>
        <p:nvSpPr>
          <p:cNvPr id="230" name="Rettangolo 229"/>
          <p:cNvSpPr/>
          <p:nvPr/>
        </p:nvSpPr>
        <p:spPr>
          <a:xfrm>
            <a:off x="1257723" y="2909512"/>
            <a:ext cx="980908" cy="18145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it-IT" sz="1050" b="1" dirty="0" err="1" smtClean="0">
                <a:solidFill>
                  <a:srgbClr val="000000"/>
                </a:solidFill>
                <a:latin typeface="Arial Narrow" panose="020B0606020202030204" pitchFamily="34" charset="0"/>
              </a:rPr>
              <a:t>IP_dst</a:t>
            </a:r>
            <a:r>
              <a:rPr lang="it-IT" sz="1050" b="1" dirty="0" smtClean="0">
                <a:solidFill>
                  <a:srgbClr val="000000"/>
                </a:solidFill>
                <a:latin typeface="Arial Narrow" panose="020B0606020202030204" pitchFamily="34" charset="0"/>
              </a:rPr>
              <a:t>=10.0.0.1</a:t>
            </a:r>
            <a:endParaRPr lang="it-IT" sz="1050" b="1" dirty="0">
              <a:solidFill>
                <a:srgbClr val="000000"/>
              </a:solidFill>
              <a:latin typeface="Arial Narrow" panose="020B0606020202030204" pitchFamily="34" charset="0"/>
            </a:endParaRPr>
          </a:p>
        </p:txBody>
      </p:sp>
      <p:sp>
        <p:nvSpPr>
          <p:cNvPr id="231" name="Rettangolo 230"/>
          <p:cNvSpPr/>
          <p:nvPr/>
        </p:nvSpPr>
        <p:spPr>
          <a:xfrm>
            <a:off x="2237334" y="2909896"/>
            <a:ext cx="939530" cy="18145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it-IT" sz="1050" b="1" dirty="0" err="1" smtClean="0">
                <a:solidFill>
                  <a:srgbClr val="000000"/>
                </a:solidFill>
                <a:latin typeface="Arial Narrow" panose="020B0606020202030204" pitchFamily="34" charset="0"/>
              </a:rPr>
              <a:t>TCP_src</a:t>
            </a:r>
            <a:r>
              <a:rPr lang="it-IT" sz="1050" b="1" dirty="0" smtClean="0">
                <a:solidFill>
                  <a:srgbClr val="000000"/>
                </a:solidFill>
                <a:latin typeface="Arial Narrow" panose="020B0606020202030204" pitchFamily="34" charset="0"/>
              </a:rPr>
              <a:t>=2500</a:t>
            </a:r>
            <a:endParaRPr lang="it-IT" sz="1050" b="1" dirty="0">
              <a:solidFill>
                <a:srgbClr val="000000"/>
              </a:solidFill>
              <a:latin typeface="Arial Narrow" panose="020B0606020202030204" pitchFamily="34" charset="0"/>
            </a:endParaRPr>
          </a:p>
        </p:txBody>
      </p:sp>
      <p:sp>
        <p:nvSpPr>
          <p:cNvPr id="232" name="Rettangolo 231"/>
          <p:cNvSpPr/>
          <p:nvPr/>
        </p:nvSpPr>
        <p:spPr>
          <a:xfrm>
            <a:off x="3176411" y="2910319"/>
            <a:ext cx="876380" cy="18145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it-IT" sz="1050" b="1" dirty="0" err="1" smtClean="0">
                <a:solidFill>
                  <a:srgbClr val="000000"/>
                </a:solidFill>
                <a:latin typeface="Arial Narrow" panose="020B0606020202030204" pitchFamily="34" charset="0"/>
              </a:rPr>
              <a:t>TCP_dst</a:t>
            </a:r>
            <a:r>
              <a:rPr lang="it-IT" sz="1050" b="1" dirty="0" smtClean="0">
                <a:solidFill>
                  <a:srgbClr val="000000"/>
                </a:solidFill>
                <a:latin typeface="Arial Narrow" panose="020B0606020202030204" pitchFamily="34" charset="0"/>
              </a:rPr>
              <a:t>=80</a:t>
            </a:r>
            <a:endParaRPr lang="it-IT" sz="1050" b="1" dirty="0">
              <a:solidFill>
                <a:srgbClr val="000000"/>
              </a:solidFill>
              <a:latin typeface="Arial Narrow" panose="020B0606020202030204" pitchFamily="34" charset="0"/>
            </a:endParaRPr>
          </a:p>
        </p:txBody>
      </p:sp>
      <p:sp>
        <p:nvSpPr>
          <p:cNvPr id="233" name="Rettangolo 232"/>
          <p:cNvSpPr/>
          <p:nvPr/>
        </p:nvSpPr>
        <p:spPr>
          <a:xfrm>
            <a:off x="1162699" y="3846654"/>
            <a:ext cx="980908" cy="18145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it-IT" sz="1050" b="1" dirty="0" err="1" smtClean="0">
                <a:solidFill>
                  <a:srgbClr val="000000"/>
                </a:solidFill>
                <a:latin typeface="Arial Narrow" panose="020B0606020202030204" pitchFamily="34" charset="0"/>
              </a:rPr>
              <a:t>IP_dst</a:t>
            </a:r>
            <a:r>
              <a:rPr lang="it-IT" sz="1050" b="1" dirty="0" smtClean="0">
                <a:solidFill>
                  <a:srgbClr val="000000"/>
                </a:solidFill>
                <a:latin typeface="Arial Narrow" panose="020B0606020202030204" pitchFamily="34" charset="0"/>
              </a:rPr>
              <a:t>=10.0.0.2</a:t>
            </a:r>
            <a:endParaRPr lang="it-IT" sz="1050" b="1" dirty="0">
              <a:solidFill>
                <a:srgbClr val="000000"/>
              </a:solidFill>
              <a:latin typeface="Arial Narrow" panose="020B0606020202030204" pitchFamily="34" charset="0"/>
            </a:endParaRPr>
          </a:p>
        </p:txBody>
      </p:sp>
      <p:sp>
        <p:nvSpPr>
          <p:cNvPr id="234" name="Rettangolo 233"/>
          <p:cNvSpPr/>
          <p:nvPr/>
        </p:nvSpPr>
        <p:spPr>
          <a:xfrm>
            <a:off x="65585" y="3846654"/>
            <a:ext cx="1094367" cy="18145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it-IT" sz="1050" b="1" dirty="0" err="1" smtClean="0">
                <a:solidFill>
                  <a:srgbClr val="000000"/>
                </a:solidFill>
                <a:latin typeface="Arial Narrow" panose="020B0606020202030204" pitchFamily="34" charset="0"/>
              </a:rPr>
              <a:t>IP_src</a:t>
            </a:r>
            <a:r>
              <a:rPr lang="it-IT" sz="1050" b="1" dirty="0" smtClean="0">
                <a:solidFill>
                  <a:srgbClr val="000000"/>
                </a:solidFill>
                <a:latin typeface="Arial Narrow" panose="020B0606020202030204" pitchFamily="34" charset="0"/>
              </a:rPr>
              <a:t>=10.0.0.200</a:t>
            </a:r>
            <a:endParaRPr lang="it-IT" sz="1050" b="1" dirty="0">
              <a:solidFill>
                <a:srgbClr val="000000"/>
              </a:solidFill>
              <a:latin typeface="Arial Narrow" panose="020B0606020202030204" pitchFamily="34" charset="0"/>
            </a:endParaRPr>
          </a:p>
        </p:txBody>
      </p:sp>
      <p:sp>
        <p:nvSpPr>
          <p:cNvPr id="235" name="Rettangolo 234"/>
          <p:cNvSpPr/>
          <p:nvPr/>
        </p:nvSpPr>
        <p:spPr>
          <a:xfrm>
            <a:off x="2143287" y="3846443"/>
            <a:ext cx="891917" cy="18145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it-IT" sz="1050" b="1" dirty="0" err="1" smtClean="0">
                <a:solidFill>
                  <a:srgbClr val="000000"/>
                </a:solidFill>
                <a:latin typeface="Arial Narrow" panose="020B0606020202030204" pitchFamily="34" charset="0"/>
              </a:rPr>
              <a:t>TCP_src</a:t>
            </a:r>
            <a:r>
              <a:rPr lang="it-IT" sz="1050" b="1" dirty="0" smtClean="0">
                <a:solidFill>
                  <a:srgbClr val="000000"/>
                </a:solidFill>
                <a:latin typeface="Arial Narrow" panose="020B0606020202030204" pitchFamily="34" charset="0"/>
              </a:rPr>
              <a:t>=80</a:t>
            </a:r>
            <a:endParaRPr lang="it-IT" sz="1050" b="1" dirty="0">
              <a:solidFill>
                <a:srgbClr val="000000"/>
              </a:solidFill>
              <a:latin typeface="Arial Narrow" panose="020B0606020202030204" pitchFamily="34" charset="0"/>
            </a:endParaRPr>
          </a:p>
        </p:txBody>
      </p:sp>
      <p:sp>
        <p:nvSpPr>
          <p:cNvPr id="236" name="Rettangolo 235"/>
          <p:cNvSpPr/>
          <p:nvPr/>
        </p:nvSpPr>
        <p:spPr>
          <a:xfrm>
            <a:off x="3041236" y="3846443"/>
            <a:ext cx="939598" cy="18145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it-IT" sz="1050" b="1" dirty="0" err="1" smtClean="0">
                <a:solidFill>
                  <a:srgbClr val="000000"/>
                </a:solidFill>
                <a:latin typeface="Arial Narrow" panose="020B0606020202030204" pitchFamily="34" charset="0"/>
              </a:rPr>
              <a:t>TCP_dst</a:t>
            </a:r>
            <a:r>
              <a:rPr lang="it-IT" sz="1050" b="1" dirty="0" smtClean="0">
                <a:solidFill>
                  <a:srgbClr val="000000"/>
                </a:solidFill>
                <a:latin typeface="Arial Narrow" panose="020B0606020202030204" pitchFamily="34" charset="0"/>
              </a:rPr>
              <a:t>=1000</a:t>
            </a:r>
            <a:endParaRPr lang="it-IT" sz="1050" b="1" dirty="0">
              <a:solidFill>
                <a:srgbClr val="000000"/>
              </a:solidFill>
              <a:latin typeface="Arial Narrow" panose="020B0606020202030204" pitchFamily="34" charset="0"/>
            </a:endParaRPr>
          </a:p>
        </p:txBody>
      </p:sp>
      <p:sp>
        <p:nvSpPr>
          <p:cNvPr id="237" name="Rettangolo 236"/>
          <p:cNvSpPr/>
          <p:nvPr/>
        </p:nvSpPr>
        <p:spPr>
          <a:xfrm>
            <a:off x="1162699" y="4029542"/>
            <a:ext cx="980908" cy="18145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it-IT" sz="1050" b="1" dirty="0" err="1">
                <a:solidFill>
                  <a:srgbClr val="000000"/>
                </a:solidFill>
                <a:latin typeface="Arial Narrow" panose="020B0606020202030204" pitchFamily="34" charset="0"/>
              </a:rPr>
              <a:t>IP_dst</a:t>
            </a:r>
            <a:r>
              <a:rPr lang="it-IT" sz="1050" b="1" dirty="0">
                <a:solidFill>
                  <a:srgbClr val="000000"/>
                </a:solidFill>
                <a:latin typeface="Arial Narrow" panose="020B0606020202030204" pitchFamily="34" charset="0"/>
              </a:rPr>
              <a:t>=10.0.0.1</a:t>
            </a:r>
          </a:p>
        </p:txBody>
      </p:sp>
      <p:sp>
        <p:nvSpPr>
          <p:cNvPr id="238" name="Rettangolo 237"/>
          <p:cNvSpPr/>
          <p:nvPr/>
        </p:nvSpPr>
        <p:spPr>
          <a:xfrm>
            <a:off x="65585" y="4029542"/>
            <a:ext cx="1094367" cy="18145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it-IT" sz="1050" b="1" dirty="0" err="1" smtClean="0">
                <a:solidFill>
                  <a:srgbClr val="000000"/>
                </a:solidFill>
                <a:latin typeface="Arial Narrow" panose="020B0606020202030204" pitchFamily="34" charset="0"/>
              </a:rPr>
              <a:t>IP_src</a:t>
            </a:r>
            <a:r>
              <a:rPr lang="it-IT" sz="1050" b="1" dirty="0" smtClean="0">
                <a:solidFill>
                  <a:srgbClr val="000000"/>
                </a:solidFill>
                <a:latin typeface="Arial Narrow" panose="020B0606020202030204" pitchFamily="34" charset="0"/>
              </a:rPr>
              <a:t>=10.0.0.100</a:t>
            </a:r>
            <a:endParaRPr lang="it-IT" sz="1050" b="1" dirty="0">
              <a:solidFill>
                <a:srgbClr val="000000"/>
              </a:solidFill>
              <a:latin typeface="Arial Narrow" panose="020B0606020202030204" pitchFamily="34" charset="0"/>
            </a:endParaRPr>
          </a:p>
        </p:txBody>
      </p:sp>
      <p:sp>
        <p:nvSpPr>
          <p:cNvPr id="239" name="Rettangolo 238"/>
          <p:cNvSpPr/>
          <p:nvPr/>
        </p:nvSpPr>
        <p:spPr>
          <a:xfrm>
            <a:off x="2143287" y="4029331"/>
            <a:ext cx="891917" cy="18145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it-IT" sz="1050" b="1" dirty="0" err="1" smtClean="0">
                <a:solidFill>
                  <a:srgbClr val="000000"/>
                </a:solidFill>
                <a:latin typeface="Arial Narrow" panose="020B0606020202030204" pitchFamily="34" charset="0"/>
              </a:rPr>
              <a:t>TCP_scr</a:t>
            </a:r>
            <a:r>
              <a:rPr lang="it-IT" sz="1050" b="1" dirty="0" smtClean="0">
                <a:solidFill>
                  <a:srgbClr val="000000"/>
                </a:solidFill>
                <a:latin typeface="Arial Narrow" panose="020B0606020202030204" pitchFamily="34" charset="0"/>
              </a:rPr>
              <a:t>=80</a:t>
            </a:r>
            <a:endParaRPr lang="it-IT" sz="1050" b="1" dirty="0">
              <a:solidFill>
                <a:srgbClr val="000000"/>
              </a:solidFill>
              <a:latin typeface="Arial Narrow" panose="020B0606020202030204" pitchFamily="34" charset="0"/>
            </a:endParaRPr>
          </a:p>
        </p:txBody>
      </p:sp>
      <p:sp>
        <p:nvSpPr>
          <p:cNvPr id="240" name="Rettangolo 239"/>
          <p:cNvSpPr/>
          <p:nvPr/>
        </p:nvSpPr>
        <p:spPr>
          <a:xfrm>
            <a:off x="3041236" y="4029331"/>
            <a:ext cx="939598" cy="18145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it-IT" sz="1050" b="1" dirty="0" err="1" smtClean="0">
                <a:solidFill>
                  <a:srgbClr val="000000"/>
                </a:solidFill>
                <a:latin typeface="Arial Narrow" panose="020B0606020202030204" pitchFamily="34" charset="0"/>
              </a:rPr>
              <a:t>TCP_dst</a:t>
            </a:r>
            <a:r>
              <a:rPr lang="it-IT" sz="1050" b="1" dirty="0" smtClean="0">
                <a:solidFill>
                  <a:srgbClr val="000000"/>
                </a:solidFill>
                <a:latin typeface="Arial Narrow" panose="020B0606020202030204" pitchFamily="34" charset="0"/>
              </a:rPr>
              <a:t>=2500</a:t>
            </a:r>
            <a:endParaRPr lang="it-IT" sz="1050" b="1" dirty="0">
              <a:solidFill>
                <a:srgbClr val="000000"/>
              </a:solidFill>
              <a:latin typeface="Arial Narrow" panose="020B0606020202030204" pitchFamily="34" charset="0"/>
            </a:endParaRPr>
          </a:p>
        </p:txBody>
      </p:sp>
      <p:sp>
        <p:nvSpPr>
          <p:cNvPr id="241" name="Rettangolo 240"/>
          <p:cNvSpPr/>
          <p:nvPr/>
        </p:nvSpPr>
        <p:spPr>
          <a:xfrm>
            <a:off x="1162699" y="4214217"/>
            <a:ext cx="980908" cy="18145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it-IT" sz="1050" b="1" dirty="0" smtClean="0">
                <a:solidFill>
                  <a:srgbClr val="000000"/>
                </a:solidFill>
                <a:latin typeface="Arial Narrow" panose="020B0606020202030204" pitchFamily="34" charset="0"/>
              </a:rPr>
              <a:t>… … </a:t>
            </a:r>
            <a:endParaRPr lang="it-IT" sz="1050" b="1" dirty="0">
              <a:solidFill>
                <a:srgbClr val="000000"/>
              </a:solidFill>
              <a:latin typeface="Arial Narrow" panose="020B0606020202030204" pitchFamily="34" charset="0"/>
            </a:endParaRPr>
          </a:p>
        </p:txBody>
      </p:sp>
      <p:sp>
        <p:nvSpPr>
          <p:cNvPr id="242" name="Rettangolo 241"/>
          <p:cNvSpPr/>
          <p:nvPr/>
        </p:nvSpPr>
        <p:spPr>
          <a:xfrm>
            <a:off x="65585" y="4214217"/>
            <a:ext cx="1094367" cy="18145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it-IT" sz="1050" b="1" dirty="0" smtClean="0">
                <a:solidFill>
                  <a:srgbClr val="000000"/>
                </a:solidFill>
                <a:latin typeface="Arial Narrow" panose="020B0606020202030204" pitchFamily="34" charset="0"/>
              </a:rPr>
              <a:t>… …</a:t>
            </a:r>
            <a:endParaRPr lang="it-IT" sz="1050" b="1" dirty="0">
              <a:solidFill>
                <a:srgbClr val="000000"/>
              </a:solidFill>
              <a:latin typeface="Arial Narrow" panose="020B0606020202030204" pitchFamily="34" charset="0"/>
            </a:endParaRPr>
          </a:p>
        </p:txBody>
      </p:sp>
      <p:sp>
        <p:nvSpPr>
          <p:cNvPr id="243" name="Rettangolo 242"/>
          <p:cNvSpPr/>
          <p:nvPr/>
        </p:nvSpPr>
        <p:spPr>
          <a:xfrm>
            <a:off x="2143287" y="4214006"/>
            <a:ext cx="891917" cy="18145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it-IT" sz="1050" b="1" dirty="0" smtClean="0">
                <a:solidFill>
                  <a:srgbClr val="000000"/>
                </a:solidFill>
                <a:latin typeface="Arial Narrow" panose="020B0606020202030204" pitchFamily="34" charset="0"/>
              </a:rPr>
              <a:t>… …</a:t>
            </a:r>
            <a:endParaRPr lang="it-IT" sz="1050" b="1" dirty="0">
              <a:solidFill>
                <a:srgbClr val="000000"/>
              </a:solidFill>
              <a:latin typeface="Arial Narrow" panose="020B0606020202030204" pitchFamily="34" charset="0"/>
            </a:endParaRPr>
          </a:p>
        </p:txBody>
      </p:sp>
      <p:sp>
        <p:nvSpPr>
          <p:cNvPr id="244" name="Rettangolo 243"/>
          <p:cNvSpPr/>
          <p:nvPr/>
        </p:nvSpPr>
        <p:spPr>
          <a:xfrm>
            <a:off x="3041236" y="4214006"/>
            <a:ext cx="939598" cy="18145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it-IT" sz="1050" b="1" dirty="0" smtClean="0">
                <a:solidFill>
                  <a:srgbClr val="000000"/>
                </a:solidFill>
                <a:latin typeface="Arial Narrow" panose="020B0606020202030204" pitchFamily="34" charset="0"/>
              </a:rPr>
              <a:t>… …</a:t>
            </a:r>
            <a:endParaRPr lang="it-IT" sz="1050" b="1" dirty="0">
              <a:solidFill>
                <a:srgbClr val="000000"/>
              </a:solidFill>
              <a:latin typeface="Arial Narrow" panose="020B0606020202030204" pitchFamily="34" charset="0"/>
            </a:endParaRPr>
          </a:p>
        </p:txBody>
      </p:sp>
      <p:sp>
        <p:nvSpPr>
          <p:cNvPr id="245" name="Rettangolo 244"/>
          <p:cNvSpPr/>
          <p:nvPr/>
        </p:nvSpPr>
        <p:spPr>
          <a:xfrm>
            <a:off x="1162465" y="4395460"/>
            <a:ext cx="980908" cy="18145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it-IT" sz="1050" b="1" dirty="0" smtClean="0">
                <a:solidFill>
                  <a:srgbClr val="000000"/>
                </a:solidFill>
                <a:latin typeface="Arial Narrow" panose="020B0606020202030204" pitchFamily="34" charset="0"/>
              </a:rPr>
              <a:t>*</a:t>
            </a:r>
            <a:endParaRPr lang="it-IT" sz="1050" b="1" dirty="0">
              <a:solidFill>
                <a:srgbClr val="000000"/>
              </a:solidFill>
              <a:latin typeface="Arial Narrow" panose="020B0606020202030204" pitchFamily="34" charset="0"/>
            </a:endParaRPr>
          </a:p>
        </p:txBody>
      </p:sp>
      <p:sp>
        <p:nvSpPr>
          <p:cNvPr id="246" name="Rettangolo 245"/>
          <p:cNvSpPr/>
          <p:nvPr/>
        </p:nvSpPr>
        <p:spPr>
          <a:xfrm>
            <a:off x="63446" y="4395460"/>
            <a:ext cx="1094367" cy="18145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it-IT" sz="1050" b="1" dirty="0" smtClean="0">
                <a:solidFill>
                  <a:srgbClr val="000000"/>
                </a:solidFill>
                <a:latin typeface="Arial Narrow" panose="020B0606020202030204" pitchFamily="34" charset="0"/>
              </a:rPr>
              <a:t>*</a:t>
            </a:r>
            <a:endParaRPr lang="it-IT" sz="1050" b="1" dirty="0">
              <a:solidFill>
                <a:srgbClr val="000000"/>
              </a:solidFill>
              <a:latin typeface="Arial Narrow" panose="020B0606020202030204" pitchFamily="34" charset="0"/>
            </a:endParaRPr>
          </a:p>
        </p:txBody>
      </p:sp>
      <p:sp>
        <p:nvSpPr>
          <p:cNvPr id="247" name="Rettangolo 246"/>
          <p:cNvSpPr/>
          <p:nvPr/>
        </p:nvSpPr>
        <p:spPr>
          <a:xfrm>
            <a:off x="2143053" y="4395249"/>
            <a:ext cx="891917" cy="18145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it-IT" sz="1050" b="1" dirty="0" smtClean="0">
                <a:solidFill>
                  <a:srgbClr val="000000"/>
                </a:solidFill>
                <a:latin typeface="Arial Narrow" panose="020B0606020202030204" pitchFamily="34" charset="0"/>
              </a:rPr>
              <a:t>*</a:t>
            </a:r>
            <a:endParaRPr lang="it-IT" sz="1050" b="1" dirty="0">
              <a:solidFill>
                <a:srgbClr val="000000"/>
              </a:solidFill>
              <a:latin typeface="Arial Narrow" panose="020B0606020202030204" pitchFamily="34" charset="0"/>
            </a:endParaRPr>
          </a:p>
        </p:txBody>
      </p:sp>
      <p:sp>
        <p:nvSpPr>
          <p:cNvPr id="248" name="Rettangolo 247"/>
          <p:cNvSpPr/>
          <p:nvPr/>
        </p:nvSpPr>
        <p:spPr>
          <a:xfrm>
            <a:off x="3041002" y="4395249"/>
            <a:ext cx="939598" cy="18145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it-IT" sz="1050" b="1" dirty="0" smtClean="0">
                <a:solidFill>
                  <a:srgbClr val="000000"/>
                </a:solidFill>
                <a:latin typeface="Arial Narrow" panose="020B0606020202030204" pitchFamily="34" charset="0"/>
              </a:rPr>
              <a:t>*</a:t>
            </a:r>
            <a:endParaRPr lang="it-IT" sz="1050" b="1" dirty="0">
              <a:solidFill>
                <a:srgbClr val="000000"/>
              </a:solidFill>
              <a:latin typeface="Arial Narrow" panose="020B0606020202030204" pitchFamily="34" charset="0"/>
            </a:endParaRPr>
          </a:p>
        </p:txBody>
      </p:sp>
      <p:sp>
        <p:nvSpPr>
          <p:cNvPr id="249" name="Rettangolo 248"/>
          <p:cNvSpPr/>
          <p:nvPr/>
        </p:nvSpPr>
        <p:spPr>
          <a:xfrm>
            <a:off x="3975232" y="3850214"/>
            <a:ext cx="766709" cy="18405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it-IT" sz="1050" b="1" dirty="0">
                <a:solidFill>
                  <a:srgbClr val="000000"/>
                </a:solidFill>
                <a:latin typeface="Arial Narrow" panose="020B0606020202030204" pitchFamily="34" charset="0"/>
              </a:rPr>
              <a:t>2</a:t>
            </a:r>
          </a:p>
        </p:txBody>
      </p:sp>
      <p:sp>
        <p:nvSpPr>
          <p:cNvPr id="250" name="Rettangolo 249"/>
          <p:cNvSpPr/>
          <p:nvPr/>
        </p:nvSpPr>
        <p:spPr>
          <a:xfrm>
            <a:off x="3975231" y="4034962"/>
            <a:ext cx="766709" cy="18405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it-IT" sz="1050" b="1" dirty="0" smtClean="0">
                <a:solidFill>
                  <a:srgbClr val="000000"/>
                </a:solidFill>
                <a:latin typeface="Arial Narrow" panose="020B0606020202030204" pitchFamily="34" charset="0"/>
              </a:rPr>
              <a:t>1</a:t>
            </a:r>
            <a:endParaRPr lang="it-IT" sz="1050" b="1" dirty="0">
              <a:solidFill>
                <a:srgbClr val="000000"/>
              </a:solidFill>
              <a:latin typeface="Arial Narrow" panose="020B0606020202030204" pitchFamily="34" charset="0"/>
            </a:endParaRPr>
          </a:p>
        </p:txBody>
      </p:sp>
      <p:sp>
        <p:nvSpPr>
          <p:cNvPr id="251" name="Rettangolo 250"/>
          <p:cNvSpPr/>
          <p:nvPr/>
        </p:nvSpPr>
        <p:spPr>
          <a:xfrm>
            <a:off x="3975031" y="4210476"/>
            <a:ext cx="766709" cy="18405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it-IT" sz="1050" b="1" dirty="0" smtClean="0">
                <a:solidFill>
                  <a:srgbClr val="000000"/>
                </a:solidFill>
                <a:latin typeface="Arial Narrow" panose="020B0606020202030204" pitchFamily="34" charset="0"/>
              </a:rPr>
              <a:t>… …</a:t>
            </a:r>
            <a:endParaRPr lang="it-IT" sz="1050" b="1" dirty="0">
              <a:solidFill>
                <a:srgbClr val="000000"/>
              </a:solidFill>
              <a:latin typeface="Arial Narrow" panose="020B0606020202030204" pitchFamily="34" charset="0"/>
            </a:endParaRPr>
          </a:p>
        </p:txBody>
      </p:sp>
      <p:sp>
        <p:nvSpPr>
          <p:cNvPr id="252" name="Rettangolo 251"/>
          <p:cNvSpPr/>
          <p:nvPr/>
        </p:nvSpPr>
        <p:spPr>
          <a:xfrm>
            <a:off x="3975195" y="4392107"/>
            <a:ext cx="766709" cy="18405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it-IT" sz="1050" b="1" dirty="0" smtClean="0">
                <a:solidFill>
                  <a:srgbClr val="000000"/>
                </a:solidFill>
                <a:latin typeface="Arial Narrow" panose="020B0606020202030204" pitchFamily="34" charset="0"/>
              </a:rPr>
              <a:t>DEFAULT</a:t>
            </a:r>
            <a:endParaRPr lang="it-IT" sz="1050" b="1" dirty="0">
              <a:solidFill>
                <a:srgbClr val="000000"/>
              </a:solidFill>
              <a:latin typeface="Arial Narrow" panose="020B0606020202030204" pitchFamily="34" charset="0"/>
            </a:endParaRPr>
          </a:p>
        </p:txBody>
      </p:sp>
      <p:sp>
        <p:nvSpPr>
          <p:cNvPr id="253" name="Rettangolo 252"/>
          <p:cNvSpPr/>
          <p:nvPr/>
        </p:nvSpPr>
        <p:spPr>
          <a:xfrm>
            <a:off x="5162037" y="2966272"/>
            <a:ext cx="974621" cy="17857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it-IT" sz="1050" b="1" dirty="0" err="1" smtClean="0">
                <a:solidFill>
                  <a:srgbClr val="000000"/>
                </a:solidFill>
                <a:latin typeface="Arial Narrow" panose="020B0606020202030204" pitchFamily="34" charset="0"/>
              </a:rPr>
              <a:t>IP_src</a:t>
            </a:r>
            <a:r>
              <a:rPr lang="it-IT" sz="1050" b="1" dirty="0" smtClean="0">
                <a:solidFill>
                  <a:srgbClr val="000000"/>
                </a:solidFill>
                <a:latin typeface="Arial Narrow" panose="020B0606020202030204" pitchFamily="34" charset="0"/>
              </a:rPr>
              <a:t>=10.0.0.1</a:t>
            </a:r>
            <a:endParaRPr lang="it-IT" sz="1050" b="1" dirty="0">
              <a:solidFill>
                <a:srgbClr val="000000"/>
              </a:solidFill>
              <a:latin typeface="Arial Narrow" panose="020B0606020202030204" pitchFamily="34" charset="0"/>
            </a:endParaRPr>
          </a:p>
        </p:txBody>
      </p:sp>
      <p:sp>
        <p:nvSpPr>
          <p:cNvPr id="254" name="Rettangolo 253"/>
          <p:cNvSpPr/>
          <p:nvPr/>
        </p:nvSpPr>
        <p:spPr>
          <a:xfrm>
            <a:off x="6139975" y="2964782"/>
            <a:ext cx="1094367" cy="18145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it-IT" sz="1050" b="1" dirty="0" err="1" smtClean="0">
                <a:solidFill>
                  <a:srgbClr val="000000"/>
                </a:solidFill>
                <a:latin typeface="Arial Narrow" panose="020B0606020202030204" pitchFamily="34" charset="0"/>
              </a:rPr>
              <a:t>IP_dst</a:t>
            </a:r>
            <a:r>
              <a:rPr lang="it-IT" sz="1050" b="1" dirty="0" smtClean="0">
                <a:solidFill>
                  <a:srgbClr val="000000"/>
                </a:solidFill>
                <a:latin typeface="Arial Narrow" panose="020B0606020202030204" pitchFamily="34" charset="0"/>
              </a:rPr>
              <a:t>=10.0.0.100</a:t>
            </a:r>
            <a:endParaRPr lang="it-IT" sz="1050" b="1" dirty="0">
              <a:solidFill>
                <a:srgbClr val="000000"/>
              </a:solidFill>
              <a:latin typeface="Arial Narrow" panose="020B0606020202030204" pitchFamily="34" charset="0"/>
            </a:endParaRPr>
          </a:p>
        </p:txBody>
      </p:sp>
      <p:sp>
        <p:nvSpPr>
          <p:cNvPr id="255" name="Rettangolo 254"/>
          <p:cNvSpPr/>
          <p:nvPr/>
        </p:nvSpPr>
        <p:spPr>
          <a:xfrm>
            <a:off x="7235579" y="2964948"/>
            <a:ext cx="937412" cy="18145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it-IT" sz="1050" b="1" dirty="0" err="1" smtClean="0">
                <a:solidFill>
                  <a:srgbClr val="000000"/>
                </a:solidFill>
                <a:latin typeface="Arial Narrow" panose="020B0606020202030204" pitchFamily="34" charset="0"/>
              </a:rPr>
              <a:t>TCP_src</a:t>
            </a:r>
            <a:r>
              <a:rPr lang="it-IT" sz="1050" b="1" dirty="0" smtClean="0">
                <a:solidFill>
                  <a:srgbClr val="000000"/>
                </a:solidFill>
                <a:latin typeface="Arial Narrow" panose="020B0606020202030204" pitchFamily="34" charset="0"/>
              </a:rPr>
              <a:t>=2500</a:t>
            </a:r>
            <a:endParaRPr lang="it-IT" sz="1050" b="1" dirty="0">
              <a:solidFill>
                <a:srgbClr val="000000"/>
              </a:solidFill>
              <a:latin typeface="Arial Narrow" panose="020B0606020202030204" pitchFamily="34" charset="0"/>
            </a:endParaRPr>
          </a:p>
        </p:txBody>
      </p:sp>
      <p:sp>
        <p:nvSpPr>
          <p:cNvPr id="256" name="Rettangolo 255"/>
          <p:cNvSpPr/>
          <p:nvPr/>
        </p:nvSpPr>
        <p:spPr>
          <a:xfrm>
            <a:off x="8176308" y="2965371"/>
            <a:ext cx="876380" cy="18145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it-IT" sz="1050" b="1" dirty="0" err="1" smtClean="0">
                <a:solidFill>
                  <a:srgbClr val="000000"/>
                </a:solidFill>
                <a:latin typeface="Arial Narrow" panose="020B0606020202030204" pitchFamily="34" charset="0"/>
              </a:rPr>
              <a:t>TCP_dst</a:t>
            </a:r>
            <a:r>
              <a:rPr lang="it-IT" sz="1050" b="1" dirty="0" smtClean="0">
                <a:solidFill>
                  <a:srgbClr val="000000"/>
                </a:solidFill>
                <a:latin typeface="Arial Narrow" panose="020B0606020202030204" pitchFamily="34" charset="0"/>
              </a:rPr>
              <a:t>=80</a:t>
            </a:r>
            <a:endParaRPr lang="it-IT" sz="1050" b="1" dirty="0">
              <a:solidFill>
                <a:srgbClr val="000000"/>
              </a:solidFill>
              <a:latin typeface="Arial Narrow" panose="020B0606020202030204" pitchFamily="34" charset="0"/>
            </a:endParaRPr>
          </a:p>
        </p:txBody>
      </p:sp>
      <p:sp>
        <p:nvSpPr>
          <p:cNvPr id="257" name="Rettangolo 256"/>
          <p:cNvSpPr/>
          <p:nvPr/>
        </p:nvSpPr>
        <p:spPr>
          <a:xfrm>
            <a:off x="4454144" y="2966200"/>
            <a:ext cx="705688" cy="18145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it-IT" sz="1050" b="1" dirty="0" smtClean="0">
                <a:solidFill>
                  <a:srgbClr val="000000"/>
                </a:solidFill>
                <a:latin typeface="Arial Narrow" panose="020B0606020202030204" pitchFamily="34" charset="0"/>
              </a:rPr>
              <a:t>1</a:t>
            </a:r>
            <a:endParaRPr lang="it-IT" sz="1050" b="1" dirty="0">
              <a:solidFill>
                <a:srgbClr val="000000"/>
              </a:solidFill>
              <a:latin typeface="Arial Narrow" panose="020B0606020202030204" pitchFamily="34" charset="0"/>
            </a:endParaRPr>
          </a:p>
        </p:txBody>
      </p:sp>
      <p:sp>
        <p:nvSpPr>
          <p:cNvPr id="263" name="Rettangolo 262"/>
          <p:cNvSpPr/>
          <p:nvPr/>
        </p:nvSpPr>
        <p:spPr>
          <a:xfrm>
            <a:off x="7755099" y="4113676"/>
            <a:ext cx="800889" cy="162018"/>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it-IT" sz="1050" b="1" dirty="0">
                <a:solidFill>
                  <a:srgbClr val="000000"/>
                </a:solidFill>
                <a:latin typeface="Arial Narrow" panose="020B0606020202030204" pitchFamily="34" charset="0"/>
              </a:rPr>
              <a:t>-</a:t>
            </a:r>
          </a:p>
        </p:txBody>
      </p:sp>
      <p:sp>
        <p:nvSpPr>
          <p:cNvPr id="264" name="Rettangolo 263"/>
          <p:cNvSpPr/>
          <p:nvPr/>
        </p:nvSpPr>
        <p:spPr>
          <a:xfrm>
            <a:off x="7753781" y="4275565"/>
            <a:ext cx="800889" cy="162018"/>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it-IT" sz="1050" b="1" dirty="0">
                <a:solidFill>
                  <a:srgbClr val="000000"/>
                </a:solidFill>
                <a:latin typeface="Arial Narrow" panose="020B0606020202030204" pitchFamily="34" charset="0"/>
              </a:rPr>
              <a:t>-</a:t>
            </a:r>
          </a:p>
        </p:txBody>
      </p:sp>
      <p:sp>
        <p:nvSpPr>
          <p:cNvPr id="265" name="Rettangolo 264"/>
          <p:cNvSpPr/>
          <p:nvPr/>
        </p:nvSpPr>
        <p:spPr>
          <a:xfrm>
            <a:off x="7753781" y="4437712"/>
            <a:ext cx="800889" cy="162018"/>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it-IT" sz="1050" b="1" dirty="0">
                <a:solidFill>
                  <a:srgbClr val="000000"/>
                </a:solidFill>
                <a:latin typeface="Arial Narrow" panose="020B0606020202030204" pitchFamily="34" charset="0"/>
              </a:rPr>
              <a:t>-</a:t>
            </a:r>
          </a:p>
        </p:txBody>
      </p:sp>
      <p:sp>
        <p:nvSpPr>
          <p:cNvPr id="266" name="Rettangolo 265"/>
          <p:cNvSpPr/>
          <p:nvPr/>
        </p:nvSpPr>
        <p:spPr>
          <a:xfrm>
            <a:off x="7753780" y="4600313"/>
            <a:ext cx="800889" cy="162018"/>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it-IT" sz="1050" b="1" dirty="0">
                <a:solidFill>
                  <a:srgbClr val="000000"/>
                </a:solidFill>
                <a:latin typeface="Arial Narrow" panose="020B0606020202030204" pitchFamily="34" charset="0"/>
              </a:rPr>
              <a:t>1</a:t>
            </a:r>
          </a:p>
        </p:txBody>
      </p:sp>
      <p:sp>
        <p:nvSpPr>
          <p:cNvPr id="267" name="Rettangolo 266"/>
          <p:cNvSpPr/>
          <p:nvPr/>
        </p:nvSpPr>
        <p:spPr>
          <a:xfrm>
            <a:off x="7753780" y="4760333"/>
            <a:ext cx="800889" cy="162018"/>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it-IT" sz="1050" b="1" dirty="0">
                <a:solidFill>
                  <a:srgbClr val="000000"/>
                </a:solidFill>
                <a:latin typeface="Arial Narrow" panose="020B0606020202030204" pitchFamily="34" charset="0"/>
              </a:rPr>
              <a:t>2</a:t>
            </a:r>
          </a:p>
        </p:txBody>
      </p:sp>
      <p:sp>
        <p:nvSpPr>
          <p:cNvPr id="268" name="Rettangolo 267"/>
          <p:cNvSpPr/>
          <p:nvPr/>
        </p:nvSpPr>
        <p:spPr>
          <a:xfrm>
            <a:off x="7753780" y="4922258"/>
            <a:ext cx="800889" cy="162018"/>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it-IT" sz="1050" b="1" dirty="0">
                <a:solidFill>
                  <a:srgbClr val="000000"/>
                </a:solidFill>
                <a:latin typeface="Arial Narrow" panose="020B0606020202030204" pitchFamily="34" charset="0"/>
              </a:rPr>
              <a:t>3</a:t>
            </a:r>
          </a:p>
        </p:txBody>
      </p:sp>
      <p:cxnSp>
        <p:nvCxnSpPr>
          <p:cNvPr id="269" name="Connettore 1 268"/>
          <p:cNvCxnSpPr/>
          <p:nvPr/>
        </p:nvCxnSpPr>
        <p:spPr>
          <a:xfrm flipV="1">
            <a:off x="8550535" y="3899354"/>
            <a:ext cx="0" cy="121017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94" name="Titolo 1"/>
          <p:cNvSpPr>
            <a:spLocks noGrp="1"/>
          </p:cNvSpPr>
          <p:nvPr>
            <p:ph type="title"/>
          </p:nvPr>
        </p:nvSpPr>
        <p:spPr>
          <a:xfrm>
            <a:off x="712173" y="17395"/>
            <a:ext cx="8060535" cy="708964"/>
          </a:xfrm>
        </p:spPr>
        <p:txBody>
          <a:bodyPr vert="horz" lIns="91440" tIns="45720" rIns="91440" bIns="45720" rtlCol="0" anchor="ctr">
            <a:normAutofit/>
          </a:bodyPr>
          <a:lstStyle/>
          <a:p>
            <a:pPr algn="l"/>
            <a:r>
              <a:rPr lang="en-US" sz="3600" noProof="0" smtClean="0"/>
              <a:t>Forwarding Consistency: </a:t>
            </a:r>
            <a:r>
              <a:rPr lang="en-US" sz="3600" b="1" noProof="0" smtClean="0"/>
              <a:t>Many to One</a:t>
            </a:r>
            <a:endParaRPr lang="en-US" sz="3600" b="1" noProof="0"/>
          </a:p>
        </p:txBody>
      </p:sp>
      <p:sp>
        <p:nvSpPr>
          <p:cNvPr id="2" name="Footer Placeholder 1"/>
          <p:cNvSpPr>
            <a:spLocks noGrp="1"/>
          </p:cNvSpPr>
          <p:nvPr>
            <p:ph type="ftr" sz="quarter" idx="11"/>
          </p:nvPr>
        </p:nvSpPr>
        <p:spPr/>
        <p:txBody>
          <a:bodyPr/>
          <a:lstStyle/>
          <a:p>
            <a:r>
              <a:rPr lang="en-US" smtClean="0"/>
              <a:t>G. Bianchi &amp; A. Capone - SDN tutorial</a:t>
            </a:r>
            <a:endParaRPr lang="en-US"/>
          </a:p>
        </p:txBody>
      </p:sp>
      <p:sp>
        <p:nvSpPr>
          <p:cNvPr id="3" name="Slide Number Placeholder 2"/>
          <p:cNvSpPr>
            <a:spLocks noGrp="1"/>
          </p:cNvSpPr>
          <p:nvPr>
            <p:ph type="sldNum" sz="quarter" idx="12"/>
          </p:nvPr>
        </p:nvSpPr>
        <p:spPr/>
        <p:txBody>
          <a:bodyPr/>
          <a:lstStyle/>
          <a:p>
            <a:fld id="{F575C757-2202-604A-8DCC-632154A48C4A}" type="slidenum">
              <a:rPr lang="en-US" smtClean="0"/>
              <a:t>76</a:t>
            </a:fld>
            <a:endParaRPr lang="en-US"/>
          </a:p>
        </p:txBody>
      </p:sp>
    </p:spTree>
    <p:extLst>
      <p:ext uri="{BB962C8B-B14F-4D97-AF65-F5344CB8AC3E}">
        <p14:creationId xmlns:p14="http://schemas.microsoft.com/office/powerpoint/2010/main" val="4231099072"/>
      </p:ext>
    </p:extLst>
  </p:cSld>
  <p:clrMapOvr>
    <a:masterClrMapping/>
  </p:clrMapOvr>
  <p:transition xmlns:p14="http://schemas.microsoft.com/office/powerpoint/2010/main" spd="slow">
    <p:pull/>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7"/>
                                        </p:tgtEl>
                                        <p:attrNameLst>
                                          <p:attrName>style.visibility</p:attrName>
                                        </p:attrNameLst>
                                      </p:cBhvr>
                                      <p:to>
                                        <p:strVal val="visible"/>
                                      </p:to>
                                    </p:set>
                                    <p:animEffect transition="in" filter="fade">
                                      <p:cBhvr>
                                        <p:cTn id="7" dur="500"/>
                                        <p:tgtEl>
                                          <p:spTgt spid="17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4"/>
                                        </p:tgtEl>
                                        <p:attrNameLst>
                                          <p:attrName>style.visibility</p:attrName>
                                        </p:attrNameLst>
                                      </p:cBhvr>
                                      <p:to>
                                        <p:strVal val="visible"/>
                                      </p:to>
                                    </p:set>
                                    <p:animEffect transition="in" filter="fade">
                                      <p:cBhvr>
                                        <p:cTn id="10" dur="500"/>
                                        <p:tgtEl>
                                          <p:spTgt spid="17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30"/>
                                        </p:tgtEl>
                                        <p:attrNameLst>
                                          <p:attrName>style.visibility</p:attrName>
                                        </p:attrNameLst>
                                      </p:cBhvr>
                                      <p:to>
                                        <p:strVal val="visible"/>
                                      </p:to>
                                    </p:set>
                                    <p:animEffect transition="in" filter="fade">
                                      <p:cBhvr>
                                        <p:cTn id="13" dur="500"/>
                                        <p:tgtEl>
                                          <p:spTgt spid="23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31"/>
                                        </p:tgtEl>
                                        <p:attrNameLst>
                                          <p:attrName>style.visibility</p:attrName>
                                        </p:attrNameLst>
                                      </p:cBhvr>
                                      <p:to>
                                        <p:strVal val="visible"/>
                                      </p:to>
                                    </p:set>
                                    <p:animEffect transition="in" filter="fade">
                                      <p:cBhvr>
                                        <p:cTn id="16" dur="500"/>
                                        <p:tgtEl>
                                          <p:spTgt spid="23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32"/>
                                        </p:tgtEl>
                                        <p:attrNameLst>
                                          <p:attrName>style.visibility</p:attrName>
                                        </p:attrNameLst>
                                      </p:cBhvr>
                                      <p:to>
                                        <p:strVal val="visible"/>
                                      </p:to>
                                    </p:set>
                                    <p:animEffect transition="in" filter="fade">
                                      <p:cBhvr>
                                        <p:cTn id="19" dur="500"/>
                                        <p:tgtEl>
                                          <p:spTgt spid="232"/>
                                        </p:tgtEl>
                                      </p:cBhvr>
                                    </p:animEffect>
                                  </p:childTnLst>
                                </p:cTn>
                              </p:par>
                              <p:par>
                                <p:cTn id="20" presetID="10" presetClass="entr" presetSubtype="0" fill="hold" nodeType="withEffect">
                                  <p:stCondLst>
                                    <p:cond delay="0"/>
                                  </p:stCondLst>
                                  <p:childTnLst>
                                    <p:set>
                                      <p:cBhvr>
                                        <p:cTn id="21" dur="1" fill="hold">
                                          <p:stCondLst>
                                            <p:cond delay="0"/>
                                          </p:stCondLst>
                                        </p:cTn>
                                        <p:tgtEl>
                                          <p:spTgt spid="175"/>
                                        </p:tgtEl>
                                        <p:attrNameLst>
                                          <p:attrName>style.visibility</p:attrName>
                                        </p:attrNameLst>
                                      </p:cBhvr>
                                      <p:to>
                                        <p:strVal val="visible"/>
                                      </p:to>
                                    </p:set>
                                    <p:animEffect transition="in" filter="fade">
                                      <p:cBhvr>
                                        <p:cTn id="22" dur="500"/>
                                        <p:tgtEl>
                                          <p:spTgt spid="17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76"/>
                                        </p:tgtEl>
                                        <p:attrNameLst>
                                          <p:attrName>style.visibility</p:attrName>
                                        </p:attrNameLst>
                                      </p:cBhvr>
                                      <p:to>
                                        <p:strVal val="visible"/>
                                      </p:to>
                                    </p:set>
                                    <p:animEffect transition="in" filter="fade">
                                      <p:cBhvr>
                                        <p:cTn id="27" dur="500"/>
                                        <p:tgtEl>
                                          <p:spTgt spid="176"/>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09"/>
                                        </p:tgtEl>
                                        <p:attrNameLst>
                                          <p:attrName>style.visibility</p:attrName>
                                        </p:attrNameLst>
                                      </p:cBhvr>
                                      <p:to>
                                        <p:strVal val="visible"/>
                                      </p:to>
                                    </p:set>
                                    <p:animEffect transition="in" filter="fade">
                                      <p:cBhvr>
                                        <p:cTn id="30" dur="500"/>
                                        <p:tgtEl>
                                          <p:spTgt spid="209"/>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49"/>
                                        </p:tgtEl>
                                        <p:attrNameLst>
                                          <p:attrName>style.visibility</p:attrName>
                                        </p:attrNameLst>
                                      </p:cBhvr>
                                      <p:to>
                                        <p:strVal val="visible"/>
                                      </p:to>
                                    </p:set>
                                    <p:animEffect transition="in" filter="fade">
                                      <p:cBhvr>
                                        <p:cTn id="35" dur="500"/>
                                        <p:tgtEl>
                                          <p:spTgt spid="149"/>
                                        </p:tgtEl>
                                      </p:cBhvr>
                                    </p:animEffect>
                                  </p:childTnLst>
                                </p:cTn>
                              </p:par>
                              <p:par>
                                <p:cTn id="36" presetID="10" presetClass="entr" presetSubtype="0" fill="hold" nodeType="withEffect">
                                  <p:stCondLst>
                                    <p:cond delay="0"/>
                                  </p:stCondLst>
                                  <p:childTnLst>
                                    <p:set>
                                      <p:cBhvr>
                                        <p:cTn id="37" dur="1" fill="hold">
                                          <p:stCondLst>
                                            <p:cond delay="0"/>
                                          </p:stCondLst>
                                        </p:cTn>
                                        <p:tgtEl>
                                          <p:spTgt spid="210"/>
                                        </p:tgtEl>
                                        <p:attrNameLst>
                                          <p:attrName>style.visibility</p:attrName>
                                        </p:attrNameLst>
                                      </p:cBhvr>
                                      <p:to>
                                        <p:strVal val="visible"/>
                                      </p:to>
                                    </p:set>
                                    <p:animEffect transition="in" filter="fade">
                                      <p:cBhvr>
                                        <p:cTn id="38" dur="500"/>
                                        <p:tgtEl>
                                          <p:spTgt spid="210"/>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57"/>
                                        </p:tgtEl>
                                        <p:attrNameLst>
                                          <p:attrName>style.visibility</p:attrName>
                                        </p:attrNameLst>
                                      </p:cBhvr>
                                      <p:to>
                                        <p:strVal val="visible"/>
                                      </p:to>
                                    </p:set>
                                    <p:animEffect transition="in" filter="fade">
                                      <p:cBhvr>
                                        <p:cTn id="41" dur="500"/>
                                        <p:tgtEl>
                                          <p:spTgt spid="257"/>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11"/>
                                        </p:tgtEl>
                                        <p:attrNameLst>
                                          <p:attrName>style.visibility</p:attrName>
                                        </p:attrNameLst>
                                      </p:cBhvr>
                                      <p:to>
                                        <p:strVal val="visible"/>
                                      </p:to>
                                    </p:set>
                                    <p:animEffect transition="in" filter="fade">
                                      <p:cBhvr>
                                        <p:cTn id="44" dur="500"/>
                                        <p:tgtEl>
                                          <p:spTgt spid="211"/>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253"/>
                                        </p:tgtEl>
                                        <p:attrNameLst>
                                          <p:attrName>style.visibility</p:attrName>
                                        </p:attrNameLst>
                                      </p:cBhvr>
                                      <p:to>
                                        <p:strVal val="visible"/>
                                      </p:to>
                                    </p:set>
                                    <p:animEffect transition="in" filter="fade">
                                      <p:cBhvr>
                                        <p:cTn id="49" dur="500"/>
                                        <p:tgtEl>
                                          <p:spTgt spid="253"/>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54"/>
                                        </p:tgtEl>
                                        <p:attrNameLst>
                                          <p:attrName>style.visibility</p:attrName>
                                        </p:attrNameLst>
                                      </p:cBhvr>
                                      <p:to>
                                        <p:strVal val="visible"/>
                                      </p:to>
                                    </p:set>
                                    <p:animEffect transition="in" filter="fade">
                                      <p:cBhvr>
                                        <p:cTn id="52" dur="500"/>
                                        <p:tgtEl>
                                          <p:spTgt spid="254"/>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255"/>
                                        </p:tgtEl>
                                        <p:attrNameLst>
                                          <p:attrName>style.visibility</p:attrName>
                                        </p:attrNameLst>
                                      </p:cBhvr>
                                      <p:to>
                                        <p:strVal val="visible"/>
                                      </p:to>
                                    </p:set>
                                    <p:animEffect transition="in" filter="fade">
                                      <p:cBhvr>
                                        <p:cTn id="55" dur="500"/>
                                        <p:tgtEl>
                                          <p:spTgt spid="255"/>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256"/>
                                        </p:tgtEl>
                                        <p:attrNameLst>
                                          <p:attrName>style.visibility</p:attrName>
                                        </p:attrNameLst>
                                      </p:cBhvr>
                                      <p:to>
                                        <p:strVal val="visible"/>
                                      </p:to>
                                    </p:set>
                                    <p:animEffect transition="in" filter="fade">
                                      <p:cBhvr>
                                        <p:cTn id="58" dur="500"/>
                                        <p:tgtEl>
                                          <p:spTgt spid="256"/>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214"/>
                                        </p:tgtEl>
                                        <p:attrNameLst>
                                          <p:attrName>style.visibility</p:attrName>
                                        </p:attrNameLst>
                                      </p:cBhvr>
                                      <p:to>
                                        <p:strVal val="visible"/>
                                      </p:to>
                                    </p:set>
                                    <p:animEffect transition="in" filter="fade">
                                      <p:cBhvr>
                                        <p:cTn id="61" dur="500"/>
                                        <p:tgtEl>
                                          <p:spTgt spid="214"/>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213"/>
                                        </p:tgtEl>
                                        <p:attrNameLst>
                                          <p:attrName>style.visibility</p:attrName>
                                        </p:attrNameLst>
                                      </p:cBhvr>
                                      <p:to>
                                        <p:strVal val="visible"/>
                                      </p:to>
                                    </p:set>
                                    <p:animEffect transition="in" filter="fade">
                                      <p:cBhvr>
                                        <p:cTn id="64" dur="500"/>
                                        <p:tgtEl>
                                          <p:spTgt spid="213"/>
                                        </p:tgtEl>
                                      </p:cBhvr>
                                    </p:animEffect>
                                  </p:childTnLst>
                                </p:cTn>
                              </p:par>
                              <p:par>
                                <p:cTn id="65" presetID="10" presetClass="entr" presetSubtype="0" fill="hold" nodeType="withEffect">
                                  <p:stCondLst>
                                    <p:cond delay="0"/>
                                  </p:stCondLst>
                                  <p:childTnLst>
                                    <p:set>
                                      <p:cBhvr>
                                        <p:cTn id="66" dur="1" fill="hold">
                                          <p:stCondLst>
                                            <p:cond delay="0"/>
                                          </p:stCondLst>
                                        </p:cTn>
                                        <p:tgtEl>
                                          <p:spTgt spid="212"/>
                                        </p:tgtEl>
                                        <p:attrNameLst>
                                          <p:attrName>style.visibility</p:attrName>
                                        </p:attrNameLst>
                                      </p:cBhvr>
                                      <p:to>
                                        <p:strVal val="visible"/>
                                      </p:to>
                                    </p:set>
                                    <p:animEffect transition="in" filter="fade">
                                      <p:cBhvr>
                                        <p:cTn id="67" dur="500"/>
                                        <p:tgtEl>
                                          <p:spTgt spid="212"/>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215"/>
                                        </p:tgtEl>
                                        <p:attrNameLst>
                                          <p:attrName>style.visibility</p:attrName>
                                        </p:attrNameLst>
                                      </p:cBhvr>
                                      <p:to>
                                        <p:strVal val="visible"/>
                                      </p:to>
                                    </p:set>
                                    <p:animEffect transition="in" filter="fade">
                                      <p:cBhvr>
                                        <p:cTn id="70" dur="500"/>
                                        <p:tgtEl>
                                          <p:spTgt spid="215"/>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216"/>
                                        </p:tgtEl>
                                        <p:attrNameLst>
                                          <p:attrName>style.visibility</p:attrName>
                                        </p:attrNameLst>
                                      </p:cBhvr>
                                      <p:to>
                                        <p:strVal val="visible"/>
                                      </p:to>
                                    </p:set>
                                    <p:animEffect transition="in" filter="fade">
                                      <p:cBhvr>
                                        <p:cTn id="73" dur="500"/>
                                        <p:tgtEl>
                                          <p:spTgt spid="216"/>
                                        </p:tgtEl>
                                      </p:cBhvr>
                                    </p:animEffect>
                                  </p:childTnLst>
                                </p:cTn>
                              </p:par>
                              <p:par>
                                <p:cTn id="74" presetID="10" presetClass="entr" presetSubtype="0" fill="hold" nodeType="withEffect">
                                  <p:stCondLst>
                                    <p:cond delay="0"/>
                                  </p:stCondLst>
                                  <p:childTnLst>
                                    <p:set>
                                      <p:cBhvr>
                                        <p:cTn id="75" dur="1" fill="hold">
                                          <p:stCondLst>
                                            <p:cond delay="0"/>
                                          </p:stCondLst>
                                        </p:cTn>
                                        <p:tgtEl>
                                          <p:spTgt spid="171"/>
                                        </p:tgtEl>
                                        <p:attrNameLst>
                                          <p:attrName>style.visibility</p:attrName>
                                        </p:attrNameLst>
                                      </p:cBhvr>
                                      <p:to>
                                        <p:strVal val="visible"/>
                                      </p:to>
                                    </p:set>
                                    <p:animEffect transition="in" filter="fade">
                                      <p:cBhvr>
                                        <p:cTn id="76" dur="500"/>
                                        <p:tgtEl>
                                          <p:spTgt spid="1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6" grpId="0" animBg="1"/>
      <p:bldP spid="174" grpId="0" animBg="1"/>
      <p:bldP spid="176" grpId="0" animBg="1"/>
      <p:bldP spid="177" grpId="0"/>
      <p:bldP spid="209" grpId="0" animBg="1"/>
      <p:bldP spid="211" grpId="0"/>
      <p:bldP spid="213" grpId="0" animBg="1"/>
      <p:bldP spid="214" grpId="0" animBg="1"/>
      <p:bldP spid="215" grpId="0" animBg="1"/>
      <p:bldP spid="230" grpId="0" animBg="1"/>
      <p:bldP spid="231" grpId="0" animBg="1"/>
      <p:bldP spid="232" grpId="0" animBg="1"/>
      <p:bldP spid="253" grpId="0" animBg="1"/>
      <p:bldP spid="254" grpId="0" animBg="1"/>
      <p:bldP spid="255" grpId="0" animBg="1"/>
      <p:bldP spid="256" grpId="0" animBg="1"/>
      <p:bldP spid="257"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magin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28000" y="1547859"/>
            <a:ext cx="3388913" cy="3043546"/>
          </a:xfrm>
          <a:prstGeom prst="rect">
            <a:avLst/>
          </a:prstGeom>
        </p:spPr>
      </p:pic>
      <p:sp>
        <p:nvSpPr>
          <p:cNvPr id="12" name="Segnaposto contenuto 2"/>
          <p:cNvSpPr txBox="1">
            <a:spLocks/>
          </p:cNvSpPr>
          <p:nvPr/>
        </p:nvSpPr>
        <p:spPr bwMode="auto">
          <a:xfrm>
            <a:off x="512558" y="838646"/>
            <a:ext cx="8306164" cy="1085489"/>
          </a:xfrm>
          <a:prstGeom prst="rect">
            <a:avLst/>
          </a:prstGeom>
          <a:noFill/>
          <a:ln w="9525">
            <a:noFill/>
            <a:miter lim="800000"/>
            <a:headEnd/>
            <a:tailEnd/>
          </a:ln>
        </p:spPr>
        <p:txBody>
          <a:bodyPr vert="horz" wrap="square" lIns="90488" tIns="44450" rIns="90488" bIns="44450" numCol="1" anchor="t" anchorCtr="0" compatLnSpc="1">
            <a:prstTxWarp prst="textNoShape">
              <a:avLst/>
            </a:prstTxWarp>
            <a:normAutofit lnSpcReduction="10000"/>
          </a:bodyPr>
          <a:lstStyle>
            <a:lvl1pPr marL="257175" indent="-257175" algn="l" rtl="0" eaLnBrk="0" fontAlgn="base" hangingPunct="0">
              <a:spcBef>
                <a:spcPct val="20000"/>
              </a:spcBef>
              <a:spcAft>
                <a:spcPct val="0"/>
              </a:spcAft>
              <a:buClr>
                <a:schemeClr val="tx1"/>
              </a:buClr>
              <a:buFont typeface="Wingdings" pitchFamily="2" charset="2"/>
              <a:buChar char="è"/>
              <a:defRPr sz="2400" b="1">
                <a:solidFill>
                  <a:schemeClr val="tx1"/>
                </a:solidFill>
                <a:latin typeface="+mn-lt"/>
                <a:ea typeface="+mn-ea"/>
                <a:cs typeface="+mn-cs"/>
              </a:defRPr>
            </a:lvl1pPr>
            <a:lvl2pPr marL="557213" indent="-214313" algn="l" rtl="0" eaLnBrk="0" fontAlgn="base" hangingPunct="0">
              <a:spcBef>
                <a:spcPct val="20000"/>
              </a:spcBef>
              <a:spcAft>
                <a:spcPct val="0"/>
              </a:spcAft>
              <a:buClr>
                <a:schemeClr val="tx1"/>
              </a:buClr>
              <a:buFont typeface="Wingdings" pitchFamily="2" charset="2"/>
              <a:buChar char="ð"/>
              <a:defRPr sz="2400">
                <a:solidFill>
                  <a:schemeClr val="tx1"/>
                </a:solidFill>
                <a:latin typeface="Arial Narrow" pitchFamily="34" charset="0"/>
              </a:defRPr>
            </a:lvl2pPr>
            <a:lvl3pPr marL="857250" indent="-171450" algn="l" rtl="0" eaLnBrk="0" fontAlgn="base" hangingPunct="0">
              <a:spcBef>
                <a:spcPct val="20000"/>
              </a:spcBef>
              <a:spcAft>
                <a:spcPct val="0"/>
              </a:spcAft>
              <a:buClr>
                <a:schemeClr val="tx1"/>
              </a:buClr>
              <a:buFont typeface="Wingdings" pitchFamily="2" charset="2"/>
              <a:buChar char="à"/>
              <a:defRPr sz="2100">
                <a:solidFill>
                  <a:schemeClr val="tx1"/>
                </a:solidFill>
                <a:latin typeface="Times New Roman" pitchFamily="18" charset="0"/>
              </a:defRPr>
            </a:lvl3pPr>
            <a:lvl4pPr marL="1200150" indent="-171450" algn="l" rtl="0" eaLnBrk="0" fontAlgn="base" hangingPunct="0">
              <a:spcBef>
                <a:spcPct val="20000"/>
              </a:spcBef>
              <a:spcAft>
                <a:spcPct val="0"/>
              </a:spcAft>
              <a:buClr>
                <a:schemeClr val="tx1"/>
              </a:buClr>
              <a:buChar char="»"/>
              <a:defRPr sz="1800">
                <a:solidFill>
                  <a:schemeClr val="tx1"/>
                </a:solidFill>
                <a:latin typeface="Times New Roman" pitchFamily="18" charset="0"/>
              </a:defRPr>
            </a:lvl4pPr>
            <a:lvl5pPr marL="1543050" indent="-171450" algn="l" rtl="0" eaLnBrk="0" fontAlgn="base" hangingPunct="0">
              <a:spcBef>
                <a:spcPct val="20000"/>
              </a:spcBef>
              <a:spcAft>
                <a:spcPct val="0"/>
              </a:spcAft>
              <a:buClr>
                <a:schemeClr val="tx1"/>
              </a:buClr>
              <a:buChar char="–"/>
              <a:defRPr sz="1500">
                <a:solidFill>
                  <a:schemeClr val="tx1"/>
                </a:solidFill>
                <a:latin typeface="Times New Roman" pitchFamily="18" charset="0"/>
              </a:defRPr>
            </a:lvl5pPr>
            <a:lvl6pPr marL="1885950" indent="-171450" algn="l" rtl="0" fontAlgn="base">
              <a:spcBef>
                <a:spcPct val="20000"/>
              </a:spcBef>
              <a:spcAft>
                <a:spcPct val="0"/>
              </a:spcAft>
              <a:buClr>
                <a:schemeClr val="tx1"/>
              </a:buClr>
              <a:buChar char="–"/>
              <a:defRPr sz="1500">
                <a:solidFill>
                  <a:schemeClr val="tx1"/>
                </a:solidFill>
                <a:latin typeface="Times New Roman" pitchFamily="18" charset="0"/>
              </a:defRPr>
            </a:lvl6pPr>
            <a:lvl7pPr marL="2228850" indent="-171450" algn="l" rtl="0" fontAlgn="base">
              <a:spcBef>
                <a:spcPct val="20000"/>
              </a:spcBef>
              <a:spcAft>
                <a:spcPct val="0"/>
              </a:spcAft>
              <a:buClr>
                <a:schemeClr val="tx1"/>
              </a:buClr>
              <a:buChar char="–"/>
              <a:defRPr sz="1500">
                <a:solidFill>
                  <a:schemeClr val="tx1"/>
                </a:solidFill>
                <a:latin typeface="Times New Roman" pitchFamily="18" charset="0"/>
              </a:defRPr>
            </a:lvl7pPr>
            <a:lvl8pPr marL="2571750" indent="-171450" algn="l" rtl="0" fontAlgn="base">
              <a:spcBef>
                <a:spcPct val="20000"/>
              </a:spcBef>
              <a:spcAft>
                <a:spcPct val="0"/>
              </a:spcAft>
              <a:buClr>
                <a:schemeClr val="tx1"/>
              </a:buClr>
              <a:buChar char="–"/>
              <a:defRPr sz="1500">
                <a:solidFill>
                  <a:schemeClr val="tx1"/>
                </a:solidFill>
                <a:latin typeface="Times New Roman" pitchFamily="18" charset="0"/>
              </a:defRPr>
            </a:lvl8pPr>
            <a:lvl9pPr marL="2914650" indent="-171450" algn="l" rtl="0" fontAlgn="base">
              <a:spcBef>
                <a:spcPct val="20000"/>
              </a:spcBef>
              <a:spcAft>
                <a:spcPct val="0"/>
              </a:spcAft>
              <a:buClr>
                <a:schemeClr val="tx1"/>
              </a:buClr>
              <a:buChar char="–"/>
              <a:defRPr sz="1500">
                <a:solidFill>
                  <a:schemeClr val="tx1"/>
                </a:solidFill>
                <a:latin typeface="Times New Roman" pitchFamily="18" charset="0"/>
              </a:defRPr>
            </a:lvl9pPr>
          </a:lstStyle>
          <a:p>
            <a:pPr marL="0" indent="0">
              <a:buNone/>
            </a:pPr>
            <a:r>
              <a:rPr lang="en-US" b="0" kern="0"/>
              <a:t>Combining the first </a:t>
            </a:r>
            <a:r>
              <a:rPr lang="en-US" b="0" kern="0" smtClean="0"/>
              <a:t>two, we </a:t>
            </a:r>
            <a:r>
              <a:rPr lang="en-US" b="0" kern="0"/>
              <a:t>want here </a:t>
            </a:r>
            <a:r>
              <a:rPr lang="en-US" b="0" kern="0" smtClean="0"/>
              <a:t>to load </a:t>
            </a:r>
            <a:r>
              <a:rPr lang="en-US" b="0" kern="0"/>
              <a:t>balance on the output ports while doing </a:t>
            </a:r>
            <a:r>
              <a:rPr lang="en-US" b="0" kern="0" smtClean="0"/>
              <a:t>reverse path </a:t>
            </a:r>
            <a:r>
              <a:rPr lang="en-US" b="0" kern="0"/>
              <a:t>forwarding on the input port</a:t>
            </a:r>
            <a:endParaRPr lang="en-US" b="0" u="sng" kern="0"/>
          </a:p>
          <a:p>
            <a:pPr marL="0" indent="0">
              <a:buNone/>
            </a:pPr>
            <a:endParaRPr lang="en-US" b="0" u="sng" kern="0" smtClean="0"/>
          </a:p>
        </p:txBody>
      </p:sp>
      <p:sp>
        <p:nvSpPr>
          <p:cNvPr id="2" name="Titolo 1"/>
          <p:cNvSpPr>
            <a:spLocks noGrp="1"/>
          </p:cNvSpPr>
          <p:nvPr>
            <p:ph type="title"/>
          </p:nvPr>
        </p:nvSpPr>
        <p:spPr>
          <a:xfrm>
            <a:off x="300632" y="0"/>
            <a:ext cx="8686800" cy="890831"/>
          </a:xfrm>
        </p:spPr>
        <p:txBody>
          <a:bodyPr>
            <a:normAutofit fontScale="90000"/>
          </a:bodyPr>
          <a:lstStyle/>
          <a:p>
            <a:pPr algn="l"/>
            <a:r>
              <a:rPr lang="en-US" noProof="0" smtClean="0"/>
              <a:t>Forwarding Consistency: </a:t>
            </a:r>
            <a:r>
              <a:rPr lang="en-US" b="1" noProof="0" smtClean="0">
                <a:solidFill>
                  <a:srgbClr val="000000"/>
                </a:solidFill>
              </a:rPr>
              <a:t>Many to Many</a:t>
            </a:r>
            <a:endParaRPr lang="en-US" b="1" noProof="0">
              <a:solidFill>
                <a:srgbClr val="000000"/>
              </a:solidFill>
            </a:endParaRPr>
          </a:p>
        </p:txBody>
      </p:sp>
      <p:sp>
        <p:nvSpPr>
          <p:cNvPr id="5" name="Footer Placeholder 4"/>
          <p:cNvSpPr>
            <a:spLocks noGrp="1"/>
          </p:cNvSpPr>
          <p:nvPr>
            <p:ph type="ftr" sz="quarter" idx="11"/>
          </p:nvPr>
        </p:nvSpPr>
        <p:spPr/>
        <p:txBody>
          <a:bodyPr/>
          <a:lstStyle/>
          <a:p>
            <a:r>
              <a:rPr lang="en-US" smtClean="0"/>
              <a:t>G. Bianchi &amp; A. Capone - SDN tutorial</a:t>
            </a:r>
            <a:endParaRPr lang="en-US"/>
          </a:p>
        </p:txBody>
      </p:sp>
      <p:sp>
        <p:nvSpPr>
          <p:cNvPr id="6" name="Slide Number Placeholder 5"/>
          <p:cNvSpPr>
            <a:spLocks noGrp="1"/>
          </p:cNvSpPr>
          <p:nvPr>
            <p:ph type="sldNum" sz="quarter" idx="12"/>
          </p:nvPr>
        </p:nvSpPr>
        <p:spPr/>
        <p:txBody>
          <a:bodyPr/>
          <a:lstStyle/>
          <a:p>
            <a:fld id="{F575C757-2202-604A-8DCC-632154A48C4A}" type="slidenum">
              <a:rPr lang="en-US" smtClean="0"/>
              <a:t>77</a:t>
            </a:fld>
            <a:endParaRPr lang="en-US"/>
          </a:p>
        </p:txBody>
      </p:sp>
      <p:sp>
        <p:nvSpPr>
          <p:cNvPr id="3" name="Rettangolo 2"/>
          <p:cNvSpPr/>
          <p:nvPr/>
        </p:nvSpPr>
        <p:spPr>
          <a:xfrm>
            <a:off x="517588" y="4292019"/>
            <a:ext cx="8626411" cy="707886"/>
          </a:xfrm>
          <a:prstGeom prst="rect">
            <a:avLst/>
          </a:prstGeom>
        </p:spPr>
        <p:txBody>
          <a:bodyPr wrap="square">
            <a:spAutoFit/>
          </a:bodyPr>
          <a:lstStyle/>
          <a:p>
            <a:r>
              <a:rPr lang="en-US" sz="2000" kern="0" smtClean="0"/>
              <a:t>The first packet of a TCP connection coming from one of the many input ports is forwarded to one of many possible output ports.</a:t>
            </a:r>
            <a:endParaRPr lang="en-US" sz="2000" kern="0"/>
          </a:p>
        </p:txBody>
      </p:sp>
      <p:sp>
        <p:nvSpPr>
          <p:cNvPr id="4" name="Rettangolo 3"/>
          <p:cNvSpPr/>
          <p:nvPr/>
        </p:nvSpPr>
        <p:spPr>
          <a:xfrm>
            <a:off x="517588" y="5214341"/>
            <a:ext cx="8626411" cy="1015663"/>
          </a:xfrm>
          <a:prstGeom prst="rect">
            <a:avLst/>
          </a:prstGeom>
        </p:spPr>
        <p:txBody>
          <a:bodyPr wrap="square">
            <a:spAutoFit/>
          </a:bodyPr>
          <a:lstStyle/>
          <a:p>
            <a:r>
              <a:rPr lang="en-US" sz="2000" kern="0" smtClean="0"/>
              <a:t>All the next packets of the same TCP connection must be forwarded on the same selected output port, while all packets of the reverse flow of the same TCP connection must be forwarded on the same ingress port.</a:t>
            </a:r>
            <a:endParaRPr lang="en-US" sz="2000" kern="0"/>
          </a:p>
        </p:txBody>
      </p:sp>
      <p:sp>
        <p:nvSpPr>
          <p:cNvPr id="11" name="Rettangolo 10"/>
          <p:cNvSpPr/>
          <p:nvPr/>
        </p:nvSpPr>
        <p:spPr bwMode="auto">
          <a:xfrm>
            <a:off x="3953256" y="2106743"/>
            <a:ext cx="195072" cy="188534"/>
          </a:xfrm>
          <a:prstGeom prst="rect">
            <a:avLst/>
          </a:prstGeom>
          <a:solidFill>
            <a:srgbClr val="FFFF99">
              <a:alpha val="50000"/>
            </a:srgb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Narrow" pitchFamily="34" charset="0"/>
            </a:endParaRPr>
          </a:p>
        </p:txBody>
      </p:sp>
    </p:spTree>
    <p:extLst>
      <p:ext uri="{BB962C8B-B14F-4D97-AF65-F5344CB8AC3E}">
        <p14:creationId xmlns:p14="http://schemas.microsoft.com/office/powerpoint/2010/main" val="1689720561"/>
      </p:ext>
    </p:extLst>
  </p:cSld>
  <p:clrMapOvr>
    <a:masterClrMapping/>
  </p:clrMapOvr>
  <p:transition xmlns:p14="http://schemas.microsoft.com/office/powerpoint/2010/main" spd="slow">
    <p:pull/>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100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0" presetClass="path" presetSubtype="0" repeatCount="indefinite" accel="50000" decel="50000" autoRev="1" fill="hold" grpId="1" nodeType="withEffect">
                                  <p:stCondLst>
                                    <p:cond delay="0"/>
                                  </p:stCondLst>
                                  <p:childTnLst>
                                    <p:animMotion origin="layout" path="M -1.94444E-6 -3.33333E-6 L 0.10122 0.10834 L 0.23056 0.10926 " pathEditMode="relative" rAng="0" ptsTypes="AAA">
                                      <p:cBhvr>
                                        <p:cTn id="9" dur="2000" fill="hold"/>
                                        <p:tgtEl>
                                          <p:spTgt spid="11"/>
                                        </p:tgtEl>
                                        <p:attrNameLst>
                                          <p:attrName>ppt_x</p:attrName>
                                          <p:attrName>ppt_y</p:attrName>
                                        </p:attrNameLst>
                                      </p:cBhvr>
                                      <p:rCtr x="11528" y="546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egnaposto contenuto 2"/>
          <p:cNvSpPr txBox="1">
            <a:spLocks/>
          </p:cNvSpPr>
          <p:nvPr/>
        </p:nvSpPr>
        <p:spPr bwMode="auto">
          <a:xfrm>
            <a:off x="691549" y="923237"/>
            <a:ext cx="8181729" cy="803963"/>
          </a:xfrm>
          <a:prstGeom prst="rect">
            <a:avLst/>
          </a:prstGeom>
          <a:noFill/>
          <a:ln w="9525">
            <a:noFill/>
            <a:miter lim="800000"/>
            <a:headEnd/>
            <a:tailEnd/>
          </a:ln>
        </p:spPr>
        <p:txBody>
          <a:bodyPr vert="horz" wrap="square" lIns="90488" tIns="44450" rIns="90488" bIns="44450" numCol="1" anchor="t" anchorCtr="0" compatLnSpc="1">
            <a:prstTxWarp prst="textNoShape">
              <a:avLst/>
            </a:prstTxWarp>
            <a:noAutofit/>
          </a:bodyPr>
          <a:lstStyle>
            <a:lvl1pPr marL="257175" indent="-257175" algn="l" rtl="0" eaLnBrk="0" fontAlgn="base" hangingPunct="0">
              <a:spcBef>
                <a:spcPct val="20000"/>
              </a:spcBef>
              <a:spcAft>
                <a:spcPct val="0"/>
              </a:spcAft>
              <a:buClr>
                <a:schemeClr val="tx1"/>
              </a:buClr>
              <a:buFont typeface="Wingdings" pitchFamily="2" charset="2"/>
              <a:buChar char="è"/>
              <a:defRPr sz="2400" b="1">
                <a:solidFill>
                  <a:schemeClr val="tx1"/>
                </a:solidFill>
                <a:latin typeface="+mn-lt"/>
                <a:ea typeface="+mn-ea"/>
                <a:cs typeface="+mn-cs"/>
              </a:defRPr>
            </a:lvl1pPr>
            <a:lvl2pPr marL="557213" indent="-214313" algn="l" rtl="0" eaLnBrk="0" fontAlgn="base" hangingPunct="0">
              <a:spcBef>
                <a:spcPct val="20000"/>
              </a:spcBef>
              <a:spcAft>
                <a:spcPct val="0"/>
              </a:spcAft>
              <a:buClr>
                <a:schemeClr val="tx1"/>
              </a:buClr>
              <a:buFont typeface="Wingdings" pitchFamily="2" charset="2"/>
              <a:buChar char="ð"/>
              <a:defRPr sz="2400">
                <a:solidFill>
                  <a:schemeClr val="tx1"/>
                </a:solidFill>
                <a:latin typeface="Arial Narrow" pitchFamily="34" charset="0"/>
              </a:defRPr>
            </a:lvl2pPr>
            <a:lvl3pPr marL="857250" indent="-171450" algn="l" rtl="0" eaLnBrk="0" fontAlgn="base" hangingPunct="0">
              <a:spcBef>
                <a:spcPct val="20000"/>
              </a:spcBef>
              <a:spcAft>
                <a:spcPct val="0"/>
              </a:spcAft>
              <a:buClr>
                <a:schemeClr val="tx1"/>
              </a:buClr>
              <a:buFont typeface="Wingdings" pitchFamily="2" charset="2"/>
              <a:buChar char="à"/>
              <a:defRPr sz="2100">
                <a:solidFill>
                  <a:schemeClr val="tx1"/>
                </a:solidFill>
                <a:latin typeface="Times New Roman" pitchFamily="18" charset="0"/>
              </a:defRPr>
            </a:lvl3pPr>
            <a:lvl4pPr marL="1200150" indent="-171450" algn="l" rtl="0" eaLnBrk="0" fontAlgn="base" hangingPunct="0">
              <a:spcBef>
                <a:spcPct val="20000"/>
              </a:spcBef>
              <a:spcAft>
                <a:spcPct val="0"/>
              </a:spcAft>
              <a:buClr>
                <a:schemeClr val="tx1"/>
              </a:buClr>
              <a:buChar char="»"/>
              <a:defRPr sz="1800">
                <a:solidFill>
                  <a:schemeClr val="tx1"/>
                </a:solidFill>
                <a:latin typeface="Times New Roman" pitchFamily="18" charset="0"/>
              </a:defRPr>
            </a:lvl4pPr>
            <a:lvl5pPr marL="1543050" indent="-171450" algn="l" rtl="0" eaLnBrk="0" fontAlgn="base" hangingPunct="0">
              <a:spcBef>
                <a:spcPct val="20000"/>
              </a:spcBef>
              <a:spcAft>
                <a:spcPct val="0"/>
              </a:spcAft>
              <a:buClr>
                <a:schemeClr val="tx1"/>
              </a:buClr>
              <a:buChar char="–"/>
              <a:defRPr sz="1500">
                <a:solidFill>
                  <a:schemeClr val="tx1"/>
                </a:solidFill>
                <a:latin typeface="Times New Roman" pitchFamily="18" charset="0"/>
              </a:defRPr>
            </a:lvl5pPr>
            <a:lvl6pPr marL="1885950" indent="-171450" algn="l" rtl="0" fontAlgn="base">
              <a:spcBef>
                <a:spcPct val="20000"/>
              </a:spcBef>
              <a:spcAft>
                <a:spcPct val="0"/>
              </a:spcAft>
              <a:buClr>
                <a:schemeClr val="tx1"/>
              </a:buClr>
              <a:buChar char="–"/>
              <a:defRPr sz="1500">
                <a:solidFill>
                  <a:schemeClr val="tx1"/>
                </a:solidFill>
                <a:latin typeface="Times New Roman" pitchFamily="18" charset="0"/>
              </a:defRPr>
            </a:lvl6pPr>
            <a:lvl7pPr marL="2228850" indent="-171450" algn="l" rtl="0" fontAlgn="base">
              <a:spcBef>
                <a:spcPct val="20000"/>
              </a:spcBef>
              <a:spcAft>
                <a:spcPct val="0"/>
              </a:spcAft>
              <a:buClr>
                <a:schemeClr val="tx1"/>
              </a:buClr>
              <a:buChar char="–"/>
              <a:defRPr sz="1500">
                <a:solidFill>
                  <a:schemeClr val="tx1"/>
                </a:solidFill>
                <a:latin typeface="Times New Roman" pitchFamily="18" charset="0"/>
              </a:defRPr>
            </a:lvl7pPr>
            <a:lvl8pPr marL="2571750" indent="-171450" algn="l" rtl="0" fontAlgn="base">
              <a:spcBef>
                <a:spcPct val="20000"/>
              </a:spcBef>
              <a:spcAft>
                <a:spcPct val="0"/>
              </a:spcAft>
              <a:buClr>
                <a:schemeClr val="tx1"/>
              </a:buClr>
              <a:buChar char="–"/>
              <a:defRPr sz="1500">
                <a:solidFill>
                  <a:schemeClr val="tx1"/>
                </a:solidFill>
                <a:latin typeface="Times New Roman" pitchFamily="18" charset="0"/>
              </a:defRPr>
            </a:lvl8pPr>
            <a:lvl9pPr marL="2914650" indent="-171450" algn="l" rtl="0" fontAlgn="base">
              <a:spcBef>
                <a:spcPct val="20000"/>
              </a:spcBef>
              <a:spcAft>
                <a:spcPct val="0"/>
              </a:spcAft>
              <a:buClr>
                <a:schemeClr val="tx1"/>
              </a:buClr>
              <a:buChar char="–"/>
              <a:defRPr sz="1500">
                <a:solidFill>
                  <a:schemeClr val="tx1"/>
                </a:solidFill>
                <a:latin typeface="Times New Roman" pitchFamily="18" charset="0"/>
              </a:defRPr>
            </a:lvl9pPr>
          </a:lstStyle>
          <a:p>
            <a:pPr marL="0" indent="0">
              <a:buNone/>
            </a:pPr>
            <a:r>
              <a:rPr lang="en-US" sz="2800" kern="0" smtClean="0">
                <a:solidFill>
                  <a:srgbClr val="000000"/>
                </a:solidFill>
              </a:rPr>
              <a:t>OpenState</a:t>
            </a:r>
            <a:r>
              <a:rPr lang="en-US" sz="2800" b="0" kern="0" smtClean="0">
                <a:solidFill>
                  <a:srgbClr val="000000"/>
                </a:solidFill>
              </a:rPr>
              <a:t> solution</a:t>
            </a:r>
            <a:endParaRPr lang="en-US" sz="2800" b="0" kern="0" smtClean="0"/>
          </a:p>
        </p:txBody>
      </p:sp>
      <p:sp>
        <p:nvSpPr>
          <p:cNvPr id="3" name="Rettangolo 2"/>
          <p:cNvSpPr/>
          <p:nvPr/>
        </p:nvSpPr>
        <p:spPr>
          <a:xfrm>
            <a:off x="691549" y="1675431"/>
            <a:ext cx="7996804" cy="461665"/>
          </a:xfrm>
          <a:prstGeom prst="rect">
            <a:avLst/>
          </a:prstGeom>
        </p:spPr>
        <p:txBody>
          <a:bodyPr wrap="square">
            <a:spAutoFit/>
          </a:bodyPr>
          <a:lstStyle/>
          <a:p>
            <a:r>
              <a:rPr lang="en-US" sz="2400" kern="0" smtClean="0"/>
              <a:t>A flow is identified by [IP_SRC,IP_DST,TCP_SRC,TCP_DST]</a:t>
            </a:r>
            <a:endParaRPr lang="en-US" sz="2400" kern="0"/>
          </a:p>
        </p:txBody>
      </p:sp>
      <p:sp>
        <p:nvSpPr>
          <p:cNvPr id="4" name="Rettangolo 3"/>
          <p:cNvSpPr/>
          <p:nvPr/>
        </p:nvSpPr>
        <p:spPr>
          <a:xfrm>
            <a:off x="691549" y="2441409"/>
            <a:ext cx="7996804" cy="1200328"/>
          </a:xfrm>
          <a:prstGeom prst="rect">
            <a:avLst/>
          </a:prstGeom>
        </p:spPr>
        <p:txBody>
          <a:bodyPr wrap="square">
            <a:spAutoFit/>
          </a:bodyPr>
          <a:lstStyle/>
          <a:p>
            <a:r>
              <a:rPr lang="en-US" sz="2400" b="1" kern="0" smtClean="0"/>
              <a:t>Two states </a:t>
            </a:r>
            <a:r>
              <a:rPr lang="en-US" sz="2400" kern="0" smtClean="0"/>
              <a:t>are needed for each bidirectional flow:</a:t>
            </a:r>
          </a:p>
          <a:p>
            <a:r>
              <a:rPr lang="en-US" sz="2400" kern="0" smtClean="0"/>
              <a:t>FLOW STATE 1: output port</a:t>
            </a:r>
          </a:p>
          <a:p>
            <a:r>
              <a:rPr lang="en-US" sz="2400" kern="0" smtClean="0"/>
              <a:t>FLOW STATE 2: input port</a:t>
            </a:r>
            <a:endParaRPr lang="en-US" sz="2400" kern="0"/>
          </a:p>
        </p:txBody>
      </p:sp>
      <p:sp>
        <p:nvSpPr>
          <p:cNvPr id="5" name="Rettangolo 4"/>
          <p:cNvSpPr/>
          <p:nvPr/>
        </p:nvSpPr>
        <p:spPr>
          <a:xfrm>
            <a:off x="689996" y="3778909"/>
            <a:ext cx="7996804" cy="1569660"/>
          </a:xfrm>
          <a:prstGeom prst="rect">
            <a:avLst/>
          </a:prstGeom>
        </p:spPr>
        <p:txBody>
          <a:bodyPr wrap="square">
            <a:spAutoFit/>
          </a:bodyPr>
          <a:lstStyle/>
          <a:p>
            <a:r>
              <a:rPr lang="en-US" sz="2400" kern="0" smtClean="0"/>
              <a:t>For each first packet of each new TCP connection:</a:t>
            </a:r>
          </a:p>
          <a:p>
            <a:pPr marL="342900" indent="-342900">
              <a:buFont typeface="Arial"/>
              <a:buChar char="•"/>
            </a:pPr>
            <a:r>
              <a:rPr lang="en-US" sz="2400" kern="0" smtClean="0"/>
              <a:t>packet is forwarded to a random output port</a:t>
            </a:r>
          </a:p>
          <a:p>
            <a:pPr marL="342900" indent="-342900">
              <a:buFont typeface="Arial"/>
              <a:buChar char="•"/>
            </a:pPr>
            <a:r>
              <a:rPr lang="en-US" sz="2400" kern="0" smtClean="0"/>
              <a:t>the selected output port is stored in the State Table 0</a:t>
            </a:r>
          </a:p>
          <a:p>
            <a:pPr marL="342900" indent="-342900">
              <a:buFont typeface="Arial"/>
              <a:buChar char="•"/>
            </a:pPr>
            <a:r>
              <a:rPr lang="en-US" sz="2400" kern="0" smtClean="0"/>
              <a:t>the input port is stored in the State Table 1</a:t>
            </a:r>
          </a:p>
        </p:txBody>
      </p:sp>
      <p:sp>
        <p:nvSpPr>
          <p:cNvPr id="6" name="Footer Placeholder 5"/>
          <p:cNvSpPr>
            <a:spLocks noGrp="1"/>
          </p:cNvSpPr>
          <p:nvPr>
            <p:ph type="ftr" sz="quarter" idx="11"/>
          </p:nvPr>
        </p:nvSpPr>
        <p:spPr/>
        <p:txBody>
          <a:bodyPr/>
          <a:lstStyle/>
          <a:p>
            <a:r>
              <a:rPr lang="en-US" smtClean="0"/>
              <a:t>G. Bianchi &amp; A. Capone - SDN tutorial</a:t>
            </a:r>
            <a:endParaRPr lang="en-US"/>
          </a:p>
        </p:txBody>
      </p:sp>
      <p:sp>
        <p:nvSpPr>
          <p:cNvPr id="7" name="Slide Number Placeholder 6"/>
          <p:cNvSpPr>
            <a:spLocks noGrp="1"/>
          </p:cNvSpPr>
          <p:nvPr>
            <p:ph type="sldNum" sz="quarter" idx="12"/>
          </p:nvPr>
        </p:nvSpPr>
        <p:spPr/>
        <p:txBody>
          <a:bodyPr/>
          <a:lstStyle/>
          <a:p>
            <a:fld id="{F575C757-2202-604A-8DCC-632154A48C4A}" type="slidenum">
              <a:rPr lang="en-US" smtClean="0"/>
              <a:t>78</a:t>
            </a:fld>
            <a:endParaRPr lang="en-US"/>
          </a:p>
        </p:txBody>
      </p:sp>
      <p:sp>
        <p:nvSpPr>
          <p:cNvPr id="15" name="Titolo 1"/>
          <p:cNvSpPr>
            <a:spLocks noGrp="1"/>
          </p:cNvSpPr>
          <p:nvPr>
            <p:ph type="title"/>
          </p:nvPr>
        </p:nvSpPr>
        <p:spPr>
          <a:xfrm>
            <a:off x="300632" y="0"/>
            <a:ext cx="8686800" cy="890831"/>
          </a:xfrm>
        </p:spPr>
        <p:txBody>
          <a:bodyPr>
            <a:normAutofit fontScale="90000"/>
          </a:bodyPr>
          <a:lstStyle/>
          <a:p>
            <a:pPr algn="l"/>
            <a:r>
              <a:rPr lang="en-US" noProof="0" smtClean="0"/>
              <a:t>Forwarding Consistency: </a:t>
            </a:r>
            <a:r>
              <a:rPr lang="en-US" b="1" noProof="0" smtClean="0">
                <a:solidFill>
                  <a:srgbClr val="000000"/>
                </a:solidFill>
              </a:rPr>
              <a:t>Many to Many</a:t>
            </a:r>
            <a:endParaRPr lang="en-US" b="1" noProof="0">
              <a:solidFill>
                <a:srgbClr val="000000"/>
              </a:solidFill>
            </a:endParaRPr>
          </a:p>
        </p:txBody>
      </p:sp>
    </p:spTree>
    <p:extLst>
      <p:ext uri="{BB962C8B-B14F-4D97-AF65-F5344CB8AC3E}">
        <p14:creationId xmlns:p14="http://schemas.microsoft.com/office/powerpoint/2010/main" val="4255264364"/>
      </p:ext>
    </p:extLst>
  </p:cSld>
  <p:clrMapOvr>
    <a:masterClrMapping/>
  </p:clrMapOvr>
  <p:transition xmlns:p14="http://schemas.microsoft.com/office/powerpoint/2010/main" spd="slow">
    <p:pull/>
  </p:transition>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0" y="91304"/>
            <a:ext cx="9143997" cy="486966"/>
          </a:xfrm>
        </p:spPr>
        <p:txBody>
          <a:bodyPr>
            <a:normAutofit fontScale="90000"/>
          </a:bodyPr>
          <a:lstStyle/>
          <a:p>
            <a:pPr algn="l"/>
            <a:r>
              <a:rPr lang="en-US" noProof="0" smtClean="0"/>
              <a:t>Forwarding Consistency: </a:t>
            </a:r>
            <a:r>
              <a:rPr lang="en-US" b="1" noProof="0" smtClean="0">
                <a:solidFill>
                  <a:srgbClr val="000000"/>
                </a:solidFill>
              </a:rPr>
              <a:t>Example Results </a:t>
            </a:r>
            <a:endParaRPr lang="en-US" b="1" noProof="0">
              <a:solidFill>
                <a:srgbClr val="000000"/>
              </a:solidFill>
            </a:endParaRPr>
          </a:p>
        </p:txBody>
      </p:sp>
      <p:sp>
        <p:nvSpPr>
          <p:cNvPr id="8" name="Rettangolo 7"/>
          <p:cNvSpPr/>
          <p:nvPr/>
        </p:nvSpPr>
        <p:spPr>
          <a:xfrm>
            <a:off x="260946" y="730916"/>
            <a:ext cx="8219186" cy="923330"/>
          </a:xfrm>
          <a:prstGeom prst="rect">
            <a:avLst/>
          </a:prstGeom>
        </p:spPr>
        <p:txBody>
          <a:bodyPr wrap="square">
            <a:spAutoFit/>
          </a:bodyPr>
          <a:lstStyle/>
          <a:p>
            <a:r>
              <a:rPr lang="en-US" kern="0" dirty="0" smtClean="0"/>
              <a:t>Results will show the average value of the</a:t>
            </a:r>
            <a:br>
              <a:rPr lang="en-US" kern="0" dirty="0" smtClean="0"/>
            </a:br>
            <a:r>
              <a:rPr lang="en-US" kern="0" dirty="0" smtClean="0"/>
              <a:t>time required by 1000 </a:t>
            </a:r>
            <a:r>
              <a:rPr lang="en-US" b="1" kern="0" dirty="0" smtClean="0"/>
              <a:t>TCP SYN packets </a:t>
            </a:r>
            <a:r>
              <a:rPr lang="en-US" kern="0" dirty="0" smtClean="0"/>
              <a:t>to cross the switches at increasing rate.</a:t>
            </a:r>
            <a:r>
              <a:rPr lang="en-US" dirty="0" smtClean="0"/>
              <a:t/>
            </a:r>
            <a:br>
              <a:rPr lang="en-US" dirty="0" smtClean="0"/>
            </a:br>
            <a:endParaRPr lang="en-US" kern="0" dirty="0"/>
          </a:p>
        </p:txBody>
      </p:sp>
      <p:sp>
        <p:nvSpPr>
          <p:cNvPr id="3" name="Footer Placeholder 2"/>
          <p:cNvSpPr>
            <a:spLocks noGrp="1"/>
          </p:cNvSpPr>
          <p:nvPr>
            <p:ph type="ftr" sz="quarter" idx="11"/>
          </p:nvPr>
        </p:nvSpPr>
        <p:spPr/>
        <p:txBody>
          <a:bodyPr/>
          <a:lstStyle/>
          <a:p>
            <a:r>
              <a:rPr lang="en-US" dirty="0" smtClean="0"/>
              <a:t>G. Bianchi &amp; A. Capone - SDN tutorial</a:t>
            </a:r>
            <a:endParaRPr lang="en-US" dirty="0"/>
          </a:p>
        </p:txBody>
      </p:sp>
      <p:sp>
        <p:nvSpPr>
          <p:cNvPr id="4" name="Slide Number Placeholder 3"/>
          <p:cNvSpPr>
            <a:spLocks noGrp="1"/>
          </p:cNvSpPr>
          <p:nvPr>
            <p:ph type="sldNum" sz="quarter" idx="12"/>
          </p:nvPr>
        </p:nvSpPr>
        <p:spPr/>
        <p:txBody>
          <a:bodyPr/>
          <a:lstStyle/>
          <a:p>
            <a:fld id="{F575C757-2202-604A-8DCC-632154A48C4A}" type="slidenum">
              <a:rPr lang="en-US" smtClean="0"/>
              <a:t>79</a:t>
            </a:fld>
            <a:endParaRPr lang="en-US" dirty="0"/>
          </a:p>
        </p:txBody>
      </p:sp>
      <p:sp>
        <p:nvSpPr>
          <p:cNvPr id="10" name="TextBox 9"/>
          <p:cNvSpPr txBox="1"/>
          <p:nvPr/>
        </p:nvSpPr>
        <p:spPr>
          <a:xfrm>
            <a:off x="457200" y="5886208"/>
            <a:ext cx="3856344" cy="369332"/>
          </a:xfrm>
          <a:prstGeom prst="rect">
            <a:avLst/>
          </a:prstGeom>
          <a:noFill/>
        </p:spPr>
        <p:txBody>
          <a:bodyPr wrap="none" rtlCol="0">
            <a:spAutoFit/>
          </a:bodyPr>
          <a:lstStyle/>
          <a:p>
            <a:r>
              <a:rPr lang="en-US" dirty="0" smtClean="0"/>
              <a:t>Switch: </a:t>
            </a:r>
            <a:r>
              <a:rPr lang="en-US" b="1" dirty="0" smtClean="0"/>
              <a:t>ofsoftswitch13</a:t>
            </a:r>
            <a:r>
              <a:rPr lang="en-US" dirty="0" smtClean="0"/>
              <a:t>; Controller: </a:t>
            </a:r>
            <a:r>
              <a:rPr lang="en-US" b="1" dirty="0" err="1" smtClean="0"/>
              <a:t>Ryu</a:t>
            </a:r>
            <a:endParaRPr lang="en-US" b="1" dirty="0"/>
          </a:p>
        </p:txBody>
      </p:sp>
      <p:grpSp>
        <p:nvGrpSpPr>
          <p:cNvPr id="7" name="Group 6"/>
          <p:cNvGrpSpPr/>
          <p:nvPr/>
        </p:nvGrpSpPr>
        <p:grpSpPr>
          <a:xfrm>
            <a:off x="236248" y="1490617"/>
            <a:ext cx="5529991" cy="3437561"/>
            <a:chOff x="260946" y="1654246"/>
            <a:chExt cx="5529991" cy="3437561"/>
          </a:xfrm>
        </p:grpSpPr>
        <p:pic>
          <p:nvPicPr>
            <p:cNvPr id="11" name="Immagin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0946" y="1654246"/>
              <a:ext cx="5529991" cy="3437561"/>
            </a:xfrm>
            <a:prstGeom prst="rect">
              <a:avLst/>
            </a:prstGeom>
          </p:spPr>
        </p:pic>
        <p:sp>
          <p:nvSpPr>
            <p:cNvPr id="5" name="TextBox 4"/>
            <p:cNvSpPr txBox="1"/>
            <p:nvPr/>
          </p:nvSpPr>
          <p:spPr>
            <a:xfrm>
              <a:off x="1757040" y="1954926"/>
              <a:ext cx="1447707" cy="369332"/>
            </a:xfrm>
            <a:prstGeom prst="rect">
              <a:avLst/>
            </a:prstGeom>
          </p:spPr>
          <p:style>
            <a:lnRef idx="1">
              <a:schemeClr val="accent2"/>
            </a:lnRef>
            <a:fillRef idx="2">
              <a:schemeClr val="accent2"/>
            </a:fillRef>
            <a:effectRef idx="1">
              <a:schemeClr val="accent2"/>
            </a:effectRef>
            <a:fontRef idx="minor">
              <a:schemeClr val="dk1"/>
            </a:fontRef>
          </p:style>
          <p:txBody>
            <a:bodyPr wrap="none" rtlCol="0">
              <a:spAutoFit/>
            </a:bodyPr>
            <a:lstStyle/>
            <a:p>
              <a:r>
                <a:rPr lang="en-US" dirty="0" smtClean="0"/>
                <a:t>One-to-Many</a:t>
              </a:r>
              <a:endParaRPr lang="en-US" dirty="0"/>
            </a:p>
          </p:txBody>
        </p:sp>
        <p:sp>
          <p:nvSpPr>
            <p:cNvPr id="6" name="TextBox 5"/>
            <p:cNvSpPr txBox="1"/>
            <p:nvPr/>
          </p:nvSpPr>
          <p:spPr>
            <a:xfrm>
              <a:off x="2104965" y="2686178"/>
              <a:ext cx="1261884" cy="523220"/>
            </a:xfrm>
            <a:prstGeom prst="rect">
              <a:avLst/>
            </a:prstGeom>
            <a:noFill/>
          </p:spPr>
          <p:txBody>
            <a:bodyPr wrap="none" rtlCol="0">
              <a:spAutoFit/>
            </a:bodyPr>
            <a:lstStyle/>
            <a:p>
              <a:r>
                <a:rPr lang="en-US" sz="1400" b="1" dirty="0" err="1" smtClean="0"/>
                <a:t>OpenFlow</a:t>
              </a:r>
              <a:endParaRPr lang="en-US" sz="1400" b="1" dirty="0" smtClean="0"/>
            </a:p>
            <a:p>
              <a:r>
                <a:rPr lang="en-US" sz="1400" dirty="0" smtClean="0"/>
                <a:t>ofsoftswitch13</a:t>
              </a:r>
              <a:endParaRPr lang="en-US" sz="1400" dirty="0"/>
            </a:p>
          </p:txBody>
        </p:sp>
        <p:sp>
          <p:nvSpPr>
            <p:cNvPr id="14" name="TextBox 13"/>
            <p:cNvSpPr txBox="1"/>
            <p:nvPr/>
          </p:nvSpPr>
          <p:spPr>
            <a:xfrm>
              <a:off x="3682602" y="3383746"/>
              <a:ext cx="1194119" cy="523220"/>
            </a:xfrm>
            <a:prstGeom prst="rect">
              <a:avLst/>
            </a:prstGeom>
            <a:noFill/>
          </p:spPr>
          <p:txBody>
            <a:bodyPr wrap="none" rtlCol="0">
              <a:spAutoFit/>
            </a:bodyPr>
            <a:lstStyle/>
            <a:p>
              <a:r>
                <a:rPr lang="en-US" sz="1400" b="1" dirty="0" err="1" smtClean="0"/>
                <a:t>OpenFlow</a:t>
              </a:r>
              <a:endParaRPr lang="en-US" sz="1400" b="1" dirty="0" smtClean="0"/>
            </a:p>
            <a:p>
              <a:r>
                <a:rPr lang="en-US" sz="1400" dirty="0" smtClean="0"/>
                <a:t>Open </a:t>
              </a:r>
              <a:r>
                <a:rPr lang="en-US" sz="1400" dirty="0" err="1" smtClean="0"/>
                <a:t>Vswitch</a:t>
              </a:r>
              <a:endParaRPr lang="en-US" sz="1400" dirty="0"/>
            </a:p>
          </p:txBody>
        </p:sp>
        <p:sp>
          <p:nvSpPr>
            <p:cNvPr id="15" name="TextBox 14"/>
            <p:cNvSpPr txBox="1"/>
            <p:nvPr/>
          </p:nvSpPr>
          <p:spPr>
            <a:xfrm>
              <a:off x="4315363" y="4317157"/>
              <a:ext cx="1261884" cy="523220"/>
            </a:xfrm>
            <a:prstGeom prst="rect">
              <a:avLst/>
            </a:prstGeom>
            <a:noFill/>
          </p:spPr>
          <p:txBody>
            <a:bodyPr wrap="none" rtlCol="0">
              <a:spAutoFit/>
            </a:bodyPr>
            <a:lstStyle/>
            <a:p>
              <a:r>
                <a:rPr lang="en-US" sz="1400" b="1" dirty="0" err="1" smtClean="0"/>
                <a:t>OpenState</a:t>
              </a:r>
              <a:endParaRPr lang="en-US" sz="1400" b="1" dirty="0" smtClean="0"/>
            </a:p>
            <a:p>
              <a:r>
                <a:rPr lang="en-US" sz="1400" dirty="0" smtClean="0"/>
                <a:t>ofsoftswitch13</a:t>
              </a:r>
              <a:endParaRPr lang="en-US" sz="1400" dirty="0"/>
            </a:p>
          </p:txBody>
        </p:sp>
      </p:grpSp>
      <p:grpSp>
        <p:nvGrpSpPr>
          <p:cNvPr id="12" name="Group 11"/>
          <p:cNvGrpSpPr/>
          <p:nvPr/>
        </p:nvGrpSpPr>
        <p:grpSpPr>
          <a:xfrm>
            <a:off x="1751785" y="2379067"/>
            <a:ext cx="5529991" cy="3437561"/>
            <a:chOff x="6244236" y="1664965"/>
            <a:chExt cx="5529991" cy="3437561"/>
          </a:xfrm>
        </p:grpSpPr>
        <p:pic>
          <p:nvPicPr>
            <p:cNvPr id="17" name="Immagin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44236" y="1664965"/>
              <a:ext cx="5529991" cy="3437561"/>
            </a:xfrm>
            <a:prstGeom prst="rect">
              <a:avLst/>
            </a:prstGeom>
          </p:spPr>
        </p:pic>
        <p:sp>
          <p:nvSpPr>
            <p:cNvPr id="18" name="TextBox 17"/>
            <p:cNvSpPr txBox="1"/>
            <p:nvPr/>
          </p:nvSpPr>
          <p:spPr>
            <a:xfrm>
              <a:off x="7493695" y="1940055"/>
              <a:ext cx="1447707" cy="369332"/>
            </a:xfrm>
            <a:prstGeom prst="rect">
              <a:avLst/>
            </a:prstGeom>
          </p:spPr>
          <p:style>
            <a:lnRef idx="1">
              <a:schemeClr val="accent2"/>
            </a:lnRef>
            <a:fillRef idx="2">
              <a:schemeClr val="accent2"/>
            </a:fillRef>
            <a:effectRef idx="1">
              <a:schemeClr val="accent2"/>
            </a:effectRef>
            <a:fontRef idx="minor">
              <a:schemeClr val="dk1"/>
            </a:fontRef>
          </p:style>
          <p:txBody>
            <a:bodyPr wrap="none" rtlCol="0">
              <a:spAutoFit/>
            </a:bodyPr>
            <a:lstStyle/>
            <a:p>
              <a:r>
                <a:rPr lang="en-US" dirty="0" smtClean="0"/>
                <a:t>Many-to-One</a:t>
              </a:r>
              <a:endParaRPr lang="en-US" dirty="0"/>
            </a:p>
          </p:txBody>
        </p:sp>
        <p:sp>
          <p:nvSpPr>
            <p:cNvPr id="19" name="TextBox 18"/>
            <p:cNvSpPr txBox="1"/>
            <p:nvPr/>
          </p:nvSpPr>
          <p:spPr>
            <a:xfrm>
              <a:off x="8055858" y="2671307"/>
              <a:ext cx="1261884" cy="523220"/>
            </a:xfrm>
            <a:prstGeom prst="rect">
              <a:avLst/>
            </a:prstGeom>
            <a:noFill/>
          </p:spPr>
          <p:txBody>
            <a:bodyPr wrap="none" rtlCol="0">
              <a:spAutoFit/>
            </a:bodyPr>
            <a:lstStyle/>
            <a:p>
              <a:r>
                <a:rPr lang="en-US" sz="1400" b="1" dirty="0" err="1" smtClean="0"/>
                <a:t>OpenFlow</a:t>
              </a:r>
              <a:endParaRPr lang="en-US" sz="1400" b="1" dirty="0" smtClean="0"/>
            </a:p>
            <a:p>
              <a:r>
                <a:rPr lang="en-US" sz="1400" dirty="0" smtClean="0"/>
                <a:t>ofsoftswitch13</a:t>
              </a:r>
              <a:endParaRPr lang="en-US" sz="1400" dirty="0"/>
            </a:p>
          </p:txBody>
        </p:sp>
        <p:sp>
          <p:nvSpPr>
            <p:cNvPr id="20" name="TextBox 19"/>
            <p:cNvSpPr txBox="1"/>
            <p:nvPr/>
          </p:nvSpPr>
          <p:spPr>
            <a:xfrm>
              <a:off x="10119783" y="3383746"/>
              <a:ext cx="1194119" cy="523220"/>
            </a:xfrm>
            <a:prstGeom prst="rect">
              <a:avLst/>
            </a:prstGeom>
            <a:noFill/>
          </p:spPr>
          <p:txBody>
            <a:bodyPr wrap="none" rtlCol="0">
              <a:spAutoFit/>
            </a:bodyPr>
            <a:lstStyle/>
            <a:p>
              <a:r>
                <a:rPr lang="en-US" sz="1400" b="1" dirty="0" err="1" smtClean="0"/>
                <a:t>OpenFlow</a:t>
              </a:r>
              <a:endParaRPr lang="en-US" sz="1400" b="1" dirty="0" smtClean="0"/>
            </a:p>
            <a:p>
              <a:r>
                <a:rPr lang="en-US" sz="1400" dirty="0" smtClean="0"/>
                <a:t>Open </a:t>
              </a:r>
              <a:r>
                <a:rPr lang="en-US" sz="1400" dirty="0" err="1" smtClean="0"/>
                <a:t>Vswitch</a:t>
              </a:r>
              <a:endParaRPr lang="en-US" sz="1400" dirty="0"/>
            </a:p>
          </p:txBody>
        </p:sp>
        <p:sp>
          <p:nvSpPr>
            <p:cNvPr id="21" name="TextBox 20"/>
            <p:cNvSpPr txBox="1"/>
            <p:nvPr/>
          </p:nvSpPr>
          <p:spPr>
            <a:xfrm>
              <a:off x="10052018" y="4302286"/>
              <a:ext cx="1261884" cy="523220"/>
            </a:xfrm>
            <a:prstGeom prst="rect">
              <a:avLst/>
            </a:prstGeom>
            <a:noFill/>
          </p:spPr>
          <p:txBody>
            <a:bodyPr wrap="none" rtlCol="0">
              <a:spAutoFit/>
            </a:bodyPr>
            <a:lstStyle/>
            <a:p>
              <a:r>
                <a:rPr lang="en-US" sz="1400" b="1" dirty="0" err="1" smtClean="0"/>
                <a:t>OpenState</a:t>
              </a:r>
              <a:endParaRPr lang="en-US" sz="1400" b="1" dirty="0" smtClean="0"/>
            </a:p>
            <a:p>
              <a:r>
                <a:rPr lang="en-US" sz="1400" dirty="0" smtClean="0"/>
                <a:t>ofsoftswitch13</a:t>
              </a:r>
              <a:endParaRPr lang="en-US" sz="1400" dirty="0"/>
            </a:p>
          </p:txBody>
        </p:sp>
      </p:grpSp>
      <p:grpSp>
        <p:nvGrpSpPr>
          <p:cNvPr id="13" name="Group 12"/>
          <p:cNvGrpSpPr/>
          <p:nvPr/>
        </p:nvGrpSpPr>
        <p:grpSpPr>
          <a:xfrm>
            <a:off x="3632313" y="1590206"/>
            <a:ext cx="5511684" cy="3426182"/>
            <a:chOff x="6560629" y="2390446"/>
            <a:chExt cx="5511684" cy="3426182"/>
          </a:xfrm>
        </p:grpSpPr>
        <p:pic>
          <p:nvPicPr>
            <p:cNvPr id="32" name="Immagin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60629" y="2390446"/>
              <a:ext cx="5511684" cy="3426182"/>
            </a:xfrm>
            <a:prstGeom prst="rect">
              <a:avLst/>
            </a:prstGeom>
          </p:spPr>
        </p:pic>
        <p:sp>
          <p:nvSpPr>
            <p:cNvPr id="28" name="TextBox 27"/>
            <p:cNvSpPr txBox="1"/>
            <p:nvPr/>
          </p:nvSpPr>
          <p:spPr>
            <a:xfrm>
              <a:off x="7962946" y="2654157"/>
              <a:ext cx="1595309" cy="369332"/>
            </a:xfrm>
            <a:prstGeom prst="rect">
              <a:avLst/>
            </a:prstGeom>
          </p:spPr>
          <p:style>
            <a:lnRef idx="1">
              <a:schemeClr val="accent2"/>
            </a:lnRef>
            <a:fillRef idx="2">
              <a:schemeClr val="accent2"/>
            </a:fillRef>
            <a:effectRef idx="1">
              <a:schemeClr val="accent2"/>
            </a:effectRef>
            <a:fontRef idx="minor">
              <a:schemeClr val="dk1"/>
            </a:fontRef>
          </p:style>
          <p:txBody>
            <a:bodyPr wrap="none" rtlCol="0">
              <a:spAutoFit/>
            </a:bodyPr>
            <a:lstStyle/>
            <a:p>
              <a:r>
                <a:rPr lang="en-US" dirty="0" smtClean="0"/>
                <a:t>Many-to-Many</a:t>
              </a:r>
              <a:endParaRPr lang="en-US" dirty="0"/>
            </a:p>
          </p:txBody>
        </p:sp>
        <p:sp>
          <p:nvSpPr>
            <p:cNvPr id="29" name="TextBox 28"/>
            <p:cNvSpPr txBox="1"/>
            <p:nvPr/>
          </p:nvSpPr>
          <p:spPr>
            <a:xfrm>
              <a:off x="8310871" y="3385409"/>
              <a:ext cx="1261884" cy="523220"/>
            </a:xfrm>
            <a:prstGeom prst="rect">
              <a:avLst/>
            </a:prstGeom>
            <a:noFill/>
          </p:spPr>
          <p:txBody>
            <a:bodyPr wrap="none" rtlCol="0">
              <a:spAutoFit/>
            </a:bodyPr>
            <a:lstStyle/>
            <a:p>
              <a:r>
                <a:rPr lang="en-US" sz="1400" b="1" dirty="0" err="1" smtClean="0"/>
                <a:t>OpenFlow</a:t>
              </a:r>
              <a:endParaRPr lang="en-US" sz="1400" b="1" dirty="0" smtClean="0"/>
            </a:p>
            <a:p>
              <a:r>
                <a:rPr lang="en-US" sz="1400" dirty="0" smtClean="0"/>
                <a:t>ofsoftswitch13</a:t>
              </a:r>
              <a:endParaRPr lang="en-US" sz="1400" dirty="0"/>
            </a:p>
          </p:txBody>
        </p:sp>
        <p:sp>
          <p:nvSpPr>
            <p:cNvPr id="30" name="TextBox 29"/>
            <p:cNvSpPr txBox="1"/>
            <p:nvPr/>
          </p:nvSpPr>
          <p:spPr>
            <a:xfrm>
              <a:off x="9888508" y="4082977"/>
              <a:ext cx="1194119" cy="523220"/>
            </a:xfrm>
            <a:prstGeom prst="rect">
              <a:avLst/>
            </a:prstGeom>
            <a:noFill/>
          </p:spPr>
          <p:txBody>
            <a:bodyPr wrap="none" rtlCol="0">
              <a:spAutoFit/>
            </a:bodyPr>
            <a:lstStyle/>
            <a:p>
              <a:r>
                <a:rPr lang="en-US" sz="1400" b="1" dirty="0" err="1" smtClean="0"/>
                <a:t>OpenFlow</a:t>
              </a:r>
              <a:endParaRPr lang="en-US" sz="1400" b="1" dirty="0" smtClean="0"/>
            </a:p>
            <a:p>
              <a:r>
                <a:rPr lang="en-US" sz="1400" dirty="0" smtClean="0"/>
                <a:t>Open </a:t>
              </a:r>
              <a:r>
                <a:rPr lang="en-US" sz="1400" dirty="0" err="1" smtClean="0"/>
                <a:t>Vswitch</a:t>
              </a:r>
              <a:endParaRPr lang="en-US" sz="1400" dirty="0"/>
            </a:p>
          </p:txBody>
        </p:sp>
        <p:sp>
          <p:nvSpPr>
            <p:cNvPr id="31" name="TextBox 30"/>
            <p:cNvSpPr txBox="1"/>
            <p:nvPr/>
          </p:nvSpPr>
          <p:spPr>
            <a:xfrm>
              <a:off x="10521269" y="5016388"/>
              <a:ext cx="1261884" cy="523220"/>
            </a:xfrm>
            <a:prstGeom prst="rect">
              <a:avLst/>
            </a:prstGeom>
            <a:noFill/>
          </p:spPr>
          <p:txBody>
            <a:bodyPr wrap="none" rtlCol="0">
              <a:spAutoFit/>
            </a:bodyPr>
            <a:lstStyle/>
            <a:p>
              <a:r>
                <a:rPr lang="en-US" sz="1400" b="1" dirty="0" err="1" smtClean="0"/>
                <a:t>OpenState</a:t>
              </a:r>
              <a:endParaRPr lang="en-US" sz="1400" b="1" dirty="0" smtClean="0"/>
            </a:p>
            <a:p>
              <a:r>
                <a:rPr lang="en-US" sz="1400" dirty="0" smtClean="0"/>
                <a:t>ofsoftswitch13</a:t>
              </a:r>
              <a:endParaRPr lang="en-US" sz="1400" dirty="0"/>
            </a:p>
          </p:txBody>
        </p:sp>
      </p:grpSp>
    </p:spTree>
    <p:extLst>
      <p:ext uri="{BB962C8B-B14F-4D97-AF65-F5344CB8AC3E}">
        <p14:creationId xmlns:p14="http://schemas.microsoft.com/office/powerpoint/2010/main" val="2606996779"/>
      </p:ext>
    </p:extLst>
  </p:cSld>
  <p:clrMapOvr>
    <a:masterClrMapping/>
  </p:clrMapOvr>
  <p:transition xmlns:p14="http://schemas.microsoft.com/office/powerpoint/2010/main" spd="slow">
    <p:pull/>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nodeType="clickEffect">
                                  <p:stCondLst>
                                    <p:cond delay="0"/>
                                  </p:stCondLst>
                                  <p:childTnLst>
                                    <p:animEffect transition="out" filter="dissolve">
                                      <p:cBhvr>
                                        <p:cTn id="11" dur="500"/>
                                        <p:tgtEl>
                                          <p:spTgt spid="7"/>
                                        </p:tgtEl>
                                      </p:cBhvr>
                                    </p:animEffect>
                                    <p:set>
                                      <p:cBhvr>
                                        <p:cTn id="12" dur="1" fill="hold">
                                          <p:stCondLst>
                                            <p:cond delay="499"/>
                                          </p:stCondLst>
                                        </p:cTn>
                                        <p:tgtEl>
                                          <p:spTgt spid="7"/>
                                        </p:tgtEl>
                                        <p:attrNameLst>
                                          <p:attrName>style.visibility</p:attrName>
                                        </p:attrNameLst>
                                      </p:cBhvr>
                                      <p:to>
                                        <p:strVal val="hidden"/>
                                      </p:to>
                                    </p:se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xit" presetSubtype="0" fill="hold" nodeType="clickEffect">
                                  <p:stCondLst>
                                    <p:cond delay="0"/>
                                  </p:stCondLst>
                                  <p:childTnLst>
                                    <p:animEffect transition="out" filter="dissolve">
                                      <p:cBhvr>
                                        <p:cTn id="20" dur="500"/>
                                        <p:tgtEl>
                                          <p:spTgt spid="12"/>
                                        </p:tgtEl>
                                      </p:cBhvr>
                                    </p:animEffect>
                                    <p:set>
                                      <p:cBhvr>
                                        <p:cTn id="21" dur="1" fill="hold">
                                          <p:stCondLst>
                                            <p:cond delay="499"/>
                                          </p:stCondLst>
                                        </p:cTn>
                                        <p:tgtEl>
                                          <p:spTgt spid="12"/>
                                        </p:tgtEl>
                                        <p:attrNameLst>
                                          <p:attrName>style.visibility</p:attrName>
                                        </p:attrNameLst>
                                      </p:cBhvr>
                                      <p:to>
                                        <p:strVal val="hidden"/>
                                      </p:to>
                                    </p:set>
                                  </p:childTnLst>
                                </p:cTn>
                              </p:par>
                            </p:childTnLst>
                          </p:cTn>
                        </p:par>
                        <p:par>
                          <p:cTn id="22" fill="hold">
                            <p:stCondLst>
                              <p:cond delay="500"/>
                            </p:stCondLst>
                            <p:childTnLst>
                              <p:par>
                                <p:cTn id="23" presetID="10" presetClass="entr" presetSubtype="0" fill="hold" nodeType="after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smtClean="0"/>
              <a:t>Vendors dominated?</a:t>
            </a:r>
            <a:endParaRPr lang="en-US" noProof="0"/>
          </a:p>
        </p:txBody>
      </p:sp>
      <p:pic>
        <p:nvPicPr>
          <p:cNvPr id="4" name="Picture 3" descr="companydist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2436" y="1753234"/>
            <a:ext cx="8474364" cy="3961765"/>
          </a:xfrm>
          <a:prstGeom prst="rect">
            <a:avLst/>
          </a:prstGeom>
        </p:spPr>
      </p:pic>
      <p:sp>
        <p:nvSpPr>
          <p:cNvPr id="5" name="TextBox 4"/>
          <p:cNvSpPr txBox="1"/>
          <p:nvPr/>
        </p:nvSpPr>
        <p:spPr>
          <a:xfrm>
            <a:off x="3948545" y="5888243"/>
            <a:ext cx="1330037" cy="369332"/>
          </a:xfrm>
          <a:prstGeom prst="rect">
            <a:avLst/>
          </a:prstGeom>
          <a:noFill/>
        </p:spPr>
        <p:txBody>
          <a:bodyPr wrap="none" rtlCol="0">
            <a:spAutoFit/>
          </a:bodyPr>
          <a:lstStyle/>
          <a:p>
            <a:r>
              <a:rPr lang="en-US" dirty="0" smtClean="0"/>
              <a:t>Source: IETF</a:t>
            </a:r>
            <a:endParaRPr lang="en-US" dirty="0"/>
          </a:p>
        </p:txBody>
      </p:sp>
      <p:sp>
        <p:nvSpPr>
          <p:cNvPr id="3" name="Footer Placeholder 2"/>
          <p:cNvSpPr>
            <a:spLocks noGrp="1"/>
          </p:cNvSpPr>
          <p:nvPr>
            <p:ph type="ftr" sz="quarter" idx="11"/>
          </p:nvPr>
        </p:nvSpPr>
        <p:spPr/>
        <p:txBody>
          <a:bodyPr/>
          <a:lstStyle/>
          <a:p>
            <a:r>
              <a:rPr lang="en-US" smtClean="0"/>
              <a:t>G. Bianchi &amp; A. Capone - SDN tutorial</a:t>
            </a:r>
            <a:endParaRPr lang="en-US"/>
          </a:p>
        </p:txBody>
      </p:sp>
      <p:sp>
        <p:nvSpPr>
          <p:cNvPr id="6" name="Slide Number Placeholder 5"/>
          <p:cNvSpPr>
            <a:spLocks noGrp="1"/>
          </p:cNvSpPr>
          <p:nvPr>
            <p:ph type="sldNum" sz="quarter" idx="12"/>
          </p:nvPr>
        </p:nvSpPr>
        <p:spPr/>
        <p:txBody>
          <a:bodyPr/>
          <a:lstStyle/>
          <a:p>
            <a:fld id="{F575C757-2202-604A-8DCC-632154A48C4A}" type="slidenum">
              <a:rPr lang="en-US" smtClean="0"/>
              <a:t>8</a:t>
            </a:fld>
            <a:endParaRPr lang="en-US"/>
          </a:p>
        </p:txBody>
      </p:sp>
    </p:spTree>
    <p:extLst>
      <p:ext uri="{BB962C8B-B14F-4D97-AF65-F5344CB8AC3E}">
        <p14:creationId xmlns:p14="http://schemas.microsoft.com/office/powerpoint/2010/main" val="2448132467"/>
      </p:ext>
    </p:extLst>
  </p:cSld>
  <p:clrMapOvr>
    <a:masterClrMapping/>
  </p:clrMapOvr>
  <p:transition xmlns:p14="http://schemas.microsoft.com/office/powerpoint/2010/main" spd="slow">
    <p:pull/>
  </p:transition>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magin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852361"/>
            <a:ext cx="8263547" cy="1874328"/>
          </a:xfrm>
          <a:prstGeom prst="rect">
            <a:avLst/>
          </a:prstGeom>
        </p:spPr>
      </p:pic>
      <p:sp>
        <p:nvSpPr>
          <p:cNvPr id="2" name="Titolo 1"/>
          <p:cNvSpPr>
            <a:spLocks noGrp="1"/>
          </p:cNvSpPr>
          <p:nvPr>
            <p:ph type="title"/>
          </p:nvPr>
        </p:nvSpPr>
        <p:spPr>
          <a:xfrm>
            <a:off x="992153" y="91304"/>
            <a:ext cx="7696200" cy="486966"/>
          </a:xfrm>
        </p:spPr>
        <p:txBody>
          <a:bodyPr>
            <a:normAutofit fontScale="90000"/>
          </a:bodyPr>
          <a:lstStyle/>
          <a:p>
            <a:pPr algn="l"/>
            <a:r>
              <a:rPr lang="en-US" noProof="0" smtClean="0"/>
              <a:t>Fault Tolerance</a:t>
            </a:r>
            <a:endParaRPr lang="en-US" noProof="0"/>
          </a:p>
        </p:txBody>
      </p:sp>
      <p:sp>
        <p:nvSpPr>
          <p:cNvPr id="124" name="Segnaposto contenuto 2"/>
          <p:cNvSpPr>
            <a:spLocks noGrp="1"/>
          </p:cNvSpPr>
          <p:nvPr>
            <p:ph idx="1"/>
          </p:nvPr>
        </p:nvSpPr>
        <p:spPr>
          <a:xfrm>
            <a:off x="790900" y="2766432"/>
            <a:ext cx="8150866" cy="2713009"/>
          </a:xfrm>
        </p:spPr>
        <p:txBody>
          <a:bodyPr>
            <a:normAutofit lnSpcReduction="10000"/>
          </a:bodyPr>
          <a:lstStyle/>
          <a:p>
            <a:r>
              <a:rPr lang="en-US" noProof="0" smtClean="0">
                <a:solidFill>
                  <a:srgbClr val="000000"/>
                </a:solidFill>
              </a:rPr>
              <a:t>Ensure the network failure resiliency, quickly readapting the routing after a failure</a:t>
            </a:r>
          </a:p>
          <a:p>
            <a:r>
              <a:rPr lang="en-US" noProof="0" smtClean="0">
                <a:solidFill>
                  <a:srgbClr val="000000"/>
                </a:solidFill>
              </a:rPr>
              <a:t>Fundamental function in any network (telco operators, data centers)</a:t>
            </a:r>
          </a:p>
          <a:p>
            <a:r>
              <a:rPr lang="en-US" noProof="0" smtClean="0">
                <a:solidFill>
                  <a:srgbClr val="000000"/>
                </a:solidFill>
              </a:rPr>
              <a:t>Weak support in OpenFlow</a:t>
            </a:r>
          </a:p>
          <a:p>
            <a:endParaRPr lang="en-US" noProof="0" smtClean="0">
              <a:solidFill>
                <a:srgbClr val="000000"/>
              </a:solidFill>
            </a:endParaRPr>
          </a:p>
          <a:p>
            <a:endParaRPr lang="en-US" noProof="0" smtClean="0">
              <a:solidFill>
                <a:srgbClr val="000000"/>
              </a:solidFill>
            </a:endParaRPr>
          </a:p>
          <a:p>
            <a:endParaRPr lang="en-US" noProof="0" smtClean="0">
              <a:solidFill>
                <a:srgbClr val="000000"/>
              </a:solidFill>
            </a:endParaRPr>
          </a:p>
        </p:txBody>
      </p:sp>
      <p:sp>
        <p:nvSpPr>
          <p:cNvPr id="5" name="Saetta 4"/>
          <p:cNvSpPr/>
          <p:nvPr/>
        </p:nvSpPr>
        <p:spPr bwMode="auto">
          <a:xfrm rot="4011573">
            <a:off x="4389752" y="1748048"/>
            <a:ext cx="495300" cy="495300"/>
          </a:xfrm>
          <a:prstGeom prst="lightningBolt">
            <a:avLst/>
          </a:prstGeom>
          <a:solidFill>
            <a:srgbClr val="FFFF99"/>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Narrow" pitchFamily="34" charset="0"/>
            </a:endParaRPr>
          </a:p>
        </p:txBody>
      </p:sp>
      <p:sp>
        <p:nvSpPr>
          <p:cNvPr id="3" name="Footer Placeholder 2"/>
          <p:cNvSpPr>
            <a:spLocks noGrp="1"/>
          </p:cNvSpPr>
          <p:nvPr>
            <p:ph type="ftr" sz="quarter" idx="11"/>
          </p:nvPr>
        </p:nvSpPr>
        <p:spPr/>
        <p:txBody>
          <a:bodyPr/>
          <a:lstStyle/>
          <a:p>
            <a:r>
              <a:rPr lang="en-US" smtClean="0"/>
              <a:t>G. Bianchi &amp; A. Capone - SDN tutorial</a:t>
            </a:r>
            <a:endParaRPr lang="en-US"/>
          </a:p>
        </p:txBody>
      </p:sp>
      <p:sp>
        <p:nvSpPr>
          <p:cNvPr id="4" name="Slide Number Placeholder 3"/>
          <p:cNvSpPr>
            <a:spLocks noGrp="1"/>
          </p:cNvSpPr>
          <p:nvPr>
            <p:ph type="sldNum" sz="quarter" idx="12"/>
          </p:nvPr>
        </p:nvSpPr>
        <p:spPr/>
        <p:txBody>
          <a:bodyPr/>
          <a:lstStyle/>
          <a:p>
            <a:fld id="{F575C757-2202-604A-8DCC-632154A48C4A}" type="slidenum">
              <a:rPr lang="en-US" smtClean="0"/>
              <a:t>80</a:t>
            </a:fld>
            <a:endParaRPr lang="en-US"/>
          </a:p>
        </p:txBody>
      </p:sp>
    </p:spTree>
    <p:extLst>
      <p:ext uri="{BB962C8B-B14F-4D97-AF65-F5344CB8AC3E}">
        <p14:creationId xmlns:p14="http://schemas.microsoft.com/office/powerpoint/2010/main" val="3364700736"/>
      </p:ext>
    </p:extLst>
  </p:cSld>
  <p:clrMapOvr>
    <a:masterClrMapping/>
  </p:clrMapOvr>
  <p:transition xmlns:p14="http://schemas.microsoft.com/office/powerpoint/2010/main" spd="slow">
    <p:pull/>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magin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7032" y="1565558"/>
            <a:ext cx="8263547" cy="1874328"/>
          </a:xfrm>
          <a:prstGeom prst="rect">
            <a:avLst/>
          </a:prstGeom>
        </p:spPr>
      </p:pic>
      <p:sp>
        <p:nvSpPr>
          <p:cNvPr id="2" name="Titolo 1"/>
          <p:cNvSpPr>
            <a:spLocks noGrp="1"/>
          </p:cNvSpPr>
          <p:nvPr>
            <p:ph type="title"/>
          </p:nvPr>
        </p:nvSpPr>
        <p:spPr>
          <a:xfrm>
            <a:off x="992153" y="91304"/>
            <a:ext cx="7696200" cy="486966"/>
          </a:xfrm>
        </p:spPr>
        <p:txBody>
          <a:bodyPr>
            <a:normAutofit fontScale="90000"/>
          </a:bodyPr>
          <a:lstStyle/>
          <a:p>
            <a:pPr algn="l"/>
            <a:r>
              <a:rPr lang="en-US" noProof="0" smtClean="0"/>
              <a:t>Fault Tolerance</a:t>
            </a:r>
            <a:endParaRPr lang="en-US" noProof="0"/>
          </a:p>
        </p:txBody>
      </p:sp>
      <p:pic>
        <p:nvPicPr>
          <p:cNvPr id="19" name="Immagine 1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7032" y="1565558"/>
            <a:ext cx="8263546" cy="1874328"/>
          </a:xfrm>
          <a:prstGeom prst="rect">
            <a:avLst/>
          </a:prstGeom>
        </p:spPr>
      </p:pic>
      <p:sp>
        <p:nvSpPr>
          <p:cNvPr id="20" name="Saetta 19"/>
          <p:cNvSpPr/>
          <p:nvPr/>
        </p:nvSpPr>
        <p:spPr bwMode="auto">
          <a:xfrm rot="4011573">
            <a:off x="4389750" y="2530824"/>
            <a:ext cx="495300" cy="495300"/>
          </a:xfrm>
          <a:prstGeom prst="lightningBolt">
            <a:avLst/>
          </a:prstGeom>
          <a:solidFill>
            <a:srgbClr val="FFFF99"/>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Narrow" pitchFamily="34" charset="0"/>
            </a:endParaRPr>
          </a:p>
        </p:txBody>
      </p:sp>
      <p:sp>
        <p:nvSpPr>
          <p:cNvPr id="3" name="Footer Placeholder 2"/>
          <p:cNvSpPr>
            <a:spLocks noGrp="1"/>
          </p:cNvSpPr>
          <p:nvPr>
            <p:ph type="ftr" sz="quarter" idx="11"/>
          </p:nvPr>
        </p:nvSpPr>
        <p:spPr/>
        <p:txBody>
          <a:bodyPr/>
          <a:lstStyle/>
          <a:p>
            <a:r>
              <a:rPr lang="en-US" smtClean="0"/>
              <a:t>G. Bianchi &amp; A. Capone - SDN tutorial</a:t>
            </a:r>
            <a:endParaRPr lang="en-US"/>
          </a:p>
        </p:txBody>
      </p:sp>
      <p:sp>
        <p:nvSpPr>
          <p:cNvPr id="4" name="Slide Number Placeholder 3"/>
          <p:cNvSpPr>
            <a:spLocks noGrp="1"/>
          </p:cNvSpPr>
          <p:nvPr>
            <p:ph type="sldNum" sz="quarter" idx="12"/>
          </p:nvPr>
        </p:nvSpPr>
        <p:spPr/>
        <p:txBody>
          <a:bodyPr/>
          <a:lstStyle/>
          <a:p>
            <a:fld id="{F575C757-2202-604A-8DCC-632154A48C4A}" type="slidenum">
              <a:rPr lang="en-US" smtClean="0"/>
              <a:t>81</a:t>
            </a:fld>
            <a:endParaRPr lang="en-US"/>
          </a:p>
        </p:txBody>
      </p:sp>
      <p:sp>
        <p:nvSpPr>
          <p:cNvPr id="5" name="Content Placeholder 4"/>
          <p:cNvSpPr>
            <a:spLocks noGrp="1"/>
          </p:cNvSpPr>
          <p:nvPr>
            <p:ph idx="1"/>
          </p:nvPr>
        </p:nvSpPr>
        <p:spPr>
          <a:xfrm>
            <a:off x="477032" y="939046"/>
            <a:ext cx="8229600" cy="730737"/>
          </a:xfrm>
        </p:spPr>
        <p:txBody>
          <a:bodyPr/>
          <a:lstStyle/>
          <a:p>
            <a:r>
              <a:rPr lang="en-US" noProof="0" smtClean="0"/>
              <a:t>OpenFlow</a:t>
            </a:r>
            <a:endParaRPr lang="en-US" noProof="0"/>
          </a:p>
        </p:txBody>
      </p:sp>
      <p:sp>
        <p:nvSpPr>
          <p:cNvPr id="14" name="Saetta 19"/>
          <p:cNvSpPr/>
          <p:nvPr/>
        </p:nvSpPr>
        <p:spPr bwMode="auto">
          <a:xfrm rot="4011573">
            <a:off x="3393986" y="2530825"/>
            <a:ext cx="495300" cy="495300"/>
          </a:xfrm>
          <a:prstGeom prst="lightningBolt">
            <a:avLst/>
          </a:prstGeom>
          <a:solidFill>
            <a:srgbClr val="FFFF99"/>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Narrow" pitchFamily="34" charset="0"/>
            </a:endParaRPr>
          </a:p>
        </p:txBody>
      </p:sp>
      <p:sp>
        <p:nvSpPr>
          <p:cNvPr id="15" name="Content Placeholder 4"/>
          <p:cNvSpPr txBox="1">
            <a:spLocks/>
          </p:cNvSpPr>
          <p:nvPr/>
        </p:nvSpPr>
        <p:spPr>
          <a:xfrm>
            <a:off x="629432" y="3665914"/>
            <a:ext cx="4333017" cy="2439750"/>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dirty="0"/>
          </a:p>
        </p:txBody>
      </p:sp>
      <p:sp>
        <p:nvSpPr>
          <p:cNvPr id="7" name="Rounded Rectangular Callout 6"/>
          <p:cNvSpPr/>
          <p:nvPr/>
        </p:nvSpPr>
        <p:spPr>
          <a:xfrm>
            <a:off x="383742" y="3665914"/>
            <a:ext cx="3928609" cy="1807964"/>
          </a:xfrm>
          <a:prstGeom prst="wedgeRoundRectCallout">
            <a:avLst>
              <a:gd name="adj1" fmla="val 28436"/>
              <a:gd name="adj2" fmla="val -76025"/>
              <a:gd name="adj3" fmla="val 16667"/>
            </a:avLst>
          </a:prstGeom>
        </p:spPr>
        <p:style>
          <a:lnRef idx="1">
            <a:schemeClr val="accent5"/>
          </a:lnRef>
          <a:fillRef idx="2">
            <a:schemeClr val="accent5"/>
          </a:fillRef>
          <a:effectRef idx="1">
            <a:schemeClr val="accent5"/>
          </a:effectRef>
          <a:fontRef idx="minor">
            <a:schemeClr val="dk1"/>
          </a:fontRef>
        </p:style>
        <p:txBody>
          <a:bodyPr rtlCol="0" anchor="ctr"/>
          <a:lstStyle/>
          <a:p>
            <a:r>
              <a:rPr lang="en-US" sz="2800" b="1" dirty="0"/>
              <a:t>Fast failover: </a:t>
            </a:r>
            <a:r>
              <a:rPr lang="en-US" sz="2800" dirty="0"/>
              <a:t>local reroute based on port states (Group table)</a:t>
            </a:r>
          </a:p>
        </p:txBody>
      </p:sp>
      <p:sp>
        <p:nvSpPr>
          <p:cNvPr id="18" name="Rounded Rectangular Callout 17"/>
          <p:cNvSpPr/>
          <p:nvPr/>
        </p:nvSpPr>
        <p:spPr>
          <a:xfrm>
            <a:off x="4716224" y="3665914"/>
            <a:ext cx="3251343" cy="1807964"/>
          </a:xfrm>
          <a:prstGeom prst="wedgeRoundRectCallout">
            <a:avLst>
              <a:gd name="adj1" fmla="val -51822"/>
              <a:gd name="adj2" fmla="val -80836"/>
              <a:gd name="adj3" fmla="val 16667"/>
            </a:avLst>
          </a:prstGeom>
        </p:spPr>
        <p:style>
          <a:lnRef idx="1">
            <a:schemeClr val="accent2"/>
          </a:lnRef>
          <a:fillRef idx="2">
            <a:schemeClr val="accent2"/>
          </a:fillRef>
          <a:effectRef idx="1">
            <a:schemeClr val="accent2"/>
          </a:effectRef>
          <a:fontRef idx="minor">
            <a:schemeClr val="dk1"/>
          </a:fontRef>
        </p:style>
        <p:txBody>
          <a:bodyPr rtlCol="0" anchor="ctr"/>
          <a:lstStyle/>
          <a:p>
            <a:pPr lvl="0"/>
            <a:r>
              <a:rPr lang="en-US" sz="2800" dirty="0">
                <a:solidFill>
                  <a:prstClr val="black"/>
                </a:solidFill>
              </a:rPr>
              <a:t>But what if a local reroute in not available ???</a:t>
            </a:r>
          </a:p>
        </p:txBody>
      </p:sp>
    </p:spTree>
    <p:extLst>
      <p:ext uri="{BB962C8B-B14F-4D97-AF65-F5344CB8AC3E}">
        <p14:creationId xmlns:p14="http://schemas.microsoft.com/office/powerpoint/2010/main" val="2587677714"/>
      </p:ext>
    </p:extLst>
  </p:cSld>
  <p:clrMapOvr>
    <a:masterClrMapping/>
  </p:clrMapOvr>
  <p:transition xmlns:p14="http://schemas.microsoft.com/office/powerpoint/2010/main" spd="slow">
    <p:pull/>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dissolve">
                                      <p:cBhvr>
                                        <p:cTn id="7" dur="500"/>
                                        <p:tgtEl>
                                          <p:spTgt spid="14"/>
                                        </p:tgtEl>
                                      </p:cBhvr>
                                    </p:animEffect>
                                  </p:childTnLst>
                                </p:cTn>
                              </p:par>
                              <p:par>
                                <p:cTn id="8" presetID="9"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dissolve">
                                      <p:cBhvr>
                                        <p:cTn id="10" dur="500"/>
                                        <p:tgtEl>
                                          <p:spTgt spid="7"/>
                                        </p:tgtEl>
                                      </p:cBhvr>
                                    </p:animEffect>
                                  </p:childTnLst>
                                </p:cTn>
                              </p:par>
                              <p:par>
                                <p:cTn id="11" presetID="10" presetClass="entr" presetSubtype="0" fill="hold" nodeType="withEffect">
                                  <p:stCondLst>
                                    <p:cond delay="100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500"/>
                                        <p:tgtEl>
                                          <p:spTgt spid="19"/>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xit" presetSubtype="0" fill="hold" grpId="1" nodeType="clickEffect">
                                  <p:stCondLst>
                                    <p:cond delay="0"/>
                                  </p:stCondLst>
                                  <p:childTnLst>
                                    <p:animEffect transition="out" filter="dissolve">
                                      <p:cBhvr>
                                        <p:cTn id="17" dur="500"/>
                                        <p:tgtEl>
                                          <p:spTgt spid="14"/>
                                        </p:tgtEl>
                                      </p:cBhvr>
                                    </p:animEffect>
                                    <p:set>
                                      <p:cBhvr>
                                        <p:cTn id="18" dur="1" fill="hold">
                                          <p:stCondLst>
                                            <p:cond delay="499"/>
                                          </p:stCondLst>
                                        </p:cTn>
                                        <p:tgtEl>
                                          <p:spTgt spid="14"/>
                                        </p:tgtEl>
                                        <p:attrNameLst>
                                          <p:attrName>style.visibility</p:attrName>
                                        </p:attrNameLst>
                                      </p:cBhvr>
                                      <p:to>
                                        <p:strVal val="hidden"/>
                                      </p:to>
                                    </p:set>
                                  </p:childTnLst>
                                </p:cTn>
                              </p:par>
                              <p:par>
                                <p:cTn id="19" presetID="9" presetClass="exit" presetSubtype="0" fill="hold" grpId="1" nodeType="withEffect">
                                  <p:stCondLst>
                                    <p:cond delay="0"/>
                                  </p:stCondLst>
                                  <p:childTnLst>
                                    <p:animEffect transition="out" filter="dissolve">
                                      <p:cBhvr>
                                        <p:cTn id="20" dur="500"/>
                                        <p:tgtEl>
                                          <p:spTgt spid="7"/>
                                        </p:tgtEl>
                                      </p:cBhvr>
                                    </p:animEffect>
                                    <p:set>
                                      <p:cBhvr>
                                        <p:cTn id="21" dur="1" fill="hold">
                                          <p:stCondLst>
                                            <p:cond delay="499"/>
                                          </p:stCondLst>
                                        </p:cTn>
                                        <p:tgtEl>
                                          <p:spTgt spid="7"/>
                                        </p:tgtEl>
                                        <p:attrNameLst>
                                          <p:attrName>style.visibility</p:attrName>
                                        </p:attrNameLst>
                                      </p:cBhvr>
                                      <p:to>
                                        <p:strVal val="hidden"/>
                                      </p:to>
                                    </p:set>
                                  </p:childTnLst>
                                </p:cTn>
                              </p:par>
                            </p:childTnLst>
                          </p:cTn>
                        </p:par>
                        <p:par>
                          <p:cTn id="22" fill="hold">
                            <p:stCondLst>
                              <p:cond delay="500"/>
                            </p:stCondLst>
                            <p:childTnLst>
                              <p:par>
                                <p:cTn id="23" presetID="9" presetClass="entr" presetSubtype="0" fill="hold" grpId="0" nodeType="after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dissolve">
                                      <p:cBhvr>
                                        <p:cTn id="25" dur="500"/>
                                        <p:tgtEl>
                                          <p:spTgt spid="18"/>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dissolve">
                                      <p:cBhvr>
                                        <p:cTn id="28"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14" grpId="0" animBg="1"/>
      <p:bldP spid="14" grpId="1" animBg="1"/>
      <p:bldP spid="7" grpId="0" animBg="1"/>
      <p:bldP spid="7" grpId="1" animBg="1"/>
      <p:bldP spid="18"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magin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7032" y="1565558"/>
            <a:ext cx="8263546" cy="1874328"/>
          </a:xfrm>
          <a:prstGeom prst="rect">
            <a:avLst/>
          </a:prstGeom>
        </p:spPr>
      </p:pic>
      <p:sp>
        <p:nvSpPr>
          <p:cNvPr id="22" name="Saetta 21"/>
          <p:cNvSpPr/>
          <p:nvPr/>
        </p:nvSpPr>
        <p:spPr bwMode="auto">
          <a:xfrm rot="4011573">
            <a:off x="4389750" y="2530824"/>
            <a:ext cx="495300" cy="495300"/>
          </a:xfrm>
          <a:prstGeom prst="lightningBolt">
            <a:avLst/>
          </a:prstGeom>
          <a:solidFill>
            <a:srgbClr val="FFFF99"/>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Narrow" pitchFamily="34" charset="0"/>
            </a:endParaRPr>
          </a:p>
        </p:txBody>
      </p:sp>
      <p:sp>
        <p:nvSpPr>
          <p:cNvPr id="2" name="Titolo 1"/>
          <p:cNvSpPr>
            <a:spLocks noGrp="1"/>
          </p:cNvSpPr>
          <p:nvPr>
            <p:ph type="title"/>
          </p:nvPr>
        </p:nvSpPr>
        <p:spPr>
          <a:xfrm>
            <a:off x="992153" y="91304"/>
            <a:ext cx="7696200" cy="486966"/>
          </a:xfrm>
        </p:spPr>
        <p:txBody>
          <a:bodyPr>
            <a:normAutofit fontScale="90000"/>
          </a:bodyPr>
          <a:lstStyle/>
          <a:p>
            <a:pPr algn="l"/>
            <a:r>
              <a:rPr lang="en-US" noProof="0" smtClean="0"/>
              <a:t>Fault Tolerance</a:t>
            </a:r>
            <a:endParaRPr lang="en-US" noProof="0"/>
          </a:p>
        </p:txBody>
      </p:sp>
      <p:sp>
        <p:nvSpPr>
          <p:cNvPr id="12" name="Rounded Rectangle 18"/>
          <p:cNvSpPr>
            <a:spLocks noChangeArrowheads="1"/>
          </p:cNvSpPr>
          <p:nvPr/>
        </p:nvSpPr>
        <p:spPr bwMode="auto">
          <a:xfrm>
            <a:off x="3611090" y="3599447"/>
            <a:ext cx="1182045" cy="229800"/>
          </a:xfrm>
          <a:prstGeom prst="roundRect">
            <a:avLst>
              <a:gd name="adj" fmla="val 16667"/>
            </a:avLst>
          </a:prstGeom>
          <a:solidFill>
            <a:srgbClr val="FF0000"/>
          </a:solidFill>
          <a:ln w="38100">
            <a:solidFill>
              <a:srgbClr val="FF0000"/>
            </a:solidFill>
            <a:round/>
            <a:headEnd/>
            <a:tailEnd/>
          </a:ln>
        </p:spPr>
        <p:txBody>
          <a:bodyPr wrap="none" anchor="ctr"/>
          <a:lstStyle>
            <a:lvl1pPr eaLnBrk="0" hangingPunct="0">
              <a:defRPr sz="2000" b="1">
                <a:solidFill>
                  <a:schemeClr val="tx1"/>
                </a:solidFill>
                <a:latin typeface="Helvetica" pitchFamily="1" charset="0"/>
                <a:ea typeface="ＭＳ Ｐゴシック" pitchFamily="34" charset="-128"/>
              </a:defRPr>
            </a:lvl1pPr>
            <a:lvl2pPr marL="37931725" indent="-37474525" eaLnBrk="0" hangingPunct="0">
              <a:defRPr sz="2000" b="1">
                <a:solidFill>
                  <a:schemeClr val="tx1"/>
                </a:solidFill>
                <a:latin typeface="Helvetica" pitchFamily="1" charset="0"/>
                <a:ea typeface="ＭＳ Ｐゴシック" pitchFamily="34" charset="-128"/>
              </a:defRPr>
            </a:lvl2pPr>
            <a:lvl3pPr eaLnBrk="0" hangingPunct="0">
              <a:defRPr sz="2000" b="1">
                <a:solidFill>
                  <a:schemeClr val="tx1"/>
                </a:solidFill>
                <a:latin typeface="Helvetica" pitchFamily="1" charset="0"/>
                <a:ea typeface="ＭＳ Ｐゴシック" pitchFamily="34" charset="-128"/>
              </a:defRPr>
            </a:lvl3pPr>
            <a:lvl4pPr eaLnBrk="0" hangingPunct="0">
              <a:defRPr sz="2000" b="1">
                <a:solidFill>
                  <a:schemeClr val="tx1"/>
                </a:solidFill>
                <a:latin typeface="Helvetica" pitchFamily="1" charset="0"/>
                <a:ea typeface="ＭＳ Ｐゴシック" pitchFamily="34" charset="-128"/>
              </a:defRPr>
            </a:lvl4pPr>
            <a:lvl5pPr eaLnBrk="0" hangingPunct="0">
              <a:defRPr sz="2000" b="1">
                <a:solidFill>
                  <a:schemeClr val="tx1"/>
                </a:solidFill>
                <a:latin typeface="Helvetica" pitchFamily="1" charset="0"/>
                <a:ea typeface="ＭＳ Ｐゴシック" pitchFamily="34" charset="-128"/>
              </a:defRPr>
            </a:lvl5pPr>
            <a:lvl6pPr marL="457200" eaLnBrk="0" fontAlgn="base" hangingPunct="0">
              <a:spcBef>
                <a:spcPct val="0"/>
              </a:spcBef>
              <a:spcAft>
                <a:spcPct val="0"/>
              </a:spcAft>
              <a:defRPr sz="2000" b="1">
                <a:solidFill>
                  <a:schemeClr val="tx1"/>
                </a:solidFill>
                <a:latin typeface="Helvetica" pitchFamily="1" charset="0"/>
                <a:ea typeface="ＭＳ Ｐゴシック" pitchFamily="34" charset="-128"/>
              </a:defRPr>
            </a:lvl6pPr>
            <a:lvl7pPr marL="914400" eaLnBrk="0" fontAlgn="base" hangingPunct="0">
              <a:spcBef>
                <a:spcPct val="0"/>
              </a:spcBef>
              <a:spcAft>
                <a:spcPct val="0"/>
              </a:spcAft>
              <a:defRPr sz="2000" b="1">
                <a:solidFill>
                  <a:schemeClr val="tx1"/>
                </a:solidFill>
                <a:latin typeface="Helvetica" pitchFamily="1" charset="0"/>
                <a:ea typeface="ＭＳ Ｐゴシック" pitchFamily="34" charset="-128"/>
              </a:defRPr>
            </a:lvl7pPr>
            <a:lvl8pPr marL="1371600" eaLnBrk="0" fontAlgn="base" hangingPunct="0">
              <a:spcBef>
                <a:spcPct val="0"/>
              </a:spcBef>
              <a:spcAft>
                <a:spcPct val="0"/>
              </a:spcAft>
              <a:defRPr sz="2000" b="1">
                <a:solidFill>
                  <a:schemeClr val="tx1"/>
                </a:solidFill>
                <a:latin typeface="Helvetica" pitchFamily="1" charset="0"/>
                <a:ea typeface="ＭＳ Ｐゴシック" pitchFamily="34" charset="-128"/>
              </a:defRPr>
            </a:lvl8pPr>
            <a:lvl9pPr marL="1828800" eaLnBrk="0" fontAlgn="base" hangingPunct="0">
              <a:spcBef>
                <a:spcPct val="0"/>
              </a:spcBef>
              <a:spcAft>
                <a:spcPct val="0"/>
              </a:spcAft>
              <a:defRPr sz="2000" b="1">
                <a:solidFill>
                  <a:schemeClr val="tx1"/>
                </a:solidFill>
                <a:latin typeface="Helvetica" pitchFamily="1" charset="0"/>
                <a:ea typeface="ＭＳ Ｐゴシック" pitchFamily="34" charset="-128"/>
              </a:defRPr>
            </a:lvl9pPr>
          </a:lstStyle>
          <a:p>
            <a:pPr algn="ctr" eaLnBrk="1" fontAlgn="base" hangingPunct="1">
              <a:spcBef>
                <a:spcPct val="0"/>
              </a:spcBef>
              <a:spcAft>
                <a:spcPct val="0"/>
              </a:spcAft>
            </a:pPr>
            <a:r>
              <a:rPr lang="it-IT" altLang="it-IT" sz="1500" dirty="0">
                <a:solidFill>
                  <a:srgbClr val="000000"/>
                </a:solidFill>
                <a:cs typeface="Arial" charset="0"/>
              </a:rPr>
              <a:t>controller</a:t>
            </a:r>
          </a:p>
        </p:txBody>
      </p:sp>
      <p:cxnSp>
        <p:nvCxnSpPr>
          <p:cNvPr id="13" name="Straight Arrow Connector 16"/>
          <p:cNvCxnSpPr>
            <a:cxnSpLocks noChangeShapeType="1"/>
          </p:cNvCxnSpPr>
          <p:nvPr/>
        </p:nvCxnSpPr>
        <p:spPr bwMode="auto">
          <a:xfrm>
            <a:off x="4086251" y="3037113"/>
            <a:ext cx="543806" cy="498803"/>
          </a:xfrm>
          <a:prstGeom prst="straightConnector1">
            <a:avLst/>
          </a:prstGeom>
          <a:noFill/>
          <a:ln w="38100">
            <a:solidFill>
              <a:srgbClr val="FF0000"/>
            </a:solidFill>
            <a:round/>
            <a:headEnd/>
            <a:tailEnd type="arrow" w="med" len="med"/>
          </a:ln>
          <a:extLst>
            <a:ext uri="{909E8E84-426E-40dd-AFC4-6F175D3DCCD1}">
              <a14:hiddenFill xmlns:a14="http://schemas.microsoft.com/office/drawing/2010/main">
                <a:noFill/>
              </a14:hiddenFill>
            </a:ext>
          </a:extLst>
        </p:spPr>
      </p:cxnSp>
      <p:cxnSp>
        <p:nvCxnSpPr>
          <p:cNvPr id="14" name="Straight Arrow Connector 16"/>
          <p:cNvCxnSpPr>
            <a:cxnSpLocks noChangeShapeType="1"/>
          </p:cNvCxnSpPr>
          <p:nvPr/>
        </p:nvCxnSpPr>
        <p:spPr bwMode="auto">
          <a:xfrm flipH="1" flipV="1">
            <a:off x="3114301" y="2949906"/>
            <a:ext cx="685766" cy="599103"/>
          </a:xfrm>
          <a:prstGeom prst="straightConnector1">
            <a:avLst/>
          </a:prstGeom>
          <a:noFill/>
          <a:ln w="38100">
            <a:solidFill>
              <a:srgbClr val="FF0000"/>
            </a:solidFill>
            <a:round/>
            <a:headEnd/>
            <a:tailEnd type="arrow" w="med" len="med"/>
          </a:ln>
          <a:extLst>
            <a:ext uri="{909E8E84-426E-40dd-AFC4-6F175D3DCCD1}">
              <a14:hiddenFill xmlns:a14="http://schemas.microsoft.com/office/drawing/2010/main">
                <a:noFill/>
              </a14:hiddenFill>
            </a:ext>
          </a:extLst>
        </p:spPr>
      </p:cxnSp>
      <p:sp>
        <p:nvSpPr>
          <p:cNvPr id="18" name="Rettangolo 17"/>
          <p:cNvSpPr/>
          <p:nvPr/>
        </p:nvSpPr>
        <p:spPr>
          <a:xfrm>
            <a:off x="866377" y="4061942"/>
            <a:ext cx="7750839" cy="1815882"/>
          </a:xfrm>
          <a:prstGeom prst="rect">
            <a:avLst/>
          </a:prstGeom>
        </p:spPr>
        <p:txBody>
          <a:bodyPr wrap="square">
            <a:spAutoFit/>
          </a:bodyPr>
          <a:lstStyle/>
          <a:p>
            <a:r>
              <a:rPr lang="en-US" sz="2800" kern="0" dirty="0" smtClean="0"/>
              <a:t>Obviously it is always possible to rely on the controller to:</a:t>
            </a:r>
          </a:p>
          <a:p>
            <a:pPr marL="342900" indent="-342900">
              <a:buFont typeface="Arial"/>
              <a:buChar char="•"/>
            </a:pPr>
            <a:r>
              <a:rPr lang="en-US" sz="2800" kern="0" dirty="0" smtClean="0"/>
              <a:t>forward the packet on the </a:t>
            </a:r>
            <a:r>
              <a:rPr lang="en-US" sz="2800" kern="0" dirty="0" smtClean="0">
                <a:solidFill>
                  <a:srgbClr val="000000"/>
                </a:solidFill>
              </a:rPr>
              <a:t>backup path</a:t>
            </a:r>
          </a:p>
          <a:p>
            <a:pPr marL="342900" indent="-342900">
              <a:buFont typeface="Arial"/>
              <a:buChar char="•"/>
            </a:pPr>
            <a:r>
              <a:rPr lang="en-US" sz="2800" kern="0" dirty="0" smtClean="0"/>
              <a:t>install flow entries for the </a:t>
            </a:r>
            <a:r>
              <a:rPr lang="en-US" sz="2800" kern="0" dirty="0" smtClean="0">
                <a:solidFill>
                  <a:srgbClr val="000000"/>
                </a:solidFill>
              </a:rPr>
              <a:t>backup path</a:t>
            </a:r>
            <a:endParaRPr lang="en-US" sz="2800" kern="0" dirty="0">
              <a:solidFill>
                <a:srgbClr val="000000"/>
              </a:solidFill>
            </a:endParaRPr>
          </a:p>
        </p:txBody>
      </p:sp>
      <p:sp>
        <p:nvSpPr>
          <p:cNvPr id="3" name="Footer Placeholder 2"/>
          <p:cNvSpPr>
            <a:spLocks noGrp="1"/>
          </p:cNvSpPr>
          <p:nvPr>
            <p:ph type="ftr" sz="quarter" idx="11"/>
          </p:nvPr>
        </p:nvSpPr>
        <p:spPr/>
        <p:txBody>
          <a:bodyPr/>
          <a:lstStyle/>
          <a:p>
            <a:r>
              <a:rPr lang="en-US" smtClean="0"/>
              <a:t>G. Bianchi &amp; A. Capone - SDN tutorial</a:t>
            </a:r>
            <a:endParaRPr lang="en-US"/>
          </a:p>
        </p:txBody>
      </p:sp>
      <p:sp>
        <p:nvSpPr>
          <p:cNvPr id="4" name="Slide Number Placeholder 3"/>
          <p:cNvSpPr>
            <a:spLocks noGrp="1"/>
          </p:cNvSpPr>
          <p:nvPr>
            <p:ph type="sldNum" sz="quarter" idx="12"/>
          </p:nvPr>
        </p:nvSpPr>
        <p:spPr/>
        <p:txBody>
          <a:bodyPr/>
          <a:lstStyle/>
          <a:p>
            <a:fld id="{F575C757-2202-604A-8DCC-632154A48C4A}" type="slidenum">
              <a:rPr lang="en-US" smtClean="0"/>
              <a:t>82</a:t>
            </a:fld>
            <a:endParaRPr lang="en-US"/>
          </a:p>
        </p:txBody>
      </p:sp>
      <p:sp>
        <p:nvSpPr>
          <p:cNvPr id="16" name="Content Placeholder 4"/>
          <p:cNvSpPr>
            <a:spLocks noGrp="1"/>
          </p:cNvSpPr>
          <p:nvPr>
            <p:ph idx="1"/>
          </p:nvPr>
        </p:nvSpPr>
        <p:spPr>
          <a:xfrm>
            <a:off x="477032" y="939046"/>
            <a:ext cx="8229600" cy="730737"/>
          </a:xfrm>
        </p:spPr>
        <p:txBody>
          <a:bodyPr/>
          <a:lstStyle/>
          <a:p>
            <a:r>
              <a:rPr lang="en-US" noProof="0" smtClean="0"/>
              <a:t>OpenFlow</a:t>
            </a:r>
            <a:endParaRPr lang="en-US" noProof="0"/>
          </a:p>
        </p:txBody>
      </p:sp>
    </p:spTree>
    <p:extLst>
      <p:ext uri="{BB962C8B-B14F-4D97-AF65-F5344CB8AC3E}">
        <p14:creationId xmlns:p14="http://schemas.microsoft.com/office/powerpoint/2010/main" val="3885910059"/>
      </p:ext>
    </p:extLst>
  </p:cSld>
  <p:clrMapOvr>
    <a:masterClrMapping/>
  </p:clrMapOvr>
  <p:transition xmlns:p14="http://schemas.microsoft.com/office/powerpoint/2010/main" spd="slow">
    <p:pull/>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1000"/>
                                  </p:stCondLst>
                                  <p:childTnLst>
                                    <p:set>
                                      <p:cBhvr>
                                        <p:cTn id="6" dur="1" fill="hold">
                                          <p:stCondLst>
                                            <p:cond delay="0"/>
                                          </p:stCondLst>
                                        </p:cTn>
                                        <p:tgtEl>
                                          <p:spTgt spid="22"/>
                                        </p:tgtEl>
                                        <p:attrNameLst>
                                          <p:attrName>style.visibility</p:attrName>
                                        </p:attrNameLst>
                                      </p:cBhvr>
                                      <p:to>
                                        <p:strVal val="visible"/>
                                      </p:to>
                                    </p:set>
                                    <p:animEffect transition="in" filter="wipe(down)">
                                      <p:cBhvr>
                                        <p:cTn id="7" dur="500"/>
                                        <p:tgtEl>
                                          <p:spTgt spid="22"/>
                                        </p:tgtEl>
                                      </p:cBhvr>
                                    </p:animEffect>
                                  </p:childTnLst>
                                </p:cTn>
                              </p:par>
                            </p:childTnLst>
                          </p:cTn>
                        </p:par>
                        <p:par>
                          <p:cTn id="8" fill="hold">
                            <p:stCondLst>
                              <p:cond delay="1500"/>
                            </p:stCondLst>
                            <p:childTnLst>
                              <p:par>
                                <p:cTn id="9" presetID="10" presetClass="entr" presetSubtype="0"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500"/>
                                        <p:tgtEl>
                                          <p:spTgt spid="13"/>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500"/>
                                        <p:tgtEl>
                                          <p:spTgt spid="12"/>
                                        </p:tgtEl>
                                      </p:cBhvr>
                                    </p:animEffect>
                                  </p:childTnLst>
                                </p:cTn>
                              </p:par>
                              <p:par>
                                <p:cTn id="15" presetID="10" presetClass="entr" presetSubtype="0"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12"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Immagine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7032" y="1565558"/>
            <a:ext cx="8263546" cy="1874328"/>
          </a:xfrm>
          <a:prstGeom prst="rect">
            <a:avLst/>
          </a:prstGeom>
        </p:spPr>
      </p:pic>
      <p:sp>
        <p:nvSpPr>
          <p:cNvPr id="20" name="Saetta 19"/>
          <p:cNvSpPr/>
          <p:nvPr/>
        </p:nvSpPr>
        <p:spPr bwMode="auto">
          <a:xfrm rot="4011573">
            <a:off x="4389750" y="2530824"/>
            <a:ext cx="495300" cy="495300"/>
          </a:xfrm>
          <a:prstGeom prst="lightningBolt">
            <a:avLst/>
          </a:prstGeom>
          <a:solidFill>
            <a:srgbClr val="FFFF99"/>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Narrow" pitchFamily="34" charset="0"/>
            </a:endParaRPr>
          </a:p>
        </p:txBody>
      </p:sp>
      <p:sp>
        <p:nvSpPr>
          <p:cNvPr id="2" name="Titolo 1"/>
          <p:cNvSpPr>
            <a:spLocks noGrp="1"/>
          </p:cNvSpPr>
          <p:nvPr>
            <p:ph type="title"/>
          </p:nvPr>
        </p:nvSpPr>
        <p:spPr>
          <a:xfrm>
            <a:off x="992153" y="91304"/>
            <a:ext cx="7696200" cy="486966"/>
          </a:xfrm>
        </p:spPr>
        <p:txBody>
          <a:bodyPr>
            <a:normAutofit fontScale="90000"/>
          </a:bodyPr>
          <a:lstStyle/>
          <a:p>
            <a:pPr algn="l"/>
            <a:r>
              <a:rPr lang="en-US" noProof="0" smtClean="0"/>
              <a:t>Fault Tolerance in OpenState</a:t>
            </a:r>
            <a:endParaRPr lang="en-US" noProof="0"/>
          </a:p>
        </p:txBody>
      </p:sp>
      <p:sp>
        <p:nvSpPr>
          <p:cNvPr id="12" name="Segnaposto contenuto 2"/>
          <p:cNvSpPr txBox="1">
            <a:spLocks/>
          </p:cNvSpPr>
          <p:nvPr/>
        </p:nvSpPr>
        <p:spPr bwMode="auto">
          <a:xfrm>
            <a:off x="691549" y="923237"/>
            <a:ext cx="8181729" cy="842063"/>
          </a:xfrm>
          <a:prstGeom prst="rect">
            <a:avLst/>
          </a:prstGeom>
          <a:noFill/>
          <a:ln w="9525">
            <a:noFill/>
            <a:miter lim="800000"/>
            <a:headEnd/>
            <a:tailEnd/>
          </a:ln>
        </p:spPr>
        <p:txBody>
          <a:bodyPr vert="horz" wrap="square" lIns="90488" tIns="44450" rIns="90488" bIns="44450" numCol="1" anchor="t" anchorCtr="0" compatLnSpc="1">
            <a:prstTxWarp prst="textNoShape">
              <a:avLst/>
            </a:prstTxWarp>
            <a:noAutofit/>
          </a:bodyPr>
          <a:lstStyle>
            <a:lvl1pPr marL="257175" indent="-257175" algn="l" rtl="0" eaLnBrk="0" fontAlgn="base" hangingPunct="0">
              <a:spcBef>
                <a:spcPct val="20000"/>
              </a:spcBef>
              <a:spcAft>
                <a:spcPct val="0"/>
              </a:spcAft>
              <a:buClr>
                <a:schemeClr val="tx1"/>
              </a:buClr>
              <a:buFont typeface="Wingdings" pitchFamily="2" charset="2"/>
              <a:buChar char="è"/>
              <a:defRPr sz="2400" b="1">
                <a:solidFill>
                  <a:schemeClr val="tx1"/>
                </a:solidFill>
                <a:latin typeface="+mn-lt"/>
                <a:ea typeface="+mn-ea"/>
                <a:cs typeface="+mn-cs"/>
              </a:defRPr>
            </a:lvl1pPr>
            <a:lvl2pPr marL="557213" indent="-214313" algn="l" rtl="0" eaLnBrk="0" fontAlgn="base" hangingPunct="0">
              <a:spcBef>
                <a:spcPct val="20000"/>
              </a:spcBef>
              <a:spcAft>
                <a:spcPct val="0"/>
              </a:spcAft>
              <a:buClr>
                <a:schemeClr val="tx1"/>
              </a:buClr>
              <a:buFont typeface="Wingdings" pitchFamily="2" charset="2"/>
              <a:buChar char="ð"/>
              <a:defRPr sz="2400">
                <a:solidFill>
                  <a:schemeClr val="tx1"/>
                </a:solidFill>
                <a:latin typeface="Arial Narrow" pitchFamily="34" charset="0"/>
              </a:defRPr>
            </a:lvl2pPr>
            <a:lvl3pPr marL="857250" indent="-171450" algn="l" rtl="0" eaLnBrk="0" fontAlgn="base" hangingPunct="0">
              <a:spcBef>
                <a:spcPct val="20000"/>
              </a:spcBef>
              <a:spcAft>
                <a:spcPct val="0"/>
              </a:spcAft>
              <a:buClr>
                <a:schemeClr val="tx1"/>
              </a:buClr>
              <a:buFont typeface="Wingdings" pitchFamily="2" charset="2"/>
              <a:buChar char="à"/>
              <a:defRPr sz="2100">
                <a:solidFill>
                  <a:schemeClr val="tx1"/>
                </a:solidFill>
                <a:latin typeface="Times New Roman" pitchFamily="18" charset="0"/>
              </a:defRPr>
            </a:lvl3pPr>
            <a:lvl4pPr marL="1200150" indent="-171450" algn="l" rtl="0" eaLnBrk="0" fontAlgn="base" hangingPunct="0">
              <a:spcBef>
                <a:spcPct val="20000"/>
              </a:spcBef>
              <a:spcAft>
                <a:spcPct val="0"/>
              </a:spcAft>
              <a:buClr>
                <a:schemeClr val="tx1"/>
              </a:buClr>
              <a:buChar char="»"/>
              <a:defRPr sz="1800">
                <a:solidFill>
                  <a:schemeClr val="tx1"/>
                </a:solidFill>
                <a:latin typeface="Times New Roman" pitchFamily="18" charset="0"/>
              </a:defRPr>
            </a:lvl4pPr>
            <a:lvl5pPr marL="1543050" indent="-171450" algn="l" rtl="0" eaLnBrk="0" fontAlgn="base" hangingPunct="0">
              <a:spcBef>
                <a:spcPct val="20000"/>
              </a:spcBef>
              <a:spcAft>
                <a:spcPct val="0"/>
              </a:spcAft>
              <a:buClr>
                <a:schemeClr val="tx1"/>
              </a:buClr>
              <a:buChar char="–"/>
              <a:defRPr sz="1500">
                <a:solidFill>
                  <a:schemeClr val="tx1"/>
                </a:solidFill>
                <a:latin typeface="Times New Roman" pitchFamily="18" charset="0"/>
              </a:defRPr>
            </a:lvl5pPr>
            <a:lvl6pPr marL="1885950" indent="-171450" algn="l" rtl="0" fontAlgn="base">
              <a:spcBef>
                <a:spcPct val="20000"/>
              </a:spcBef>
              <a:spcAft>
                <a:spcPct val="0"/>
              </a:spcAft>
              <a:buClr>
                <a:schemeClr val="tx1"/>
              </a:buClr>
              <a:buChar char="–"/>
              <a:defRPr sz="1500">
                <a:solidFill>
                  <a:schemeClr val="tx1"/>
                </a:solidFill>
                <a:latin typeface="Times New Roman" pitchFamily="18" charset="0"/>
              </a:defRPr>
            </a:lvl6pPr>
            <a:lvl7pPr marL="2228850" indent="-171450" algn="l" rtl="0" fontAlgn="base">
              <a:spcBef>
                <a:spcPct val="20000"/>
              </a:spcBef>
              <a:spcAft>
                <a:spcPct val="0"/>
              </a:spcAft>
              <a:buClr>
                <a:schemeClr val="tx1"/>
              </a:buClr>
              <a:buChar char="–"/>
              <a:defRPr sz="1500">
                <a:solidFill>
                  <a:schemeClr val="tx1"/>
                </a:solidFill>
                <a:latin typeface="Times New Roman" pitchFamily="18" charset="0"/>
              </a:defRPr>
            </a:lvl7pPr>
            <a:lvl8pPr marL="2571750" indent="-171450" algn="l" rtl="0" fontAlgn="base">
              <a:spcBef>
                <a:spcPct val="20000"/>
              </a:spcBef>
              <a:spcAft>
                <a:spcPct val="0"/>
              </a:spcAft>
              <a:buClr>
                <a:schemeClr val="tx1"/>
              </a:buClr>
              <a:buChar char="–"/>
              <a:defRPr sz="1500">
                <a:solidFill>
                  <a:schemeClr val="tx1"/>
                </a:solidFill>
                <a:latin typeface="Times New Roman" pitchFamily="18" charset="0"/>
              </a:defRPr>
            </a:lvl8pPr>
            <a:lvl9pPr marL="2914650" indent="-171450" algn="l" rtl="0" fontAlgn="base">
              <a:spcBef>
                <a:spcPct val="20000"/>
              </a:spcBef>
              <a:spcAft>
                <a:spcPct val="0"/>
              </a:spcAft>
              <a:buClr>
                <a:schemeClr val="tx1"/>
              </a:buClr>
              <a:buChar char="–"/>
              <a:defRPr sz="1500">
                <a:solidFill>
                  <a:schemeClr val="tx1"/>
                </a:solidFill>
                <a:latin typeface="Times New Roman" pitchFamily="18" charset="0"/>
              </a:defRPr>
            </a:lvl9pPr>
          </a:lstStyle>
          <a:p>
            <a:pPr marL="0" indent="0">
              <a:buNone/>
            </a:pPr>
            <a:r>
              <a:rPr lang="en-US" sz="2800" b="0" kern="0" smtClean="0">
                <a:solidFill>
                  <a:srgbClr val="000000"/>
                </a:solidFill>
              </a:rPr>
              <a:t>With </a:t>
            </a:r>
            <a:r>
              <a:rPr lang="en-US" sz="2800" kern="0" smtClean="0">
                <a:solidFill>
                  <a:srgbClr val="000000"/>
                </a:solidFill>
              </a:rPr>
              <a:t>OpenState</a:t>
            </a:r>
            <a:r>
              <a:rPr lang="en-US" sz="2800" b="0" kern="0" smtClean="0">
                <a:solidFill>
                  <a:srgbClr val="000000"/>
                </a:solidFill>
              </a:rPr>
              <a:t> the switch itself can react to the fault</a:t>
            </a:r>
          </a:p>
        </p:txBody>
      </p:sp>
      <p:sp>
        <p:nvSpPr>
          <p:cNvPr id="5" name="Arco 4"/>
          <p:cNvSpPr/>
          <p:nvPr/>
        </p:nvSpPr>
        <p:spPr bwMode="auto">
          <a:xfrm rot="5400000">
            <a:off x="3221986" y="2469943"/>
            <a:ext cx="675327" cy="1008696"/>
          </a:xfrm>
          <a:prstGeom prst="arc">
            <a:avLst>
              <a:gd name="adj1" fmla="val 16200000"/>
              <a:gd name="adj2" fmla="val 5348943"/>
            </a:avLst>
          </a:prstGeom>
          <a:noFill/>
          <a:ln w="12700" cap="flat" cmpd="sng" algn="ctr">
            <a:solidFill>
              <a:schemeClr val="tx1"/>
            </a:solidFill>
            <a:prstDash val="solid"/>
            <a:round/>
            <a:headEnd type="none" w="sm" len="sm"/>
            <a:tailEnd type="triangle" w="lg" len="lg"/>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Narrow" pitchFamily="34" charset="0"/>
            </a:endParaRPr>
          </a:p>
        </p:txBody>
      </p:sp>
      <p:sp>
        <p:nvSpPr>
          <p:cNvPr id="7" name="CasellaDiTesto 6"/>
          <p:cNvSpPr txBox="1"/>
          <p:nvPr/>
        </p:nvSpPr>
        <p:spPr>
          <a:xfrm>
            <a:off x="3559650" y="2580001"/>
            <a:ext cx="313850" cy="169277"/>
          </a:xfrm>
          <a:prstGeom prst="rect">
            <a:avLst/>
          </a:prstGeom>
          <a:noFill/>
          <a:ln>
            <a:solidFill>
              <a:schemeClr val="tx1"/>
            </a:solidFill>
          </a:ln>
        </p:spPr>
        <p:txBody>
          <a:bodyPr wrap="square" rtlCol="0">
            <a:spAutoFit/>
          </a:bodyPr>
          <a:lstStyle/>
          <a:p>
            <a:pPr algn="ctr"/>
            <a:r>
              <a:rPr lang="en-US" sz="500" dirty="0" smtClean="0"/>
              <a:t>PKT</a:t>
            </a:r>
            <a:endParaRPr lang="en-US" sz="1050" dirty="0"/>
          </a:p>
        </p:txBody>
      </p:sp>
      <p:sp>
        <p:nvSpPr>
          <p:cNvPr id="16" name="CasellaDiTesto 15"/>
          <p:cNvSpPr txBox="1"/>
          <p:nvPr/>
        </p:nvSpPr>
        <p:spPr>
          <a:xfrm>
            <a:off x="3581875" y="3339642"/>
            <a:ext cx="313850" cy="169277"/>
          </a:xfrm>
          <a:prstGeom prst="rect">
            <a:avLst/>
          </a:prstGeom>
          <a:noFill/>
          <a:ln>
            <a:solidFill>
              <a:schemeClr val="tx1"/>
            </a:solidFill>
          </a:ln>
        </p:spPr>
        <p:txBody>
          <a:bodyPr wrap="square" rtlCol="0">
            <a:spAutoFit/>
          </a:bodyPr>
          <a:lstStyle/>
          <a:p>
            <a:pPr algn="ctr"/>
            <a:r>
              <a:rPr lang="en-US" sz="500" dirty="0" smtClean="0"/>
              <a:t>PKT</a:t>
            </a:r>
            <a:endParaRPr lang="en-US" sz="1050" dirty="0"/>
          </a:p>
        </p:txBody>
      </p:sp>
      <p:sp>
        <p:nvSpPr>
          <p:cNvPr id="17" name="CasellaDiTesto 16"/>
          <p:cNvSpPr txBox="1"/>
          <p:nvPr/>
        </p:nvSpPr>
        <p:spPr>
          <a:xfrm>
            <a:off x="3195638" y="3339641"/>
            <a:ext cx="384744" cy="169277"/>
          </a:xfrm>
          <a:prstGeom prst="rect">
            <a:avLst/>
          </a:prstGeom>
          <a:solidFill>
            <a:srgbClr val="FFFF00"/>
          </a:solidFill>
          <a:ln>
            <a:solidFill>
              <a:schemeClr val="tx1"/>
            </a:solidFill>
          </a:ln>
        </p:spPr>
        <p:txBody>
          <a:bodyPr wrap="square" rtlCol="0">
            <a:spAutoFit/>
          </a:bodyPr>
          <a:lstStyle/>
          <a:p>
            <a:pPr algn="ctr"/>
            <a:r>
              <a:rPr lang="en-US" sz="500" dirty="0" smtClean="0"/>
              <a:t>TAG</a:t>
            </a:r>
            <a:endParaRPr lang="en-US" sz="1050" dirty="0"/>
          </a:p>
        </p:txBody>
      </p:sp>
      <p:sp>
        <p:nvSpPr>
          <p:cNvPr id="18" name="Segnaposto contenuto 2"/>
          <p:cNvSpPr txBox="1">
            <a:spLocks/>
          </p:cNvSpPr>
          <p:nvPr/>
        </p:nvSpPr>
        <p:spPr bwMode="auto">
          <a:xfrm>
            <a:off x="691550" y="3499366"/>
            <a:ext cx="8181729" cy="842063"/>
          </a:xfrm>
          <a:prstGeom prst="rect">
            <a:avLst/>
          </a:prstGeom>
          <a:noFill/>
          <a:ln w="9525">
            <a:noFill/>
            <a:miter lim="800000"/>
            <a:headEnd/>
            <a:tailEnd/>
          </a:ln>
        </p:spPr>
        <p:txBody>
          <a:bodyPr vert="horz" wrap="square" lIns="90488" tIns="44450" rIns="90488" bIns="44450" numCol="1" anchor="t" anchorCtr="0" compatLnSpc="1">
            <a:prstTxWarp prst="textNoShape">
              <a:avLst/>
            </a:prstTxWarp>
            <a:noAutofit/>
          </a:bodyPr>
          <a:lstStyle>
            <a:lvl1pPr marL="257175" indent="-257175" algn="l" rtl="0" eaLnBrk="0" fontAlgn="base" hangingPunct="0">
              <a:spcBef>
                <a:spcPct val="20000"/>
              </a:spcBef>
              <a:spcAft>
                <a:spcPct val="0"/>
              </a:spcAft>
              <a:buClr>
                <a:schemeClr val="tx1"/>
              </a:buClr>
              <a:buFont typeface="Wingdings" pitchFamily="2" charset="2"/>
              <a:buChar char="è"/>
              <a:defRPr sz="2400" b="1">
                <a:solidFill>
                  <a:schemeClr val="tx1"/>
                </a:solidFill>
                <a:latin typeface="+mn-lt"/>
                <a:ea typeface="+mn-ea"/>
                <a:cs typeface="+mn-cs"/>
              </a:defRPr>
            </a:lvl1pPr>
            <a:lvl2pPr marL="557213" indent="-214313" algn="l" rtl="0" eaLnBrk="0" fontAlgn="base" hangingPunct="0">
              <a:spcBef>
                <a:spcPct val="20000"/>
              </a:spcBef>
              <a:spcAft>
                <a:spcPct val="0"/>
              </a:spcAft>
              <a:buClr>
                <a:schemeClr val="tx1"/>
              </a:buClr>
              <a:buFont typeface="Wingdings" pitchFamily="2" charset="2"/>
              <a:buChar char="ð"/>
              <a:defRPr sz="2400">
                <a:solidFill>
                  <a:schemeClr val="tx1"/>
                </a:solidFill>
                <a:latin typeface="Arial Narrow" pitchFamily="34" charset="0"/>
              </a:defRPr>
            </a:lvl2pPr>
            <a:lvl3pPr marL="857250" indent="-171450" algn="l" rtl="0" eaLnBrk="0" fontAlgn="base" hangingPunct="0">
              <a:spcBef>
                <a:spcPct val="20000"/>
              </a:spcBef>
              <a:spcAft>
                <a:spcPct val="0"/>
              </a:spcAft>
              <a:buClr>
                <a:schemeClr val="tx1"/>
              </a:buClr>
              <a:buFont typeface="Wingdings" pitchFamily="2" charset="2"/>
              <a:buChar char="à"/>
              <a:defRPr sz="2100">
                <a:solidFill>
                  <a:schemeClr val="tx1"/>
                </a:solidFill>
                <a:latin typeface="Times New Roman" pitchFamily="18" charset="0"/>
              </a:defRPr>
            </a:lvl3pPr>
            <a:lvl4pPr marL="1200150" indent="-171450" algn="l" rtl="0" eaLnBrk="0" fontAlgn="base" hangingPunct="0">
              <a:spcBef>
                <a:spcPct val="20000"/>
              </a:spcBef>
              <a:spcAft>
                <a:spcPct val="0"/>
              </a:spcAft>
              <a:buClr>
                <a:schemeClr val="tx1"/>
              </a:buClr>
              <a:buChar char="»"/>
              <a:defRPr sz="1800">
                <a:solidFill>
                  <a:schemeClr val="tx1"/>
                </a:solidFill>
                <a:latin typeface="Times New Roman" pitchFamily="18" charset="0"/>
              </a:defRPr>
            </a:lvl4pPr>
            <a:lvl5pPr marL="1543050" indent="-171450" algn="l" rtl="0" eaLnBrk="0" fontAlgn="base" hangingPunct="0">
              <a:spcBef>
                <a:spcPct val="20000"/>
              </a:spcBef>
              <a:spcAft>
                <a:spcPct val="0"/>
              </a:spcAft>
              <a:buClr>
                <a:schemeClr val="tx1"/>
              </a:buClr>
              <a:buChar char="–"/>
              <a:defRPr sz="1500">
                <a:solidFill>
                  <a:schemeClr val="tx1"/>
                </a:solidFill>
                <a:latin typeface="Times New Roman" pitchFamily="18" charset="0"/>
              </a:defRPr>
            </a:lvl5pPr>
            <a:lvl6pPr marL="1885950" indent="-171450" algn="l" rtl="0" fontAlgn="base">
              <a:spcBef>
                <a:spcPct val="20000"/>
              </a:spcBef>
              <a:spcAft>
                <a:spcPct val="0"/>
              </a:spcAft>
              <a:buClr>
                <a:schemeClr val="tx1"/>
              </a:buClr>
              <a:buChar char="–"/>
              <a:defRPr sz="1500">
                <a:solidFill>
                  <a:schemeClr val="tx1"/>
                </a:solidFill>
                <a:latin typeface="Times New Roman" pitchFamily="18" charset="0"/>
              </a:defRPr>
            </a:lvl6pPr>
            <a:lvl7pPr marL="2228850" indent="-171450" algn="l" rtl="0" fontAlgn="base">
              <a:spcBef>
                <a:spcPct val="20000"/>
              </a:spcBef>
              <a:spcAft>
                <a:spcPct val="0"/>
              </a:spcAft>
              <a:buClr>
                <a:schemeClr val="tx1"/>
              </a:buClr>
              <a:buChar char="–"/>
              <a:defRPr sz="1500">
                <a:solidFill>
                  <a:schemeClr val="tx1"/>
                </a:solidFill>
                <a:latin typeface="Times New Roman" pitchFamily="18" charset="0"/>
              </a:defRPr>
            </a:lvl7pPr>
            <a:lvl8pPr marL="2571750" indent="-171450" algn="l" rtl="0" fontAlgn="base">
              <a:spcBef>
                <a:spcPct val="20000"/>
              </a:spcBef>
              <a:spcAft>
                <a:spcPct val="0"/>
              </a:spcAft>
              <a:buClr>
                <a:schemeClr val="tx1"/>
              </a:buClr>
              <a:buChar char="–"/>
              <a:defRPr sz="1500">
                <a:solidFill>
                  <a:schemeClr val="tx1"/>
                </a:solidFill>
                <a:latin typeface="Times New Roman" pitchFamily="18" charset="0"/>
              </a:defRPr>
            </a:lvl8pPr>
            <a:lvl9pPr marL="2914650" indent="-171450" algn="l" rtl="0" fontAlgn="base">
              <a:spcBef>
                <a:spcPct val="20000"/>
              </a:spcBef>
              <a:spcAft>
                <a:spcPct val="0"/>
              </a:spcAft>
              <a:buClr>
                <a:schemeClr val="tx1"/>
              </a:buClr>
              <a:buChar char="–"/>
              <a:defRPr sz="1500">
                <a:solidFill>
                  <a:schemeClr val="tx1"/>
                </a:solidFill>
                <a:latin typeface="Times New Roman" pitchFamily="18" charset="0"/>
              </a:defRPr>
            </a:lvl9pPr>
          </a:lstStyle>
          <a:p>
            <a:pPr marL="0" indent="0">
              <a:buNone/>
            </a:pPr>
            <a:r>
              <a:rPr lang="en-US" sz="2600" b="0" kern="0" smtClean="0"/>
              <a:t>Proposed solution: </a:t>
            </a:r>
          </a:p>
          <a:p>
            <a:r>
              <a:rPr lang="en-US" sz="2600" b="0" kern="0" smtClean="0"/>
              <a:t> Faults are signaled using the same data packets</a:t>
            </a:r>
          </a:p>
          <a:p>
            <a:r>
              <a:rPr lang="en-US" sz="2600" b="0" kern="0" smtClean="0"/>
              <a:t> Packets are tagged and sent back</a:t>
            </a:r>
          </a:p>
          <a:p>
            <a:r>
              <a:rPr lang="en-US" sz="2600" b="0" kern="0" smtClean="0"/>
              <a:t> Packets are sent back until matched against a node able to respond to that fault</a:t>
            </a:r>
          </a:p>
        </p:txBody>
      </p:sp>
      <p:sp>
        <p:nvSpPr>
          <p:cNvPr id="3" name="Footer Placeholder 2"/>
          <p:cNvSpPr>
            <a:spLocks noGrp="1"/>
          </p:cNvSpPr>
          <p:nvPr>
            <p:ph type="ftr" sz="quarter" idx="11"/>
          </p:nvPr>
        </p:nvSpPr>
        <p:spPr/>
        <p:txBody>
          <a:bodyPr/>
          <a:lstStyle/>
          <a:p>
            <a:r>
              <a:rPr lang="en-US" dirty="0" smtClean="0"/>
              <a:t>G. Bianchi &amp; A. Capone - SDN tutorial</a:t>
            </a:r>
            <a:endParaRPr lang="en-US" dirty="0"/>
          </a:p>
        </p:txBody>
      </p:sp>
      <p:sp>
        <p:nvSpPr>
          <p:cNvPr id="4" name="Slide Number Placeholder 3"/>
          <p:cNvSpPr>
            <a:spLocks noGrp="1"/>
          </p:cNvSpPr>
          <p:nvPr>
            <p:ph type="sldNum" sz="quarter" idx="12"/>
          </p:nvPr>
        </p:nvSpPr>
        <p:spPr/>
        <p:txBody>
          <a:bodyPr/>
          <a:lstStyle/>
          <a:p>
            <a:fld id="{F575C757-2202-604A-8DCC-632154A48C4A}" type="slidenum">
              <a:rPr lang="en-US" smtClean="0"/>
              <a:t>83</a:t>
            </a:fld>
            <a:endParaRPr lang="en-US"/>
          </a:p>
        </p:txBody>
      </p:sp>
    </p:spTree>
    <p:extLst>
      <p:ext uri="{BB962C8B-B14F-4D97-AF65-F5344CB8AC3E}">
        <p14:creationId xmlns:p14="http://schemas.microsoft.com/office/powerpoint/2010/main" val="631956080"/>
      </p:ext>
    </p:extLst>
  </p:cSld>
  <p:clrMapOvr>
    <a:masterClrMapping/>
  </p:clrMapOvr>
  <p:transition xmlns:p14="http://schemas.microsoft.com/office/powerpoint/2010/main" spd="slow">
    <p:pull/>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Immagine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7032" y="1333014"/>
            <a:ext cx="8263546" cy="1874327"/>
          </a:xfrm>
          <a:prstGeom prst="rect">
            <a:avLst/>
          </a:prstGeom>
        </p:spPr>
      </p:pic>
      <p:sp>
        <p:nvSpPr>
          <p:cNvPr id="2" name="Titolo 1"/>
          <p:cNvSpPr>
            <a:spLocks noGrp="1"/>
          </p:cNvSpPr>
          <p:nvPr>
            <p:ph type="title"/>
          </p:nvPr>
        </p:nvSpPr>
        <p:spPr>
          <a:xfrm>
            <a:off x="992153" y="91304"/>
            <a:ext cx="7696200" cy="486966"/>
          </a:xfrm>
        </p:spPr>
        <p:txBody>
          <a:bodyPr>
            <a:normAutofit fontScale="90000"/>
          </a:bodyPr>
          <a:lstStyle/>
          <a:p>
            <a:pPr algn="l"/>
            <a:r>
              <a:rPr lang="en-US" noProof="0" smtClean="0"/>
              <a:t>Fault Tolerance</a:t>
            </a:r>
            <a:endParaRPr lang="en-US" noProof="0"/>
          </a:p>
        </p:txBody>
      </p:sp>
      <p:sp>
        <p:nvSpPr>
          <p:cNvPr id="12" name="Segnaposto contenuto 2"/>
          <p:cNvSpPr txBox="1">
            <a:spLocks/>
          </p:cNvSpPr>
          <p:nvPr/>
        </p:nvSpPr>
        <p:spPr bwMode="auto">
          <a:xfrm>
            <a:off x="691549" y="923237"/>
            <a:ext cx="8181729" cy="842063"/>
          </a:xfrm>
          <a:prstGeom prst="rect">
            <a:avLst/>
          </a:prstGeom>
          <a:noFill/>
          <a:ln w="9525">
            <a:noFill/>
            <a:miter lim="800000"/>
            <a:headEnd/>
            <a:tailEnd/>
          </a:ln>
        </p:spPr>
        <p:txBody>
          <a:bodyPr vert="horz" wrap="square" lIns="90488" tIns="44450" rIns="90488" bIns="44450" numCol="1" anchor="t" anchorCtr="0" compatLnSpc="1">
            <a:prstTxWarp prst="textNoShape">
              <a:avLst/>
            </a:prstTxWarp>
            <a:noAutofit/>
          </a:bodyPr>
          <a:lstStyle>
            <a:lvl1pPr marL="257175" indent="-257175" algn="l" rtl="0" eaLnBrk="0" fontAlgn="base" hangingPunct="0">
              <a:spcBef>
                <a:spcPct val="20000"/>
              </a:spcBef>
              <a:spcAft>
                <a:spcPct val="0"/>
              </a:spcAft>
              <a:buClr>
                <a:schemeClr val="tx1"/>
              </a:buClr>
              <a:buFont typeface="Wingdings" pitchFamily="2" charset="2"/>
              <a:buChar char="è"/>
              <a:defRPr sz="2400" b="1">
                <a:solidFill>
                  <a:schemeClr val="tx1"/>
                </a:solidFill>
                <a:latin typeface="+mn-lt"/>
                <a:ea typeface="+mn-ea"/>
                <a:cs typeface="+mn-cs"/>
              </a:defRPr>
            </a:lvl1pPr>
            <a:lvl2pPr marL="557213" indent="-214313" algn="l" rtl="0" eaLnBrk="0" fontAlgn="base" hangingPunct="0">
              <a:spcBef>
                <a:spcPct val="20000"/>
              </a:spcBef>
              <a:spcAft>
                <a:spcPct val="0"/>
              </a:spcAft>
              <a:buClr>
                <a:schemeClr val="tx1"/>
              </a:buClr>
              <a:buFont typeface="Wingdings" pitchFamily="2" charset="2"/>
              <a:buChar char="ð"/>
              <a:defRPr sz="2400">
                <a:solidFill>
                  <a:schemeClr val="tx1"/>
                </a:solidFill>
                <a:latin typeface="Arial Narrow" pitchFamily="34" charset="0"/>
              </a:defRPr>
            </a:lvl2pPr>
            <a:lvl3pPr marL="857250" indent="-171450" algn="l" rtl="0" eaLnBrk="0" fontAlgn="base" hangingPunct="0">
              <a:spcBef>
                <a:spcPct val="20000"/>
              </a:spcBef>
              <a:spcAft>
                <a:spcPct val="0"/>
              </a:spcAft>
              <a:buClr>
                <a:schemeClr val="tx1"/>
              </a:buClr>
              <a:buFont typeface="Wingdings" pitchFamily="2" charset="2"/>
              <a:buChar char="à"/>
              <a:defRPr sz="2100">
                <a:solidFill>
                  <a:schemeClr val="tx1"/>
                </a:solidFill>
                <a:latin typeface="Times New Roman" pitchFamily="18" charset="0"/>
              </a:defRPr>
            </a:lvl3pPr>
            <a:lvl4pPr marL="1200150" indent="-171450" algn="l" rtl="0" eaLnBrk="0" fontAlgn="base" hangingPunct="0">
              <a:spcBef>
                <a:spcPct val="20000"/>
              </a:spcBef>
              <a:spcAft>
                <a:spcPct val="0"/>
              </a:spcAft>
              <a:buClr>
                <a:schemeClr val="tx1"/>
              </a:buClr>
              <a:buChar char="»"/>
              <a:defRPr sz="1800">
                <a:solidFill>
                  <a:schemeClr val="tx1"/>
                </a:solidFill>
                <a:latin typeface="Times New Roman" pitchFamily="18" charset="0"/>
              </a:defRPr>
            </a:lvl4pPr>
            <a:lvl5pPr marL="1543050" indent="-171450" algn="l" rtl="0" eaLnBrk="0" fontAlgn="base" hangingPunct="0">
              <a:spcBef>
                <a:spcPct val="20000"/>
              </a:spcBef>
              <a:spcAft>
                <a:spcPct val="0"/>
              </a:spcAft>
              <a:buClr>
                <a:schemeClr val="tx1"/>
              </a:buClr>
              <a:buChar char="–"/>
              <a:defRPr sz="1500">
                <a:solidFill>
                  <a:schemeClr val="tx1"/>
                </a:solidFill>
                <a:latin typeface="Times New Roman" pitchFamily="18" charset="0"/>
              </a:defRPr>
            </a:lvl5pPr>
            <a:lvl6pPr marL="1885950" indent="-171450" algn="l" rtl="0" fontAlgn="base">
              <a:spcBef>
                <a:spcPct val="20000"/>
              </a:spcBef>
              <a:spcAft>
                <a:spcPct val="0"/>
              </a:spcAft>
              <a:buClr>
                <a:schemeClr val="tx1"/>
              </a:buClr>
              <a:buChar char="–"/>
              <a:defRPr sz="1500">
                <a:solidFill>
                  <a:schemeClr val="tx1"/>
                </a:solidFill>
                <a:latin typeface="Times New Roman" pitchFamily="18" charset="0"/>
              </a:defRPr>
            </a:lvl6pPr>
            <a:lvl7pPr marL="2228850" indent="-171450" algn="l" rtl="0" fontAlgn="base">
              <a:spcBef>
                <a:spcPct val="20000"/>
              </a:spcBef>
              <a:spcAft>
                <a:spcPct val="0"/>
              </a:spcAft>
              <a:buClr>
                <a:schemeClr val="tx1"/>
              </a:buClr>
              <a:buChar char="–"/>
              <a:defRPr sz="1500">
                <a:solidFill>
                  <a:schemeClr val="tx1"/>
                </a:solidFill>
                <a:latin typeface="Times New Roman" pitchFamily="18" charset="0"/>
              </a:defRPr>
            </a:lvl7pPr>
            <a:lvl8pPr marL="2571750" indent="-171450" algn="l" rtl="0" fontAlgn="base">
              <a:spcBef>
                <a:spcPct val="20000"/>
              </a:spcBef>
              <a:spcAft>
                <a:spcPct val="0"/>
              </a:spcAft>
              <a:buClr>
                <a:schemeClr val="tx1"/>
              </a:buClr>
              <a:buChar char="–"/>
              <a:defRPr sz="1500">
                <a:solidFill>
                  <a:schemeClr val="tx1"/>
                </a:solidFill>
                <a:latin typeface="Times New Roman" pitchFamily="18" charset="0"/>
              </a:defRPr>
            </a:lvl8pPr>
            <a:lvl9pPr marL="2914650" indent="-171450" algn="l" rtl="0" fontAlgn="base">
              <a:spcBef>
                <a:spcPct val="20000"/>
              </a:spcBef>
              <a:spcAft>
                <a:spcPct val="0"/>
              </a:spcAft>
              <a:buClr>
                <a:schemeClr val="tx1"/>
              </a:buClr>
              <a:buChar char="–"/>
              <a:defRPr sz="1500">
                <a:solidFill>
                  <a:schemeClr val="tx1"/>
                </a:solidFill>
                <a:latin typeface="Times New Roman" pitchFamily="18" charset="0"/>
              </a:defRPr>
            </a:lvl9pPr>
          </a:lstStyle>
          <a:p>
            <a:pPr marL="0" indent="0">
              <a:buNone/>
            </a:pPr>
            <a:r>
              <a:rPr lang="it-IT" sz="3200" kern="0" dirty="0" err="1" smtClean="0">
                <a:solidFill>
                  <a:srgbClr val="000000"/>
                </a:solidFill>
              </a:rPr>
              <a:t>OpenState</a:t>
            </a:r>
            <a:endParaRPr lang="it-IT" sz="3200" kern="0" dirty="0" smtClean="0">
              <a:solidFill>
                <a:srgbClr val="000000"/>
              </a:solidFill>
            </a:endParaRPr>
          </a:p>
        </p:txBody>
      </p:sp>
      <p:sp>
        <p:nvSpPr>
          <p:cNvPr id="18" name="Segnaposto contenuto 2"/>
          <p:cNvSpPr txBox="1">
            <a:spLocks/>
          </p:cNvSpPr>
          <p:nvPr/>
        </p:nvSpPr>
        <p:spPr bwMode="auto">
          <a:xfrm>
            <a:off x="477032" y="3207341"/>
            <a:ext cx="8293012" cy="842063"/>
          </a:xfrm>
          <a:prstGeom prst="rect">
            <a:avLst/>
          </a:prstGeom>
          <a:noFill/>
          <a:ln w="9525">
            <a:noFill/>
            <a:miter lim="800000"/>
            <a:headEnd/>
            <a:tailEnd/>
          </a:ln>
        </p:spPr>
        <p:txBody>
          <a:bodyPr vert="horz" wrap="square" lIns="90488" tIns="44450" rIns="90488" bIns="44450" numCol="1" anchor="t" anchorCtr="0" compatLnSpc="1">
            <a:prstTxWarp prst="textNoShape">
              <a:avLst/>
            </a:prstTxWarp>
            <a:noAutofit/>
          </a:bodyPr>
          <a:lstStyle>
            <a:lvl1pPr marL="257175" indent="-257175" algn="l" rtl="0" eaLnBrk="0" fontAlgn="base" hangingPunct="0">
              <a:spcBef>
                <a:spcPct val="20000"/>
              </a:spcBef>
              <a:spcAft>
                <a:spcPct val="0"/>
              </a:spcAft>
              <a:buClr>
                <a:schemeClr val="tx1"/>
              </a:buClr>
              <a:buFont typeface="Wingdings" pitchFamily="2" charset="2"/>
              <a:buChar char="è"/>
              <a:defRPr sz="2400" b="1">
                <a:solidFill>
                  <a:schemeClr val="tx1"/>
                </a:solidFill>
                <a:latin typeface="+mn-lt"/>
                <a:ea typeface="+mn-ea"/>
                <a:cs typeface="+mn-cs"/>
              </a:defRPr>
            </a:lvl1pPr>
            <a:lvl2pPr marL="557213" indent="-214313" algn="l" rtl="0" eaLnBrk="0" fontAlgn="base" hangingPunct="0">
              <a:spcBef>
                <a:spcPct val="20000"/>
              </a:spcBef>
              <a:spcAft>
                <a:spcPct val="0"/>
              </a:spcAft>
              <a:buClr>
                <a:schemeClr val="tx1"/>
              </a:buClr>
              <a:buFont typeface="Wingdings" pitchFamily="2" charset="2"/>
              <a:buChar char="ð"/>
              <a:defRPr sz="2400">
                <a:solidFill>
                  <a:schemeClr val="tx1"/>
                </a:solidFill>
                <a:latin typeface="Arial Narrow" pitchFamily="34" charset="0"/>
              </a:defRPr>
            </a:lvl2pPr>
            <a:lvl3pPr marL="857250" indent="-171450" algn="l" rtl="0" eaLnBrk="0" fontAlgn="base" hangingPunct="0">
              <a:spcBef>
                <a:spcPct val="20000"/>
              </a:spcBef>
              <a:spcAft>
                <a:spcPct val="0"/>
              </a:spcAft>
              <a:buClr>
                <a:schemeClr val="tx1"/>
              </a:buClr>
              <a:buFont typeface="Wingdings" pitchFamily="2" charset="2"/>
              <a:buChar char="à"/>
              <a:defRPr sz="2100">
                <a:solidFill>
                  <a:schemeClr val="tx1"/>
                </a:solidFill>
                <a:latin typeface="Times New Roman" pitchFamily="18" charset="0"/>
              </a:defRPr>
            </a:lvl3pPr>
            <a:lvl4pPr marL="1200150" indent="-171450" algn="l" rtl="0" eaLnBrk="0" fontAlgn="base" hangingPunct="0">
              <a:spcBef>
                <a:spcPct val="20000"/>
              </a:spcBef>
              <a:spcAft>
                <a:spcPct val="0"/>
              </a:spcAft>
              <a:buClr>
                <a:schemeClr val="tx1"/>
              </a:buClr>
              <a:buChar char="»"/>
              <a:defRPr sz="1800">
                <a:solidFill>
                  <a:schemeClr val="tx1"/>
                </a:solidFill>
                <a:latin typeface="Times New Roman" pitchFamily="18" charset="0"/>
              </a:defRPr>
            </a:lvl4pPr>
            <a:lvl5pPr marL="1543050" indent="-171450" algn="l" rtl="0" eaLnBrk="0" fontAlgn="base" hangingPunct="0">
              <a:spcBef>
                <a:spcPct val="20000"/>
              </a:spcBef>
              <a:spcAft>
                <a:spcPct val="0"/>
              </a:spcAft>
              <a:buClr>
                <a:schemeClr val="tx1"/>
              </a:buClr>
              <a:buChar char="–"/>
              <a:defRPr sz="1500">
                <a:solidFill>
                  <a:schemeClr val="tx1"/>
                </a:solidFill>
                <a:latin typeface="Times New Roman" pitchFamily="18" charset="0"/>
              </a:defRPr>
            </a:lvl5pPr>
            <a:lvl6pPr marL="1885950" indent="-171450" algn="l" rtl="0" fontAlgn="base">
              <a:spcBef>
                <a:spcPct val="20000"/>
              </a:spcBef>
              <a:spcAft>
                <a:spcPct val="0"/>
              </a:spcAft>
              <a:buClr>
                <a:schemeClr val="tx1"/>
              </a:buClr>
              <a:buChar char="–"/>
              <a:defRPr sz="1500">
                <a:solidFill>
                  <a:schemeClr val="tx1"/>
                </a:solidFill>
                <a:latin typeface="Times New Roman" pitchFamily="18" charset="0"/>
              </a:defRPr>
            </a:lvl6pPr>
            <a:lvl7pPr marL="2228850" indent="-171450" algn="l" rtl="0" fontAlgn="base">
              <a:spcBef>
                <a:spcPct val="20000"/>
              </a:spcBef>
              <a:spcAft>
                <a:spcPct val="0"/>
              </a:spcAft>
              <a:buClr>
                <a:schemeClr val="tx1"/>
              </a:buClr>
              <a:buChar char="–"/>
              <a:defRPr sz="1500">
                <a:solidFill>
                  <a:schemeClr val="tx1"/>
                </a:solidFill>
                <a:latin typeface="Times New Roman" pitchFamily="18" charset="0"/>
              </a:defRPr>
            </a:lvl7pPr>
            <a:lvl8pPr marL="2571750" indent="-171450" algn="l" rtl="0" fontAlgn="base">
              <a:spcBef>
                <a:spcPct val="20000"/>
              </a:spcBef>
              <a:spcAft>
                <a:spcPct val="0"/>
              </a:spcAft>
              <a:buClr>
                <a:schemeClr val="tx1"/>
              </a:buClr>
              <a:buChar char="–"/>
              <a:defRPr sz="1500">
                <a:solidFill>
                  <a:schemeClr val="tx1"/>
                </a:solidFill>
                <a:latin typeface="Times New Roman" pitchFamily="18" charset="0"/>
              </a:defRPr>
            </a:lvl8pPr>
            <a:lvl9pPr marL="2914650" indent="-171450" algn="l" rtl="0" fontAlgn="base">
              <a:spcBef>
                <a:spcPct val="20000"/>
              </a:spcBef>
              <a:spcAft>
                <a:spcPct val="0"/>
              </a:spcAft>
              <a:buClr>
                <a:schemeClr val="tx1"/>
              </a:buClr>
              <a:buChar char="–"/>
              <a:defRPr sz="1500">
                <a:solidFill>
                  <a:schemeClr val="tx1"/>
                </a:solidFill>
                <a:latin typeface="Times New Roman" pitchFamily="18" charset="0"/>
              </a:defRPr>
            </a:lvl9pPr>
          </a:lstStyle>
          <a:p>
            <a:pPr>
              <a:buFont typeface="Arial" panose="020B0604020202020204" pitchFamily="34" charset="0"/>
              <a:buChar char="•"/>
            </a:pPr>
            <a:r>
              <a:rPr lang="en-US" b="0" kern="0" dirty="0" smtClean="0">
                <a:solidFill>
                  <a:srgbClr val="000000"/>
                </a:solidFill>
              </a:rPr>
              <a:t>A DETOUR is enabled based on the specific failure without constraints</a:t>
            </a:r>
          </a:p>
          <a:p>
            <a:pPr>
              <a:buFont typeface="Arial" panose="020B0604020202020204" pitchFamily="34" charset="0"/>
              <a:buChar char="•"/>
            </a:pPr>
            <a:r>
              <a:rPr lang="en-US" b="0" kern="0" dirty="0" smtClean="0">
                <a:solidFill>
                  <a:srgbClr val="000000"/>
                </a:solidFill>
              </a:rPr>
              <a:t>Backup paths can be pre-computed and installed by the controller (traffic engineering and quality/congestion control)</a:t>
            </a:r>
          </a:p>
          <a:p>
            <a:pPr>
              <a:buFont typeface="Arial" panose="020B0604020202020204" pitchFamily="34" charset="0"/>
              <a:buChar char="•"/>
            </a:pPr>
            <a:r>
              <a:rPr lang="en-US" b="0" kern="0" dirty="0" smtClean="0">
                <a:solidFill>
                  <a:srgbClr val="000000"/>
                </a:solidFill>
              </a:rPr>
              <a:t>The controller is entitled to restore the primary path once the fault has been resolved</a:t>
            </a:r>
          </a:p>
        </p:txBody>
      </p:sp>
      <p:sp>
        <p:nvSpPr>
          <p:cNvPr id="3" name="Footer Placeholder 2"/>
          <p:cNvSpPr>
            <a:spLocks noGrp="1"/>
          </p:cNvSpPr>
          <p:nvPr>
            <p:ph type="ftr" sz="quarter" idx="11"/>
          </p:nvPr>
        </p:nvSpPr>
        <p:spPr/>
        <p:txBody>
          <a:bodyPr/>
          <a:lstStyle/>
          <a:p>
            <a:r>
              <a:rPr lang="en-US" smtClean="0"/>
              <a:t>G. Bianchi &amp; A. Capone - SDN tutorial</a:t>
            </a:r>
            <a:endParaRPr lang="en-US"/>
          </a:p>
        </p:txBody>
      </p:sp>
      <p:sp>
        <p:nvSpPr>
          <p:cNvPr id="4" name="Slide Number Placeholder 3"/>
          <p:cNvSpPr>
            <a:spLocks noGrp="1"/>
          </p:cNvSpPr>
          <p:nvPr>
            <p:ph type="sldNum" sz="quarter" idx="12"/>
          </p:nvPr>
        </p:nvSpPr>
        <p:spPr/>
        <p:txBody>
          <a:bodyPr/>
          <a:lstStyle/>
          <a:p>
            <a:fld id="{F575C757-2202-604A-8DCC-632154A48C4A}" type="slidenum">
              <a:rPr lang="en-US" smtClean="0"/>
              <a:t>84</a:t>
            </a:fld>
            <a:endParaRPr lang="en-US"/>
          </a:p>
        </p:txBody>
      </p:sp>
      <p:sp>
        <p:nvSpPr>
          <p:cNvPr id="5" name="TextBox 4"/>
          <p:cNvSpPr txBox="1"/>
          <p:nvPr/>
        </p:nvSpPr>
        <p:spPr>
          <a:xfrm>
            <a:off x="512691" y="5689400"/>
            <a:ext cx="8452448" cy="1200329"/>
          </a:xfrm>
          <a:prstGeom prst="rect">
            <a:avLst/>
          </a:prstGeom>
          <a:noFill/>
        </p:spPr>
        <p:txBody>
          <a:bodyPr wrap="square" rtlCol="0">
            <a:spAutoFit/>
          </a:bodyPr>
          <a:lstStyle/>
          <a:p>
            <a:r>
              <a:rPr lang="en-US" dirty="0" smtClean="0"/>
              <a:t>[CAP14] A. Capone, C. </a:t>
            </a:r>
            <a:r>
              <a:rPr lang="en-US" dirty="0" err="1" smtClean="0"/>
              <a:t>Cascone</a:t>
            </a:r>
            <a:r>
              <a:rPr lang="en-US" dirty="0" smtClean="0"/>
              <a:t>, A. Nguyen, B. </a:t>
            </a:r>
            <a:r>
              <a:rPr lang="en-US" dirty="0" err="1" smtClean="0"/>
              <a:t>Sansò</a:t>
            </a:r>
            <a:r>
              <a:rPr lang="en-US" dirty="0" smtClean="0"/>
              <a:t>, “</a:t>
            </a:r>
            <a:r>
              <a:rPr lang="en-US" dirty="0"/>
              <a:t>Detour Planning for Fast and Reliable Failure Recovery in SDN with </a:t>
            </a:r>
            <a:r>
              <a:rPr lang="en-US" dirty="0" err="1" smtClean="0"/>
              <a:t>OpenState</a:t>
            </a:r>
            <a:r>
              <a:rPr lang="en-US" dirty="0" smtClean="0"/>
              <a:t>”, available on </a:t>
            </a:r>
            <a:r>
              <a:rPr lang="en-US" dirty="0" err="1" smtClean="0"/>
              <a:t>ArXiv</a:t>
            </a:r>
            <a:r>
              <a:rPr lang="en-US" dirty="0" smtClean="0"/>
              <a:t>, Nov. 2014. </a:t>
            </a:r>
            <a:endParaRPr lang="en-US" dirty="0"/>
          </a:p>
          <a:p>
            <a:r>
              <a:rPr lang="en-US" dirty="0"/>
              <a:t/>
            </a:r>
            <a:br>
              <a:rPr lang="en-US" dirty="0"/>
            </a:br>
            <a:endParaRPr lang="en-US" dirty="0"/>
          </a:p>
        </p:txBody>
      </p:sp>
    </p:spTree>
    <p:extLst>
      <p:ext uri="{BB962C8B-B14F-4D97-AF65-F5344CB8AC3E}">
        <p14:creationId xmlns:p14="http://schemas.microsoft.com/office/powerpoint/2010/main" val="1429593973"/>
      </p:ext>
    </p:extLst>
  </p:cSld>
  <p:clrMapOvr>
    <a:masterClrMapping/>
  </p:clrMapOvr>
  <p:transition xmlns:p14="http://schemas.microsoft.com/office/powerpoint/2010/main" spd="slow">
    <p:pull/>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TOPO"/>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4806" y="766846"/>
            <a:ext cx="8263547" cy="1874328"/>
          </a:xfrm>
          <a:prstGeom prst="rect">
            <a:avLst/>
          </a:prstGeom>
        </p:spPr>
      </p:pic>
      <p:pic>
        <p:nvPicPr>
          <p:cNvPr id="19" name="TOPO_FAULT"/>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4277" y="764837"/>
            <a:ext cx="8263546" cy="1874328"/>
          </a:xfrm>
          <a:prstGeom prst="rect">
            <a:avLst/>
          </a:prstGeom>
        </p:spPr>
      </p:pic>
      <p:sp>
        <p:nvSpPr>
          <p:cNvPr id="20" name="Saetta 19"/>
          <p:cNvSpPr/>
          <p:nvPr/>
        </p:nvSpPr>
        <p:spPr bwMode="auto">
          <a:xfrm rot="4011573">
            <a:off x="4367232" y="1741476"/>
            <a:ext cx="495300" cy="495300"/>
          </a:xfrm>
          <a:prstGeom prst="lightningBolt">
            <a:avLst/>
          </a:prstGeom>
          <a:solidFill>
            <a:srgbClr val="FFFF99"/>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Narrow" pitchFamily="34" charset="0"/>
            </a:endParaRPr>
          </a:p>
        </p:txBody>
      </p:sp>
      <p:sp>
        <p:nvSpPr>
          <p:cNvPr id="2" name="Titolo 1"/>
          <p:cNvSpPr>
            <a:spLocks noGrp="1"/>
          </p:cNvSpPr>
          <p:nvPr>
            <p:ph type="title"/>
          </p:nvPr>
        </p:nvSpPr>
        <p:spPr>
          <a:xfrm>
            <a:off x="424276" y="91304"/>
            <a:ext cx="8719723" cy="486966"/>
          </a:xfrm>
        </p:spPr>
        <p:txBody>
          <a:bodyPr>
            <a:normAutofit fontScale="90000"/>
          </a:bodyPr>
          <a:lstStyle/>
          <a:p>
            <a:pPr algn="l"/>
            <a:r>
              <a:rPr lang="en-US" noProof="0" smtClean="0">
                <a:solidFill>
                  <a:srgbClr val="000000"/>
                </a:solidFill>
              </a:rPr>
              <a:t>Fault Tolerance: Fault Reaction Example</a:t>
            </a:r>
            <a:endParaRPr lang="en-US" noProof="0">
              <a:solidFill>
                <a:srgbClr val="000000"/>
              </a:solidFill>
            </a:endParaRPr>
          </a:p>
        </p:txBody>
      </p:sp>
      <p:sp>
        <p:nvSpPr>
          <p:cNvPr id="22" name="p1"/>
          <p:cNvSpPr txBox="1"/>
          <p:nvPr/>
        </p:nvSpPr>
        <p:spPr>
          <a:xfrm>
            <a:off x="1008821" y="2172118"/>
            <a:ext cx="363572" cy="200055"/>
          </a:xfrm>
          <a:prstGeom prst="rect">
            <a:avLst/>
          </a:prstGeom>
          <a:solidFill>
            <a:srgbClr val="00B0F0"/>
          </a:solidFill>
          <a:ln>
            <a:solidFill>
              <a:schemeClr val="tx1"/>
            </a:solidFill>
          </a:ln>
        </p:spPr>
        <p:txBody>
          <a:bodyPr wrap="square" rtlCol="0">
            <a:spAutoFit/>
          </a:bodyPr>
          <a:lstStyle/>
          <a:p>
            <a:pPr algn="ctr"/>
            <a:r>
              <a:rPr lang="en-US" sz="700" dirty="0" smtClean="0">
                <a:solidFill>
                  <a:srgbClr val="FF0000"/>
                </a:solidFill>
              </a:rPr>
              <a:t>PKT</a:t>
            </a:r>
            <a:endParaRPr lang="en-US" sz="1050" dirty="0">
              <a:solidFill>
                <a:srgbClr val="FF0000"/>
              </a:solidFill>
            </a:endParaRPr>
          </a:p>
        </p:txBody>
      </p:sp>
      <p:sp>
        <p:nvSpPr>
          <p:cNvPr id="38" name="p2"/>
          <p:cNvSpPr txBox="1"/>
          <p:nvPr/>
        </p:nvSpPr>
        <p:spPr>
          <a:xfrm>
            <a:off x="1008821" y="2172117"/>
            <a:ext cx="363572" cy="200055"/>
          </a:xfrm>
          <a:prstGeom prst="rect">
            <a:avLst/>
          </a:prstGeom>
          <a:solidFill>
            <a:srgbClr val="00B0F0"/>
          </a:solidFill>
          <a:ln>
            <a:solidFill>
              <a:schemeClr val="tx1"/>
            </a:solidFill>
          </a:ln>
        </p:spPr>
        <p:txBody>
          <a:bodyPr wrap="square" rtlCol="0">
            <a:spAutoFit/>
          </a:bodyPr>
          <a:lstStyle/>
          <a:p>
            <a:pPr algn="ctr"/>
            <a:r>
              <a:rPr lang="en-US" sz="700" dirty="0" smtClean="0">
                <a:solidFill>
                  <a:srgbClr val="FF0000"/>
                </a:solidFill>
              </a:rPr>
              <a:t>PKT</a:t>
            </a:r>
            <a:endParaRPr lang="en-US" sz="1050" dirty="0">
              <a:solidFill>
                <a:srgbClr val="FF0000"/>
              </a:solidFill>
            </a:endParaRPr>
          </a:p>
        </p:txBody>
      </p:sp>
      <p:grpSp>
        <p:nvGrpSpPr>
          <p:cNvPr id="3" name="P2_TAG_appare"/>
          <p:cNvGrpSpPr/>
          <p:nvPr/>
        </p:nvGrpSpPr>
        <p:grpSpPr>
          <a:xfrm>
            <a:off x="3526683" y="2157328"/>
            <a:ext cx="817821" cy="200378"/>
            <a:chOff x="2887354" y="4042814"/>
            <a:chExt cx="817821" cy="200378"/>
          </a:xfrm>
        </p:grpSpPr>
        <p:sp>
          <p:nvSpPr>
            <p:cNvPr id="39" name="p2"/>
            <p:cNvSpPr txBox="1"/>
            <p:nvPr/>
          </p:nvSpPr>
          <p:spPr>
            <a:xfrm>
              <a:off x="3341603" y="4043137"/>
              <a:ext cx="363572" cy="200055"/>
            </a:xfrm>
            <a:prstGeom prst="rect">
              <a:avLst/>
            </a:prstGeom>
            <a:solidFill>
              <a:srgbClr val="00B0F0"/>
            </a:solidFill>
            <a:ln>
              <a:solidFill>
                <a:schemeClr val="tx1"/>
              </a:solidFill>
            </a:ln>
          </p:spPr>
          <p:txBody>
            <a:bodyPr wrap="square" rtlCol="0">
              <a:spAutoFit/>
            </a:bodyPr>
            <a:lstStyle/>
            <a:p>
              <a:pPr algn="ctr"/>
              <a:r>
                <a:rPr lang="en-US" sz="700" dirty="0" smtClean="0">
                  <a:solidFill>
                    <a:srgbClr val="FF0000"/>
                  </a:solidFill>
                </a:rPr>
                <a:t>PKT</a:t>
              </a:r>
              <a:endParaRPr lang="en-US" sz="1050" dirty="0">
                <a:solidFill>
                  <a:srgbClr val="FF0000"/>
                </a:solidFill>
              </a:endParaRPr>
            </a:p>
          </p:txBody>
        </p:sp>
        <p:sp>
          <p:nvSpPr>
            <p:cNvPr id="40" name="p2"/>
            <p:cNvSpPr txBox="1"/>
            <p:nvPr/>
          </p:nvSpPr>
          <p:spPr>
            <a:xfrm>
              <a:off x="2887354" y="4042814"/>
              <a:ext cx="454249" cy="200055"/>
            </a:xfrm>
            <a:prstGeom prst="rect">
              <a:avLst/>
            </a:prstGeom>
            <a:solidFill>
              <a:srgbClr val="FFFF00"/>
            </a:solidFill>
            <a:ln>
              <a:solidFill>
                <a:schemeClr val="tx1"/>
              </a:solidFill>
            </a:ln>
          </p:spPr>
          <p:txBody>
            <a:bodyPr wrap="square" rtlCol="0">
              <a:spAutoFit/>
            </a:bodyPr>
            <a:lstStyle/>
            <a:p>
              <a:pPr algn="ctr"/>
              <a:r>
                <a:rPr lang="en-US" sz="700" dirty="0" smtClean="0">
                  <a:solidFill>
                    <a:srgbClr val="FF0000"/>
                  </a:solidFill>
                </a:rPr>
                <a:t>TAG</a:t>
              </a:r>
              <a:endParaRPr lang="en-US" sz="1050" dirty="0">
                <a:solidFill>
                  <a:srgbClr val="FF0000"/>
                </a:solidFill>
              </a:endParaRPr>
            </a:p>
          </p:txBody>
        </p:sp>
      </p:grpSp>
      <p:grpSp>
        <p:nvGrpSpPr>
          <p:cNvPr id="27" name="P2_TAG_back"/>
          <p:cNvGrpSpPr/>
          <p:nvPr/>
        </p:nvGrpSpPr>
        <p:grpSpPr>
          <a:xfrm>
            <a:off x="3526683" y="2157006"/>
            <a:ext cx="817821" cy="200378"/>
            <a:chOff x="2887354" y="4042814"/>
            <a:chExt cx="817821" cy="200378"/>
          </a:xfrm>
        </p:grpSpPr>
        <p:sp>
          <p:nvSpPr>
            <p:cNvPr id="29" name="p2"/>
            <p:cNvSpPr txBox="1"/>
            <p:nvPr/>
          </p:nvSpPr>
          <p:spPr>
            <a:xfrm>
              <a:off x="3341603" y="4043137"/>
              <a:ext cx="363572" cy="200055"/>
            </a:xfrm>
            <a:prstGeom prst="rect">
              <a:avLst/>
            </a:prstGeom>
            <a:solidFill>
              <a:srgbClr val="00B0F0"/>
            </a:solidFill>
            <a:ln>
              <a:solidFill>
                <a:schemeClr val="tx1"/>
              </a:solidFill>
            </a:ln>
          </p:spPr>
          <p:txBody>
            <a:bodyPr wrap="square" rtlCol="0">
              <a:spAutoFit/>
            </a:bodyPr>
            <a:lstStyle/>
            <a:p>
              <a:pPr algn="ctr"/>
              <a:r>
                <a:rPr lang="en-US" sz="700" dirty="0" smtClean="0">
                  <a:solidFill>
                    <a:srgbClr val="FF0000"/>
                  </a:solidFill>
                </a:rPr>
                <a:t>PKT</a:t>
              </a:r>
              <a:endParaRPr lang="en-US" sz="1050" dirty="0">
                <a:solidFill>
                  <a:srgbClr val="FF0000"/>
                </a:solidFill>
              </a:endParaRPr>
            </a:p>
          </p:txBody>
        </p:sp>
        <p:sp>
          <p:nvSpPr>
            <p:cNvPr id="30" name="p2"/>
            <p:cNvSpPr txBox="1"/>
            <p:nvPr/>
          </p:nvSpPr>
          <p:spPr>
            <a:xfrm>
              <a:off x="2887354" y="4042814"/>
              <a:ext cx="454249" cy="200055"/>
            </a:xfrm>
            <a:prstGeom prst="rect">
              <a:avLst/>
            </a:prstGeom>
            <a:solidFill>
              <a:srgbClr val="FFFF00"/>
            </a:solidFill>
            <a:ln>
              <a:solidFill>
                <a:schemeClr val="tx1"/>
              </a:solidFill>
            </a:ln>
          </p:spPr>
          <p:txBody>
            <a:bodyPr wrap="square" rtlCol="0">
              <a:spAutoFit/>
            </a:bodyPr>
            <a:lstStyle/>
            <a:p>
              <a:pPr algn="ctr"/>
              <a:r>
                <a:rPr lang="en-US" sz="700" dirty="0" smtClean="0">
                  <a:solidFill>
                    <a:srgbClr val="FF0000"/>
                  </a:solidFill>
                </a:rPr>
                <a:t>TAG</a:t>
              </a:r>
              <a:endParaRPr lang="en-US" sz="1050" dirty="0">
                <a:solidFill>
                  <a:srgbClr val="FF0000"/>
                </a:solidFill>
              </a:endParaRPr>
            </a:p>
          </p:txBody>
        </p:sp>
      </p:grpSp>
      <p:grpSp>
        <p:nvGrpSpPr>
          <p:cNvPr id="31" name="P2_TAG_detour"/>
          <p:cNvGrpSpPr/>
          <p:nvPr/>
        </p:nvGrpSpPr>
        <p:grpSpPr>
          <a:xfrm>
            <a:off x="2605122" y="2152243"/>
            <a:ext cx="817821" cy="200378"/>
            <a:chOff x="2887354" y="4042814"/>
            <a:chExt cx="817821" cy="200378"/>
          </a:xfrm>
        </p:grpSpPr>
        <p:sp>
          <p:nvSpPr>
            <p:cNvPr id="32" name="p2"/>
            <p:cNvSpPr txBox="1"/>
            <p:nvPr/>
          </p:nvSpPr>
          <p:spPr>
            <a:xfrm>
              <a:off x="3341603" y="4043137"/>
              <a:ext cx="363572" cy="200055"/>
            </a:xfrm>
            <a:prstGeom prst="rect">
              <a:avLst/>
            </a:prstGeom>
            <a:solidFill>
              <a:srgbClr val="00B0F0"/>
            </a:solidFill>
            <a:ln>
              <a:solidFill>
                <a:schemeClr val="tx1"/>
              </a:solidFill>
            </a:ln>
          </p:spPr>
          <p:txBody>
            <a:bodyPr wrap="square" rtlCol="0">
              <a:spAutoFit/>
            </a:bodyPr>
            <a:lstStyle/>
            <a:p>
              <a:pPr algn="ctr"/>
              <a:r>
                <a:rPr lang="en-US" sz="700" dirty="0" smtClean="0">
                  <a:solidFill>
                    <a:srgbClr val="FF0000"/>
                  </a:solidFill>
                </a:rPr>
                <a:t>PKT</a:t>
              </a:r>
              <a:endParaRPr lang="en-US" sz="1050" dirty="0">
                <a:solidFill>
                  <a:srgbClr val="FF0000"/>
                </a:solidFill>
              </a:endParaRPr>
            </a:p>
          </p:txBody>
        </p:sp>
        <p:sp>
          <p:nvSpPr>
            <p:cNvPr id="33" name="p2"/>
            <p:cNvSpPr txBox="1"/>
            <p:nvPr/>
          </p:nvSpPr>
          <p:spPr>
            <a:xfrm>
              <a:off x="2887354" y="4042814"/>
              <a:ext cx="454249" cy="200055"/>
            </a:xfrm>
            <a:prstGeom prst="rect">
              <a:avLst/>
            </a:prstGeom>
            <a:solidFill>
              <a:srgbClr val="FFFF00"/>
            </a:solidFill>
            <a:ln>
              <a:solidFill>
                <a:schemeClr val="tx1"/>
              </a:solidFill>
            </a:ln>
          </p:spPr>
          <p:txBody>
            <a:bodyPr wrap="square" rtlCol="0">
              <a:spAutoFit/>
            </a:bodyPr>
            <a:lstStyle/>
            <a:p>
              <a:pPr algn="ctr"/>
              <a:r>
                <a:rPr lang="en-US" sz="700" dirty="0" smtClean="0">
                  <a:solidFill>
                    <a:srgbClr val="FF0000"/>
                  </a:solidFill>
                </a:rPr>
                <a:t>TAG</a:t>
              </a:r>
              <a:endParaRPr lang="en-US" sz="1050" dirty="0">
                <a:solidFill>
                  <a:srgbClr val="FF0000"/>
                </a:solidFill>
              </a:endParaRPr>
            </a:p>
          </p:txBody>
        </p:sp>
      </p:grpSp>
      <p:sp>
        <p:nvSpPr>
          <p:cNvPr id="37" name="p2_final"/>
          <p:cNvSpPr txBox="1"/>
          <p:nvPr/>
        </p:nvSpPr>
        <p:spPr>
          <a:xfrm>
            <a:off x="6261160" y="2114882"/>
            <a:ext cx="363572" cy="200055"/>
          </a:xfrm>
          <a:prstGeom prst="rect">
            <a:avLst/>
          </a:prstGeom>
          <a:solidFill>
            <a:srgbClr val="00B0F0"/>
          </a:solidFill>
          <a:ln>
            <a:solidFill>
              <a:schemeClr val="tx1"/>
            </a:solidFill>
          </a:ln>
        </p:spPr>
        <p:txBody>
          <a:bodyPr wrap="square" rtlCol="0">
            <a:spAutoFit/>
          </a:bodyPr>
          <a:lstStyle/>
          <a:p>
            <a:pPr algn="ctr"/>
            <a:r>
              <a:rPr lang="en-US" sz="700" dirty="0" smtClean="0">
                <a:solidFill>
                  <a:srgbClr val="FF0000"/>
                </a:solidFill>
              </a:rPr>
              <a:t>PKT</a:t>
            </a:r>
            <a:endParaRPr lang="en-US" sz="1050" dirty="0">
              <a:solidFill>
                <a:srgbClr val="FF0000"/>
              </a:solidFill>
            </a:endParaRPr>
          </a:p>
        </p:txBody>
      </p:sp>
      <p:grpSp>
        <p:nvGrpSpPr>
          <p:cNvPr id="42" name="P3_TAG_detour"/>
          <p:cNvGrpSpPr/>
          <p:nvPr/>
        </p:nvGrpSpPr>
        <p:grpSpPr>
          <a:xfrm>
            <a:off x="2605122" y="2152243"/>
            <a:ext cx="817821" cy="200378"/>
            <a:chOff x="2887354" y="4042814"/>
            <a:chExt cx="817821" cy="200378"/>
          </a:xfrm>
        </p:grpSpPr>
        <p:sp>
          <p:nvSpPr>
            <p:cNvPr id="43" name="p2"/>
            <p:cNvSpPr txBox="1"/>
            <p:nvPr/>
          </p:nvSpPr>
          <p:spPr>
            <a:xfrm>
              <a:off x="3341603" y="4043137"/>
              <a:ext cx="363572" cy="200055"/>
            </a:xfrm>
            <a:prstGeom prst="rect">
              <a:avLst/>
            </a:prstGeom>
            <a:solidFill>
              <a:srgbClr val="00B0F0"/>
            </a:solidFill>
            <a:ln>
              <a:solidFill>
                <a:schemeClr val="tx1"/>
              </a:solidFill>
            </a:ln>
          </p:spPr>
          <p:txBody>
            <a:bodyPr wrap="square" rtlCol="0">
              <a:spAutoFit/>
            </a:bodyPr>
            <a:lstStyle/>
            <a:p>
              <a:pPr algn="ctr"/>
              <a:r>
                <a:rPr lang="en-US" sz="700" dirty="0" smtClean="0">
                  <a:solidFill>
                    <a:srgbClr val="FF0000"/>
                  </a:solidFill>
                </a:rPr>
                <a:t>PKT</a:t>
              </a:r>
              <a:endParaRPr lang="en-US" sz="1050" dirty="0">
                <a:solidFill>
                  <a:srgbClr val="FF0000"/>
                </a:solidFill>
              </a:endParaRPr>
            </a:p>
          </p:txBody>
        </p:sp>
        <p:sp>
          <p:nvSpPr>
            <p:cNvPr id="44" name="p2"/>
            <p:cNvSpPr txBox="1"/>
            <p:nvPr/>
          </p:nvSpPr>
          <p:spPr>
            <a:xfrm>
              <a:off x="2887354" y="4042814"/>
              <a:ext cx="454249" cy="200055"/>
            </a:xfrm>
            <a:prstGeom prst="rect">
              <a:avLst/>
            </a:prstGeom>
            <a:solidFill>
              <a:srgbClr val="FFFF00"/>
            </a:solidFill>
            <a:ln>
              <a:solidFill>
                <a:schemeClr val="tx1"/>
              </a:solidFill>
            </a:ln>
          </p:spPr>
          <p:txBody>
            <a:bodyPr wrap="square" rtlCol="0">
              <a:spAutoFit/>
            </a:bodyPr>
            <a:lstStyle/>
            <a:p>
              <a:pPr algn="ctr"/>
              <a:r>
                <a:rPr lang="en-US" sz="700" dirty="0" smtClean="0">
                  <a:solidFill>
                    <a:srgbClr val="FF0000"/>
                  </a:solidFill>
                </a:rPr>
                <a:t>TAG</a:t>
              </a:r>
              <a:endParaRPr lang="en-US" sz="1050" dirty="0">
                <a:solidFill>
                  <a:srgbClr val="FF0000"/>
                </a:solidFill>
              </a:endParaRPr>
            </a:p>
          </p:txBody>
        </p:sp>
      </p:grpSp>
      <p:sp>
        <p:nvSpPr>
          <p:cNvPr id="45" name="p3"/>
          <p:cNvSpPr txBox="1"/>
          <p:nvPr/>
        </p:nvSpPr>
        <p:spPr>
          <a:xfrm>
            <a:off x="1008291" y="2172489"/>
            <a:ext cx="363572" cy="200055"/>
          </a:xfrm>
          <a:prstGeom prst="rect">
            <a:avLst/>
          </a:prstGeom>
          <a:solidFill>
            <a:srgbClr val="00B0F0"/>
          </a:solidFill>
          <a:ln>
            <a:solidFill>
              <a:schemeClr val="tx1"/>
            </a:solidFill>
          </a:ln>
        </p:spPr>
        <p:txBody>
          <a:bodyPr wrap="square" rtlCol="0">
            <a:spAutoFit/>
          </a:bodyPr>
          <a:lstStyle/>
          <a:p>
            <a:pPr algn="ctr"/>
            <a:r>
              <a:rPr lang="en-US" sz="700" dirty="0" smtClean="0">
                <a:solidFill>
                  <a:srgbClr val="FF0000"/>
                </a:solidFill>
              </a:rPr>
              <a:t>PKT</a:t>
            </a:r>
            <a:endParaRPr lang="en-US" sz="1050" dirty="0">
              <a:solidFill>
                <a:srgbClr val="FF0000"/>
              </a:solidFill>
            </a:endParaRPr>
          </a:p>
        </p:txBody>
      </p:sp>
      <p:sp>
        <p:nvSpPr>
          <p:cNvPr id="46" name="p3_final"/>
          <p:cNvSpPr txBox="1"/>
          <p:nvPr/>
        </p:nvSpPr>
        <p:spPr>
          <a:xfrm>
            <a:off x="6261160" y="2114882"/>
            <a:ext cx="363572" cy="200055"/>
          </a:xfrm>
          <a:prstGeom prst="rect">
            <a:avLst/>
          </a:prstGeom>
          <a:solidFill>
            <a:srgbClr val="00B0F0"/>
          </a:solidFill>
          <a:ln>
            <a:solidFill>
              <a:schemeClr val="tx1"/>
            </a:solidFill>
          </a:ln>
        </p:spPr>
        <p:txBody>
          <a:bodyPr wrap="square" rtlCol="0">
            <a:spAutoFit/>
          </a:bodyPr>
          <a:lstStyle/>
          <a:p>
            <a:pPr algn="ctr"/>
            <a:r>
              <a:rPr lang="en-US" sz="700" dirty="0" smtClean="0">
                <a:solidFill>
                  <a:srgbClr val="FF0000"/>
                </a:solidFill>
              </a:rPr>
              <a:t>PKT</a:t>
            </a:r>
            <a:endParaRPr lang="en-US" sz="1050" dirty="0">
              <a:solidFill>
                <a:srgbClr val="FF0000"/>
              </a:solidFill>
            </a:endParaRPr>
          </a:p>
        </p:txBody>
      </p:sp>
      <p:sp>
        <p:nvSpPr>
          <p:cNvPr id="47" name="Rettangolo 46"/>
          <p:cNvSpPr/>
          <p:nvPr/>
        </p:nvSpPr>
        <p:spPr>
          <a:xfrm>
            <a:off x="424277" y="3078271"/>
            <a:ext cx="2966051" cy="1015663"/>
          </a:xfrm>
          <a:prstGeom prst="rect">
            <a:avLst/>
          </a:prstGeom>
        </p:spPr>
        <p:txBody>
          <a:bodyPr wrap="square">
            <a:spAutoFit/>
          </a:bodyPr>
          <a:lstStyle/>
          <a:p>
            <a:r>
              <a:rPr lang="it-IT" sz="2000" b="1" kern="0" dirty="0" err="1" smtClean="0">
                <a:solidFill>
                  <a:srgbClr val="00B050"/>
                </a:solidFill>
              </a:rPr>
              <a:t>Redirect</a:t>
            </a:r>
            <a:r>
              <a:rPr lang="it-IT" sz="2000" b="1" kern="0" dirty="0" smtClean="0">
                <a:solidFill>
                  <a:srgbClr val="00B050"/>
                </a:solidFill>
              </a:rPr>
              <a:t> </a:t>
            </a:r>
            <a:r>
              <a:rPr lang="it-IT" sz="2000" b="1" kern="0" dirty="0" err="1" smtClean="0">
                <a:solidFill>
                  <a:srgbClr val="00B050"/>
                </a:solidFill>
              </a:rPr>
              <a:t>Node</a:t>
            </a:r>
            <a:r>
              <a:rPr lang="it-IT" sz="2000" b="1" kern="0" dirty="0" smtClean="0">
                <a:solidFill>
                  <a:srgbClr val="00B050"/>
                </a:solidFill>
              </a:rPr>
              <a:t>:</a:t>
            </a:r>
          </a:p>
          <a:p>
            <a:endParaRPr lang="it-IT" sz="2000" b="1" kern="0" dirty="0"/>
          </a:p>
          <a:p>
            <a:r>
              <a:rPr lang="it-IT" b="1" kern="0" dirty="0" smtClean="0"/>
              <a:t>FLOW STATE = DEF</a:t>
            </a:r>
            <a:endParaRPr lang="it-IT" b="1" kern="0" dirty="0"/>
          </a:p>
        </p:txBody>
      </p:sp>
      <p:sp>
        <p:nvSpPr>
          <p:cNvPr id="48" name="Rettangolo 47"/>
          <p:cNvSpPr/>
          <p:nvPr/>
        </p:nvSpPr>
        <p:spPr>
          <a:xfrm>
            <a:off x="4537219" y="3079623"/>
            <a:ext cx="3614050" cy="984885"/>
          </a:xfrm>
          <a:prstGeom prst="rect">
            <a:avLst/>
          </a:prstGeom>
        </p:spPr>
        <p:txBody>
          <a:bodyPr wrap="square">
            <a:spAutoFit/>
          </a:bodyPr>
          <a:lstStyle/>
          <a:p>
            <a:r>
              <a:rPr lang="it-IT" sz="2000" b="1" kern="0" dirty="0" err="1" smtClean="0">
                <a:solidFill>
                  <a:srgbClr val="FF9933"/>
                </a:solidFill>
              </a:rPr>
              <a:t>Detect</a:t>
            </a:r>
            <a:r>
              <a:rPr lang="it-IT" sz="2000" b="1" kern="0" dirty="0" smtClean="0">
                <a:solidFill>
                  <a:srgbClr val="FF9933"/>
                </a:solidFill>
              </a:rPr>
              <a:t> </a:t>
            </a:r>
            <a:r>
              <a:rPr lang="it-IT" sz="2000" b="1" kern="0" dirty="0" err="1" smtClean="0">
                <a:solidFill>
                  <a:srgbClr val="FF9933"/>
                </a:solidFill>
              </a:rPr>
              <a:t>Node</a:t>
            </a:r>
            <a:r>
              <a:rPr lang="it-IT" sz="2000" b="1" kern="0" dirty="0" smtClean="0">
                <a:solidFill>
                  <a:srgbClr val="FF9933"/>
                </a:solidFill>
              </a:rPr>
              <a:t>:</a:t>
            </a:r>
          </a:p>
          <a:p>
            <a:endParaRPr lang="it-IT" sz="2000" b="1" kern="0" dirty="0"/>
          </a:p>
          <a:p>
            <a:r>
              <a:rPr lang="it-IT" b="1" kern="0" dirty="0" smtClean="0"/>
              <a:t>GLOBAL REGISTERS = 00</a:t>
            </a:r>
          </a:p>
        </p:txBody>
      </p:sp>
      <p:sp>
        <p:nvSpPr>
          <p:cNvPr id="6" name="Freccia a destra 5"/>
          <p:cNvSpPr/>
          <p:nvPr/>
        </p:nvSpPr>
        <p:spPr bwMode="auto">
          <a:xfrm rot="17951119">
            <a:off x="2187878" y="2303612"/>
            <a:ext cx="835042" cy="686180"/>
          </a:xfrm>
          <a:prstGeom prst="rightArrow">
            <a:avLst/>
          </a:prstGeom>
          <a:solidFill>
            <a:srgbClr val="00B050">
              <a:alpha val="50000"/>
            </a:srgb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Narrow" pitchFamily="34" charset="0"/>
            </a:endParaRPr>
          </a:p>
        </p:txBody>
      </p:sp>
      <p:sp>
        <p:nvSpPr>
          <p:cNvPr id="49" name="Freccia a destra 48"/>
          <p:cNvSpPr/>
          <p:nvPr/>
        </p:nvSpPr>
        <p:spPr bwMode="auto">
          <a:xfrm rot="14002045">
            <a:off x="4163025" y="2314116"/>
            <a:ext cx="884844" cy="686180"/>
          </a:xfrm>
          <a:prstGeom prst="rightArrow">
            <a:avLst/>
          </a:prstGeom>
          <a:solidFill>
            <a:srgbClr val="FF9933">
              <a:alpha val="50000"/>
            </a:srgb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Narrow" pitchFamily="34" charset="0"/>
            </a:endParaRPr>
          </a:p>
        </p:txBody>
      </p:sp>
      <p:sp>
        <p:nvSpPr>
          <p:cNvPr id="8" name="state20"/>
          <p:cNvSpPr/>
          <p:nvPr/>
        </p:nvSpPr>
        <p:spPr>
          <a:xfrm>
            <a:off x="2330165" y="3691688"/>
            <a:ext cx="847415" cy="369332"/>
          </a:xfrm>
          <a:prstGeom prst="rect">
            <a:avLst/>
          </a:prstGeom>
          <a:solidFill>
            <a:schemeClr val="bg1"/>
          </a:solidFill>
        </p:spPr>
        <p:txBody>
          <a:bodyPr wrap="square">
            <a:spAutoFit/>
          </a:bodyPr>
          <a:lstStyle/>
          <a:p>
            <a:r>
              <a:rPr lang="it-IT" b="1" kern="0" dirty="0" smtClean="0">
                <a:solidFill>
                  <a:srgbClr val="FF0000"/>
                </a:solidFill>
              </a:rPr>
              <a:t>20</a:t>
            </a:r>
            <a:endParaRPr lang="en-US" dirty="0">
              <a:solidFill>
                <a:srgbClr val="FF0000"/>
              </a:solidFill>
            </a:endParaRPr>
          </a:p>
        </p:txBody>
      </p:sp>
      <p:sp>
        <p:nvSpPr>
          <p:cNvPr id="9" name="flags01"/>
          <p:cNvSpPr/>
          <p:nvPr/>
        </p:nvSpPr>
        <p:spPr>
          <a:xfrm>
            <a:off x="7329662" y="3655972"/>
            <a:ext cx="489236" cy="369332"/>
          </a:xfrm>
          <a:prstGeom prst="rect">
            <a:avLst/>
          </a:prstGeom>
          <a:solidFill>
            <a:schemeClr val="bg1"/>
          </a:solidFill>
        </p:spPr>
        <p:txBody>
          <a:bodyPr wrap="none">
            <a:spAutoFit/>
          </a:bodyPr>
          <a:lstStyle/>
          <a:p>
            <a:r>
              <a:rPr lang="it-IT" b="1" kern="0" dirty="0" smtClean="0"/>
              <a:t>0</a:t>
            </a:r>
            <a:r>
              <a:rPr lang="it-IT" b="1" kern="0" dirty="0" smtClean="0">
                <a:solidFill>
                  <a:srgbClr val="FF0000"/>
                </a:solidFill>
              </a:rPr>
              <a:t>1</a:t>
            </a:r>
            <a:endParaRPr lang="it-IT" b="1" kern="0" dirty="0">
              <a:solidFill>
                <a:srgbClr val="FF0000"/>
              </a:solidFill>
            </a:endParaRPr>
          </a:p>
        </p:txBody>
      </p:sp>
      <p:grpSp>
        <p:nvGrpSpPr>
          <p:cNvPr id="50" name="machineDEF"/>
          <p:cNvGrpSpPr/>
          <p:nvPr/>
        </p:nvGrpSpPr>
        <p:grpSpPr>
          <a:xfrm>
            <a:off x="586097" y="4518645"/>
            <a:ext cx="3167068" cy="1756865"/>
            <a:chOff x="777903" y="3043012"/>
            <a:chExt cx="3914718" cy="2171608"/>
          </a:xfrm>
        </p:grpSpPr>
        <p:sp>
          <p:nvSpPr>
            <p:cNvPr id="51" name="Ovale 50"/>
            <p:cNvSpPr/>
            <p:nvPr/>
          </p:nvSpPr>
          <p:spPr>
            <a:xfrm>
              <a:off x="1095467" y="3084705"/>
              <a:ext cx="798808" cy="63106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it-IT" sz="1200" spc="-150" dirty="0" smtClean="0">
                  <a:solidFill>
                    <a:srgbClr val="000000"/>
                  </a:solidFill>
                </a:rPr>
                <a:t>DEF</a:t>
              </a:r>
              <a:endParaRPr lang="it-IT" sz="1000" spc="-150" dirty="0">
                <a:solidFill>
                  <a:srgbClr val="000000"/>
                </a:solidFill>
              </a:endParaRPr>
            </a:p>
          </p:txBody>
        </p:sp>
        <p:sp>
          <p:nvSpPr>
            <p:cNvPr id="52" name="Ovale 51"/>
            <p:cNvSpPr/>
            <p:nvPr/>
          </p:nvSpPr>
          <p:spPr>
            <a:xfrm>
              <a:off x="3617757" y="3084705"/>
              <a:ext cx="757468" cy="63106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it-IT" sz="1400" dirty="0" smtClean="0">
                  <a:solidFill>
                    <a:srgbClr val="000000"/>
                  </a:solidFill>
                </a:rPr>
                <a:t>20</a:t>
              </a:r>
              <a:endParaRPr lang="it-IT" sz="1400" dirty="0">
                <a:solidFill>
                  <a:srgbClr val="000000"/>
                </a:solidFill>
              </a:endParaRPr>
            </a:p>
          </p:txBody>
        </p:sp>
        <p:sp>
          <p:nvSpPr>
            <p:cNvPr id="56" name="Ovale 55"/>
            <p:cNvSpPr/>
            <p:nvPr/>
          </p:nvSpPr>
          <p:spPr>
            <a:xfrm>
              <a:off x="3091425" y="4583558"/>
              <a:ext cx="740206" cy="63106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it-IT" sz="1600" dirty="0" smtClean="0">
                  <a:solidFill>
                    <a:srgbClr val="000000"/>
                  </a:solidFill>
                </a:rPr>
                <a:t>i</a:t>
              </a:r>
              <a:endParaRPr lang="it-IT" sz="1600" dirty="0">
                <a:solidFill>
                  <a:srgbClr val="000000"/>
                </a:solidFill>
              </a:endParaRPr>
            </a:p>
          </p:txBody>
        </p:sp>
        <p:sp>
          <p:nvSpPr>
            <p:cNvPr id="57" name="Arco 56"/>
            <p:cNvSpPr/>
            <p:nvPr/>
          </p:nvSpPr>
          <p:spPr bwMode="auto">
            <a:xfrm>
              <a:off x="1901364" y="3251193"/>
              <a:ext cx="1712441" cy="280042"/>
            </a:xfrm>
            <a:prstGeom prst="arc">
              <a:avLst>
                <a:gd name="adj1" fmla="val 10940642"/>
                <a:gd name="adj2" fmla="val 21444942"/>
              </a:avLst>
            </a:prstGeom>
            <a:noFill/>
            <a:ln w="12700" cap="flat" cmpd="sng" algn="ctr">
              <a:solidFill>
                <a:schemeClr val="tx1"/>
              </a:solidFill>
              <a:prstDash val="solid"/>
              <a:round/>
              <a:headEnd type="none" w="lg" len="lg"/>
              <a:tailEnd type="triangle" w="lg" len="lg"/>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Narrow" pitchFamily="34" charset="0"/>
              </a:endParaRPr>
            </a:p>
          </p:txBody>
        </p:sp>
        <p:sp>
          <p:nvSpPr>
            <p:cNvPr id="58" name="Arco 57"/>
            <p:cNvSpPr/>
            <p:nvPr/>
          </p:nvSpPr>
          <p:spPr bwMode="auto">
            <a:xfrm rot="1932056">
              <a:off x="1565278" y="4067966"/>
              <a:ext cx="1712440" cy="280042"/>
            </a:xfrm>
            <a:prstGeom prst="arc">
              <a:avLst>
                <a:gd name="adj1" fmla="val 10940642"/>
                <a:gd name="adj2" fmla="val 21444942"/>
              </a:avLst>
            </a:prstGeom>
            <a:noFill/>
            <a:ln w="12700" cap="flat" cmpd="sng" algn="ctr">
              <a:solidFill>
                <a:schemeClr val="tx1"/>
              </a:solidFill>
              <a:prstDash val="solid"/>
              <a:round/>
              <a:headEnd type="none" w="lg" len="lg"/>
              <a:tailEnd type="triangle" w="lg" len="lg"/>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Narrow" pitchFamily="34" charset="0"/>
              </a:endParaRPr>
            </a:p>
          </p:txBody>
        </p:sp>
        <p:sp>
          <p:nvSpPr>
            <p:cNvPr id="59" name="Arco 58"/>
            <p:cNvSpPr/>
            <p:nvPr/>
          </p:nvSpPr>
          <p:spPr bwMode="auto">
            <a:xfrm rot="21200709">
              <a:off x="4344752" y="3043012"/>
              <a:ext cx="347869" cy="347869"/>
            </a:xfrm>
            <a:prstGeom prst="arc">
              <a:avLst>
                <a:gd name="adj1" fmla="val 12295204"/>
                <a:gd name="adj2" fmla="val 7842862"/>
              </a:avLst>
            </a:prstGeom>
            <a:noFill/>
            <a:ln w="12700" cap="flat" cmpd="sng" algn="ctr">
              <a:solidFill>
                <a:schemeClr val="tx1"/>
              </a:solidFill>
              <a:prstDash val="solid"/>
              <a:round/>
              <a:headEnd type="none" w="sm" len="sm"/>
              <a:tailEnd type="triangle" w="lg" len="lg"/>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Narrow" pitchFamily="34" charset="0"/>
              </a:endParaRPr>
            </a:p>
          </p:txBody>
        </p:sp>
        <p:sp>
          <p:nvSpPr>
            <p:cNvPr id="62" name="Arco 61"/>
            <p:cNvSpPr/>
            <p:nvPr/>
          </p:nvSpPr>
          <p:spPr bwMode="auto">
            <a:xfrm rot="10800000">
              <a:off x="1835673" y="3328562"/>
              <a:ext cx="1712440" cy="280042"/>
            </a:xfrm>
            <a:prstGeom prst="arc">
              <a:avLst>
                <a:gd name="adj1" fmla="val 10940642"/>
                <a:gd name="adj2" fmla="val 21444942"/>
              </a:avLst>
            </a:prstGeom>
            <a:noFill/>
            <a:ln w="12700" cap="flat" cmpd="sng" algn="ctr">
              <a:solidFill>
                <a:schemeClr val="tx1"/>
              </a:solidFill>
              <a:prstDash val="solid"/>
              <a:round/>
              <a:headEnd type="none" w="lg" len="lg"/>
              <a:tailEnd type="triangle" w="lg" len="lg"/>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Narrow" pitchFamily="34" charset="0"/>
              </a:endParaRPr>
            </a:p>
          </p:txBody>
        </p:sp>
        <p:sp>
          <p:nvSpPr>
            <p:cNvPr id="64" name="Arco 63"/>
            <p:cNvSpPr/>
            <p:nvPr/>
          </p:nvSpPr>
          <p:spPr bwMode="auto">
            <a:xfrm rot="10220115">
              <a:off x="777903" y="3376429"/>
              <a:ext cx="341536" cy="347869"/>
            </a:xfrm>
            <a:prstGeom prst="arc">
              <a:avLst>
                <a:gd name="adj1" fmla="val 12295204"/>
                <a:gd name="adj2" fmla="val 7842862"/>
              </a:avLst>
            </a:prstGeom>
            <a:noFill/>
            <a:ln w="12700" cap="flat" cmpd="sng" algn="ctr">
              <a:solidFill>
                <a:schemeClr val="tx1"/>
              </a:solidFill>
              <a:prstDash val="solid"/>
              <a:round/>
              <a:headEnd type="none" w="sm" len="sm"/>
              <a:tailEnd type="triangle" w="lg" len="lg"/>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Narrow" pitchFamily="34" charset="0"/>
              </a:endParaRPr>
            </a:p>
          </p:txBody>
        </p:sp>
        <p:sp>
          <p:nvSpPr>
            <p:cNvPr id="65" name="Arco 64"/>
            <p:cNvSpPr/>
            <p:nvPr/>
          </p:nvSpPr>
          <p:spPr bwMode="auto">
            <a:xfrm rot="1289230">
              <a:off x="3846515" y="4815129"/>
              <a:ext cx="347869" cy="347869"/>
            </a:xfrm>
            <a:prstGeom prst="arc">
              <a:avLst>
                <a:gd name="adj1" fmla="val 12295204"/>
                <a:gd name="adj2" fmla="val 7842862"/>
              </a:avLst>
            </a:prstGeom>
            <a:noFill/>
            <a:ln w="12700" cap="flat" cmpd="sng" algn="ctr">
              <a:solidFill>
                <a:schemeClr val="tx1"/>
              </a:solidFill>
              <a:prstDash val="solid"/>
              <a:round/>
              <a:headEnd type="none" w="sm" len="sm"/>
              <a:tailEnd type="triangle" w="lg" len="lg"/>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Narrow" pitchFamily="34" charset="0"/>
              </a:endParaRPr>
            </a:p>
          </p:txBody>
        </p:sp>
        <p:sp>
          <p:nvSpPr>
            <p:cNvPr id="66" name="Arco 65"/>
            <p:cNvSpPr/>
            <p:nvPr/>
          </p:nvSpPr>
          <p:spPr bwMode="auto">
            <a:xfrm rot="12794090">
              <a:off x="1480030" y="4104470"/>
              <a:ext cx="1712440" cy="280042"/>
            </a:xfrm>
            <a:prstGeom prst="arc">
              <a:avLst>
                <a:gd name="adj1" fmla="val 10940642"/>
                <a:gd name="adj2" fmla="val 21444942"/>
              </a:avLst>
            </a:prstGeom>
            <a:noFill/>
            <a:ln w="12700" cap="flat" cmpd="sng" algn="ctr">
              <a:solidFill>
                <a:schemeClr val="tx1"/>
              </a:solidFill>
              <a:prstDash val="solid"/>
              <a:round/>
              <a:headEnd type="none" w="lg" len="lg"/>
              <a:tailEnd type="triangle" w="lg" len="lg"/>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Narrow" pitchFamily="34" charset="0"/>
              </a:endParaRPr>
            </a:p>
          </p:txBody>
        </p:sp>
        <p:sp>
          <p:nvSpPr>
            <p:cNvPr id="69" name="Ovale 68"/>
            <p:cNvSpPr/>
            <p:nvPr/>
          </p:nvSpPr>
          <p:spPr bwMode="auto">
            <a:xfrm>
              <a:off x="3840892" y="3925840"/>
              <a:ext cx="45719" cy="45719"/>
            </a:xfrm>
            <a:prstGeom prst="ellipse">
              <a:avLst/>
            </a:prstGeom>
            <a:solidFill>
              <a:schemeClr val="tx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Narrow" pitchFamily="34" charset="0"/>
              </a:endParaRPr>
            </a:p>
          </p:txBody>
        </p:sp>
        <p:sp>
          <p:nvSpPr>
            <p:cNvPr id="70" name="Ovale 69"/>
            <p:cNvSpPr/>
            <p:nvPr/>
          </p:nvSpPr>
          <p:spPr bwMode="auto">
            <a:xfrm>
              <a:off x="3759070" y="4211796"/>
              <a:ext cx="45719" cy="45719"/>
            </a:xfrm>
            <a:prstGeom prst="ellipse">
              <a:avLst/>
            </a:prstGeom>
            <a:solidFill>
              <a:schemeClr val="tx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Narrow" pitchFamily="34" charset="0"/>
              </a:endParaRPr>
            </a:p>
          </p:txBody>
        </p:sp>
        <p:sp>
          <p:nvSpPr>
            <p:cNvPr id="71" name="Ovale 70"/>
            <p:cNvSpPr/>
            <p:nvPr/>
          </p:nvSpPr>
          <p:spPr bwMode="auto">
            <a:xfrm>
              <a:off x="3651061" y="4477287"/>
              <a:ext cx="45719" cy="45719"/>
            </a:xfrm>
            <a:prstGeom prst="ellipse">
              <a:avLst/>
            </a:prstGeom>
            <a:solidFill>
              <a:schemeClr val="tx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Narrow" pitchFamily="34" charset="0"/>
              </a:endParaRPr>
            </a:p>
          </p:txBody>
        </p:sp>
      </p:grpSp>
      <p:sp>
        <p:nvSpPr>
          <p:cNvPr id="72" name="arcoDEF"/>
          <p:cNvSpPr/>
          <p:nvPr/>
        </p:nvSpPr>
        <p:spPr bwMode="auto">
          <a:xfrm rot="10220115">
            <a:off x="586097" y="4788386"/>
            <a:ext cx="276308" cy="281431"/>
          </a:xfrm>
          <a:prstGeom prst="arc">
            <a:avLst>
              <a:gd name="adj1" fmla="val 12295204"/>
              <a:gd name="adj2" fmla="val 7842862"/>
            </a:avLst>
          </a:prstGeom>
          <a:noFill/>
          <a:ln w="28575" cap="flat" cmpd="sng" algn="ctr">
            <a:solidFill>
              <a:srgbClr val="FF0000"/>
            </a:solidFill>
            <a:prstDash val="solid"/>
            <a:round/>
            <a:headEnd type="none" w="sm" len="sm"/>
            <a:tailEnd type="triangle" w="lg" len="lg"/>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Narrow" pitchFamily="34" charset="0"/>
            </a:endParaRPr>
          </a:p>
        </p:txBody>
      </p:sp>
      <p:sp>
        <p:nvSpPr>
          <p:cNvPr id="73" name="Ovale 72"/>
          <p:cNvSpPr/>
          <p:nvPr/>
        </p:nvSpPr>
        <p:spPr>
          <a:xfrm>
            <a:off x="843358" y="4552375"/>
            <a:ext cx="646248" cy="510539"/>
          </a:xfrm>
          <a:prstGeom prst="ellips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it-IT" sz="1200" spc="-150" dirty="0" smtClean="0">
                <a:solidFill>
                  <a:srgbClr val="000000"/>
                </a:solidFill>
              </a:rPr>
              <a:t>DEF</a:t>
            </a:r>
            <a:endParaRPr lang="it-IT" sz="1000" spc="-150" dirty="0">
              <a:solidFill>
                <a:srgbClr val="000000"/>
              </a:solidFill>
            </a:endParaRPr>
          </a:p>
        </p:txBody>
      </p:sp>
      <p:sp>
        <p:nvSpPr>
          <p:cNvPr id="74" name="arcoTo20"/>
          <p:cNvSpPr/>
          <p:nvPr/>
        </p:nvSpPr>
        <p:spPr bwMode="auto">
          <a:xfrm>
            <a:off x="1507958" y="4687067"/>
            <a:ext cx="1385392" cy="226558"/>
          </a:xfrm>
          <a:prstGeom prst="arc">
            <a:avLst>
              <a:gd name="adj1" fmla="val 10940642"/>
              <a:gd name="adj2" fmla="val 21444942"/>
            </a:avLst>
          </a:prstGeom>
          <a:noFill/>
          <a:ln w="38100" cap="flat" cmpd="sng" algn="ctr">
            <a:solidFill>
              <a:srgbClr val="FF0000"/>
            </a:solidFill>
            <a:prstDash val="solid"/>
            <a:round/>
            <a:headEnd type="none" w="lg" len="lg"/>
            <a:tailEnd type="triangle" w="lg" len="lg"/>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Narrow" pitchFamily="34" charset="0"/>
            </a:endParaRPr>
          </a:p>
        </p:txBody>
      </p:sp>
      <p:sp>
        <p:nvSpPr>
          <p:cNvPr id="75" name="arco20"/>
          <p:cNvSpPr/>
          <p:nvPr/>
        </p:nvSpPr>
        <p:spPr bwMode="auto">
          <a:xfrm rot="21200709">
            <a:off x="3468800" y="4519496"/>
            <a:ext cx="281431" cy="281431"/>
          </a:xfrm>
          <a:prstGeom prst="arc">
            <a:avLst>
              <a:gd name="adj1" fmla="val 12295204"/>
              <a:gd name="adj2" fmla="val 7842862"/>
            </a:avLst>
          </a:prstGeom>
          <a:noFill/>
          <a:ln w="28575" cap="flat" cmpd="sng" algn="ctr">
            <a:solidFill>
              <a:srgbClr val="FF0000"/>
            </a:solidFill>
            <a:prstDash val="solid"/>
            <a:round/>
            <a:headEnd type="none" w="sm" len="sm"/>
            <a:tailEnd type="triangle" w="lg" len="lg"/>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Narrow" pitchFamily="34" charset="0"/>
            </a:endParaRPr>
          </a:p>
        </p:txBody>
      </p:sp>
      <p:sp>
        <p:nvSpPr>
          <p:cNvPr id="76" name="machine20"/>
          <p:cNvSpPr/>
          <p:nvPr/>
        </p:nvSpPr>
        <p:spPr>
          <a:xfrm>
            <a:off x="2883583" y="4552374"/>
            <a:ext cx="612803" cy="510539"/>
          </a:xfrm>
          <a:prstGeom prst="ellips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it-IT" sz="1400" dirty="0" smtClean="0">
                <a:solidFill>
                  <a:srgbClr val="000000"/>
                </a:solidFill>
              </a:rPr>
              <a:t>20</a:t>
            </a:r>
            <a:endParaRPr lang="it-IT" sz="1400" dirty="0">
              <a:solidFill>
                <a:srgbClr val="000000"/>
              </a:solidFill>
            </a:endParaRPr>
          </a:p>
        </p:txBody>
      </p:sp>
      <p:sp>
        <p:nvSpPr>
          <p:cNvPr id="10" name="stateTrans"/>
          <p:cNvSpPr/>
          <p:nvPr/>
        </p:nvSpPr>
        <p:spPr>
          <a:xfrm>
            <a:off x="2250246" y="1406659"/>
            <a:ext cx="1260281" cy="461665"/>
          </a:xfrm>
          <a:prstGeom prst="rect">
            <a:avLst/>
          </a:prstGeom>
        </p:spPr>
        <p:txBody>
          <a:bodyPr wrap="none">
            <a:spAutoFit/>
          </a:bodyPr>
          <a:lstStyle/>
          <a:p>
            <a:pPr algn="ctr"/>
            <a:r>
              <a:rPr lang="it-IT" sz="1200" b="1" kern="0" dirty="0" smtClean="0">
                <a:solidFill>
                  <a:srgbClr val="FF0000"/>
                </a:solidFill>
              </a:rPr>
              <a:t>STATE</a:t>
            </a:r>
          </a:p>
          <a:p>
            <a:pPr algn="ctr"/>
            <a:r>
              <a:rPr lang="it-IT" sz="1200" b="1" kern="0" dirty="0" smtClean="0">
                <a:solidFill>
                  <a:srgbClr val="FF0000"/>
                </a:solidFill>
              </a:rPr>
              <a:t>TRANSITION!</a:t>
            </a:r>
            <a:endParaRPr lang="en-US" sz="1200" dirty="0">
              <a:solidFill>
                <a:srgbClr val="FF0000"/>
              </a:solidFill>
            </a:endParaRPr>
          </a:p>
        </p:txBody>
      </p:sp>
      <p:sp>
        <p:nvSpPr>
          <p:cNvPr id="80" name="flagTrans"/>
          <p:cNvSpPr/>
          <p:nvPr/>
        </p:nvSpPr>
        <p:spPr>
          <a:xfrm>
            <a:off x="3818753" y="1452777"/>
            <a:ext cx="718466" cy="461665"/>
          </a:xfrm>
          <a:prstGeom prst="rect">
            <a:avLst/>
          </a:prstGeom>
        </p:spPr>
        <p:txBody>
          <a:bodyPr wrap="none">
            <a:spAutoFit/>
          </a:bodyPr>
          <a:lstStyle/>
          <a:p>
            <a:pPr algn="ctr"/>
            <a:r>
              <a:rPr lang="it-IT" sz="1200" b="1" kern="0" dirty="0" smtClean="0">
                <a:solidFill>
                  <a:srgbClr val="FF0000"/>
                </a:solidFill>
              </a:rPr>
              <a:t>FLAG</a:t>
            </a:r>
            <a:br>
              <a:rPr lang="it-IT" sz="1200" b="1" kern="0" dirty="0" smtClean="0">
                <a:solidFill>
                  <a:srgbClr val="FF0000"/>
                </a:solidFill>
              </a:rPr>
            </a:br>
            <a:r>
              <a:rPr lang="it-IT" sz="1200" b="1" kern="0" dirty="0" smtClean="0">
                <a:solidFill>
                  <a:srgbClr val="FF0000"/>
                </a:solidFill>
              </a:rPr>
              <a:t>SETUP</a:t>
            </a:r>
            <a:endParaRPr lang="en-US" sz="1200" dirty="0">
              <a:solidFill>
                <a:srgbClr val="FF0000"/>
              </a:solidFill>
            </a:endParaRPr>
          </a:p>
        </p:txBody>
      </p:sp>
      <p:sp>
        <p:nvSpPr>
          <p:cNvPr id="11" name="faultID"/>
          <p:cNvSpPr/>
          <p:nvPr/>
        </p:nvSpPr>
        <p:spPr>
          <a:xfrm>
            <a:off x="2387088" y="2277570"/>
            <a:ext cx="4572000" cy="246221"/>
          </a:xfrm>
          <a:prstGeom prst="rect">
            <a:avLst/>
          </a:prstGeom>
        </p:spPr>
        <p:txBody>
          <a:bodyPr>
            <a:spAutoFit/>
          </a:bodyPr>
          <a:lstStyle/>
          <a:p>
            <a:pPr algn="ctr"/>
            <a:r>
              <a:rPr lang="it-IT" sz="1000" b="1" kern="0" dirty="0" err="1" smtClean="0">
                <a:solidFill>
                  <a:srgbClr val="FF0000"/>
                </a:solidFill>
              </a:rPr>
              <a:t>Fault_ID</a:t>
            </a:r>
            <a:r>
              <a:rPr lang="it-IT" sz="1000" b="1" kern="0" dirty="0" smtClean="0">
                <a:solidFill>
                  <a:srgbClr val="FF0000"/>
                </a:solidFill>
              </a:rPr>
              <a:t>=20</a:t>
            </a:r>
            <a:endParaRPr lang="en-US" sz="1000" dirty="0">
              <a:solidFill>
                <a:srgbClr val="FF0000"/>
              </a:solidFill>
            </a:endParaRPr>
          </a:p>
        </p:txBody>
      </p:sp>
      <p:sp>
        <p:nvSpPr>
          <p:cNvPr id="12" name="TAG_DET"/>
          <p:cNvSpPr/>
          <p:nvPr/>
        </p:nvSpPr>
        <p:spPr>
          <a:xfrm>
            <a:off x="4556050" y="4037813"/>
            <a:ext cx="2779928" cy="369332"/>
          </a:xfrm>
          <a:prstGeom prst="rect">
            <a:avLst/>
          </a:prstGeom>
          <a:solidFill>
            <a:srgbClr val="FFFF00"/>
          </a:solidFill>
        </p:spPr>
        <p:txBody>
          <a:bodyPr wrap="none">
            <a:spAutoFit/>
          </a:bodyPr>
          <a:lstStyle/>
          <a:p>
            <a:r>
              <a:rPr lang="it-IT" b="1" kern="0" dirty="0" smtClean="0"/>
              <a:t>TAG = FAULT_ID = 20</a:t>
            </a:r>
            <a:endParaRPr lang="it-IT" b="1" kern="0" dirty="0"/>
          </a:p>
        </p:txBody>
      </p:sp>
      <p:sp>
        <p:nvSpPr>
          <p:cNvPr id="81" name="TAG_RED"/>
          <p:cNvSpPr/>
          <p:nvPr/>
        </p:nvSpPr>
        <p:spPr>
          <a:xfrm>
            <a:off x="461229" y="4035185"/>
            <a:ext cx="2396810" cy="369332"/>
          </a:xfrm>
          <a:prstGeom prst="rect">
            <a:avLst/>
          </a:prstGeom>
          <a:solidFill>
            <a:srgbClr val="FFFF00"/>
          </a:solidFill>
        </p:spPr>
        <p:txBody>
          <a:bodyPr wrap="none">
            <a:spAutoFit/>
          </a:bodyPr>
          <a:lstStyle/>
          <a:p>
            <a:r>
              <a:rPr lang="it-IT" b="1" kern="0" dirty="0" smtClean="0"/>
              <a:t>TAG = STATE = 20</a:t>
            </a:r>
            <a:endParaRPr lang="it-IT" b="1" kern="0" dirty="0"/>
          </a:p>
        </p:txBody>
      </p:sp>
      <p:sp>
        <p:nvSpPr>
          <p:cNvPr id="4" name="Footer Placeholder 3"/>
          <p:cNvSpPr>
            <a:spLocks noGrp="1"/>
          </p:cNvSpPr>
          <p:nvPr>
            <p:ph type="ftr" sz="quarter" idx="11"/>
          </p:nvPr>
        </p:nvSpPr>
        <p:spPr/>
        <p:txBody>
          <a:bodyPr/>
          <a:lstStyle/>
          <a:p>
            <a:r>
              <a:rPr lang="en-US" smtClean="0"/>
              <a:t>G. Bianchi &amp; A. Capone - SDN tutorial</a:t>
            </a:r>
            <a:endParaRPr lang="en-US"/>
          </a:p>
        </p:txBody>
      </p:sp>
      <p:sp>
        <p:nvSpPr>
          <p:cNvPr id="5" name="Slide Number Placeholder 4"/>
          <p:cNvSpPr>
            <a:spLocks noGrp="1"/>
          </p:cNvSpPr>
          <p:nvPr>
            <p:ph type="sldNum" sz="quarter" idx="12"/>
          </p:nvPr>
        </p:nvSpPr>
        <p:spPr/>
        <p:txBody>
          <a:bodyPr/>
          <a:lstStyle/>
          <a:p>
            <a:fld id="{F575C757-2202-604A-8DCC-632154A48C4A}" type="slidenum">
              <a:rPr lang="en-US" smtClean="0"/>
              <a:t>85</a:t>
            </a:fld>
            <a:endParaRPr lang="en-US"/>
          </a:p>
        </p:txBody>
      </p:sp>
      <p:sp>
        <p:nvSpPr>
          <p:cNvPr id="60" name="Segnaposto contenuto 2"/>
          <p:cNvSpPr txBox="1">
            <a:spLocks/>
          </p:cNvSpPr>
          <p:nvPr/>
        </p:nvSpPr>
        <p:spPr bwMode="auto">
          <a:xfrm>
            <a:off x="548461" y="762245"/>
            <a:ext cx="8181729" cy="842063"/>
          </a:xfrm>
          <a:prstGeom prst="rect">
            <a:avLst/>
          </a:prstGeom>
          <a:noFill/>
          <a:ln w="9525">
            <a:noFill/>
            <a:miter lim="800000"/>
            <a:headEnd/>
            <a:tailEnd/>
          </a:ln>
        </p:spPr>
        <p:txBody>
          <a:bodyPr vert="horz" wrap="square" lIns="90488" tIns="44450" rIns="90488" bIns="44450" numCol="1" anchor="t" anchorCtr="0" compatLnSpc="1">
            <a:prstTxWarp prst="textNoShape">
              <a:avLst/>
            </a:prstTxWarp>
            <a:noAutofit/>
          </a:bodyPr>
          <a:lstStyle>
            <a:lvl1pPr marL="257175" indent="-257175" algn="l" rtl="0" eaLnBrk="0" fontAlgn="base" hangingPunct="0">
              <a:spcBef>
                <a:spcPct val="20000"/>
              </a:spcBef>
              <a:spcAft>
                <a:spcPct val="0"/>
              </a:spcAft>
              <a:buClr>
                <a:schemeClr val="tx1"/>
              </a:buClr>
              <a:buFont typeface="Wingdings" pitchFamily="2" charset="2"/>
              <a:buChar char="è"/>
              <a:defRPr sz="2400" b="1">
                <a:solidFill>
                  <a:schemeClr val="tx1"/>
                </a:solidFill>
                <a:latin typeface="+mn-lt"/>
                <a:ea typeface="+mn-ea"/>
                <a:cs typeface="+mn-cs"/>
              </a:defRPr>
            </a:lvl1pPr>
            <a:lvl2pPr marL="557213" indent="-214313" algn="l" rtl="0" eaLnBrk="0" fontAlgn="base" hangingPunct="0">
              <a:spcBef>
                <a:spcPct val="20000"/>
              </a:spcBef>
              <a:spcAft>
                <a:spcPct val="0"/>
              </a:spcAft>
              <a:buClr>
                <a:schemeClr val="tx1"/>
              </a:buClr>
              <a:buFont typeface="Wingdings" pitchFamily="2" charset="2"/>
              <a:buChar char="ð"/>
              <a:defRPr sz="2400">
                <a:solidFill>
                  <a:schemeClr val="tx1"/>
                </a:solidFill>
                <a:latin typeface="Arial Narrow" pitchFamily="34" charset="0"/>
              </a:defRPr>
            </a:lvl2pPr>
            <a:lvl3pPr marL="857250" indent="-171450" algn="l" rtl="0" eaLnBrk="0" fontAlgn="base" hangingPunct="0">
              <a:spcBef>
                <a:spcPct val="20000"/>
              </a:spcBef>
              <a:spcAft>
                <a:spcPct val="0"/>
              </a:spcAft>
              <a:buClr>
                <a:schemeClr val="tx1"/>
              </a:buClr>
              <a:buFont typeface="Wingdings" pitchFamily="2" charset="2"/>
              <a:buChar char="à"/>
              <a:defRPr sz="2100">
                <a:solidFill>
                  <a:schemeClr val="tx1"/>
                </a:solidFill>
                <a:latin typeface="Times New Roman" pitchFamily="18" charset="0"/>
              </a:defRPr>
            </a:lvl3pPr>
            <a:lvl4pPr marL="1200150" indent="-171450" algn="l" rtl="0" eaLnBrk="0" fontAlgn="base" hangingPunct="0">
              <a:spcBef>
                <a:spcPct val="20000"/>
              </a:spcBef>
              <a:spcAft>
                <a:spcPct val="0"/>
              </a:spcAft>
              <a:buClr>
                <a:schemeClr val="tx1"/>
              </a:buClr>
              <a:buChar char="»"/>
              <a:defRPr sz="1800">
                <a:solidFill>
                  <a:schemeClr val="tx1"/>
                </a:solidFill>
                <a:latin typeface="Times New Roman" pitchFamily="18" charset="0"/>
              </a:defRPr>
            </a:lvl4pPr>
            <a:lvl5pPr marL="1543050" indent="-171450" algn="l" rtl="0" eaLnBrk="0" fontAlgn="base" hangingPunct="0">
              <a:spcBef>
                <a:spcPct val="20000"/>
              </a:spcBef>
              <a:spcAft>
                <a:spcPct val="0"/>
              </a:spcAft>
              <a:buClr>
                <a:schemeClr val="tx1"/>
              </a:buClr>
              <a:buChar char="–"/>
              <a:defRPr sz="1500">
                <a:solidFill>
                  <a:schemeClr val="tx1"/>
                </a:solidFill>
                <a:latin typeface="Times New Roman" pitchFamily="18" charset="0"/>
              </a:defRPr>
            </a:lvl5pPr>
            <a:lvl6pPr marL="1885950" indent="-171450" algn="l" rtl="0" fontAlgn="base">
              <a:spcBef>
                <a:spcPct val="20000"/>
              </a:spcBef>
              <a:spcAft>
                <a:spcPct val="0"/>
              </a:spcAft>
              <a:buClr>
                <a:schemeClr val="tx1"/>
              </a:buClr>
              <a:buChar char="–"/>
              <a:defRPr sz="1500">
                <a:solidFill>
                  <a:schemeClr val="tx1"/>
                </a:solidFill>
                <a:latin typeface="Times New Roman" pitchFamily="18" charset="0"/>
              </a:defRPr>
            </a:lvl6pPr>
            <a:lvl7pPr marL="2228850" indent="-171450" algn="l" rtl="0" fontAlgn="base">
              <a:spcBef>
                <a:spcPct val="20000"/>
              </a:spcBef>
              <a:spcAft>
                <a:spcPct val="0"/>
              </a:spcAft>
              <a:buClr>
                <a:schemeClr val="tx1"/>
              </a:buClr>
              <a:buChar char="–"/>
              <a:defRPr sz="1500">
                <a:solidFill>
                  <a:schemeClr val="tx1"/>
                </a:solidFill>
                <a:latin typeface="Times New Roman" pitchFamily="18" charset="0"/>
              </a:defRPr>
            </a:lvl7pPr>
            <a:lvl8pPr marL="2571750" indent="-171450" algn="l" rtl="0" fontAlgn="base">
              <a:spcBef>
                <a:spcPct val="20000"/>
              </a:spcBef>
              <a:spcAft>
                <a:spcPct val="0"/>
              </a:spcAft>
              <a:buClr>
                <a:schemeClr val="tx1"/>
              </a:buClr>
              <a:buChar char="–"/>
              <a:defRPr sz="1500">
                <a:solidFill>
                  <a:schemeClr val="tx1"/>
                </a:solidFill>
                <a:latin typeface="Times New Roman" pitchFamily="18" charset="0"/>
              </a:defRPr>
            </a:lvl8pPr>
            <a:lvl9pPr marL="2914650" indent="-171450" algn="l" rtl="0" fontAlgn="base">
              <a:spcBef>
                <a:spcPct val="20000"/>
              </a:spcBef>
              <a:spcAft>
                <a:spcPct val="0"/>
              </a:spcAft>
              <a:buClr>
                <a:schemeClr val="tx1"/>
              </a:buClr>
              <a:buChar char="–"/>
              <a:defRPr sz="1500">
                <a:solidFill>
                  <a:schemeClr val="tx1"/>
                </a:solidFill>
                <a:latin typeface="Times New Roman" pitchFamily="18" charset="0"/>
              </a:defRPr>
            </a:lvl9pPr>
          </a:lstStyle>
          <a:p>
            <a:pPr marL="0" indent="0">
              <a:buNone/>
            </a:pPr>
            <a:r>
              <a:rPr lang="it-IT" sz="3200" kern="0" dirty="0" err="1" smtClean="0">
                <a:solidFill>
                  <a:srgbClr val="000000"/>
                </a:solidFill>
              </a:rPr>
              <a:t>OpenState</a:t>
            </a:r>
            <a:endParaRPr lang="it-IT" sz="3200" kern="0" dirty="0" smtClean="0">
              <a:solidFill>
                <a:srgbClr val="000000"/>
              </a:solidFill>
            </a:endParaRPr>
          </a:p>
        </p:txBody>
      </p:sp>
    </p:spTree>
    <p:extLst>
      <p:ext uri="{BB962C8B-B14F-4D97-AF65-F5344CB8AC3E}">
        <p14:creationId xmlns:p14="http://schemas.microsoft.com/office/powerpoint/2010/main" val="737581510"/>
      </p:ext>
    </p:extLst>
  </p:cSld>
  <p:clrMapOvr>
    <a:masterClrMapping/>
  </p:clrMapOvr>
  <p:transition xmlns:p14="http://schemas.microsoft.com/office/powerpoint/2010/main" spd="slow">
    <p:pull/>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49"/>
                                        </p:tgtEl>
                                      </p:cBhvr>
                                    </p:animEffect>
                                    <p:set>
                                      <p:cBhvr>
                                        <p:cTn id="10" dur="1" fill="hold">
                                          <p:stCondLst>
                                            <p:cond delay="499"/>
                                          </p:stCondLst>
                                        </p:cTn>
                                        <p:tgtEl>
                                          <p:spTgt spid="49"/>
                                        </p:tgtEl>
                                        <p:attrNameLst>
                                          <p:attrName>style.visibility</p:attrName>
                                        </p:attrNameLst>
                                      </p:cBhvr>
                                      <p:to>
                                        <p:strVal val="hidden"/>
                                      </p:to>
                                    </p:set>
                                  </p:childTnLst>
                                </p:cTn>
                              </p:par>
                            </p:childTnLst>
                          </p:cTn>
                        </p:par>
                        <p:par>
                          <p:cTn id="11" fill="hold">
                            <p:stCondLst>
                              <p:cond delay="500"/>
                            </p:stCondLst>
                            <p:childTnLst>
                              <p:par>
                                <p:cTn id="12" presetID="1" presetClass="entr" presetSubtype="0" fill="hold" grpId="1" nodeType="afterEffect">
                                  <p:stCondLst>
                                    <p:cond delay="0"/>
                                  </p:stCondLst>
                                  <p:childTnLst>
                                    <p:set>
                                      <p:cBhvr>
                                        <p:cTn id="13" dur="1" fill="hold">
                                          <p:stCondLst>
                                            <p:cond delay="0"/>
                                          </p:stCondLst>
                                        </p:cTn>
                                        <p:tgtEl>
                                          <p:spTgt spid="22"/>
                                        </p:tgtEl>
                                        <p:attrNameLst>
                                          <p:attrName>style.visibility</p:attrName>
                                        </p:attrNameLst>
                                      </p:cBhvr>
                                      <p:to>
                                        <p:strVal val="visible"/>
                                      </p:to>
                                    </p:se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72"/>
                                        </p:tgtEl>
                                        <p:attrNameLst>
                                          <p:attrName>style.visibility</p:attrName>
                                        </p:attrNameLst>
                                      </p:cBhvr>
                                      <p:to>
                                        <p:strVal val="visible"/>
                                      </p:to>
                                    </p:set>
                                    <p:animEffect transition="in" filter="fade">
                                      <p:cBhvr>
                                        <p:cTn id="17" dur="500"/>
                                        <p:tgtEl>
                                          <p:spTgt spid="72"/>
                                        </p:tgtEl>
                                      </p:cBhvr>
                                    </p:animEffect>
                                  </p:childTnLst>
                                </p:cTn>
                              </p:par>
                              <p:par>
                                <p:cTn id="18" presetID="42" presetClass="path" presetSubtype="0" accel="50000" decel="50000" fill="hold" grpId="0" nodeType="withEffect">
                                  <p:stCondLst>
                                    <p:cond delay="0"/>
                                  </p:stCondLst>
                                  <p:childTnLst>
                                    <p:animMotion origin="layout" path="M -4.72222E-6 5.55112E-17 L 0.76372 -0.00486 " pathEditMode="relative" rAng="0" ptsTypes="AA">
                                      <p:cBhvr>
                                        <p:cTn id="19" dur="2000" fill="hold"/>
                                        <p:tgtEl>
                                          <p:spTgt spid="22"/>
                                        </p:tgtEl>
                                        <p:attrNameLst>
                                          <p:attrName>ppt_x</p:attrName>
                                          <p:attrName>ppt_y</p:attrName>
                                        </p:attrNameLst>
                                      </p:cBhvr>
                                      <p:rCtr x="38177" y="-255"/>
                                    </p:animMotion>
                                  </p:childTnLst>
                                  <p:subTnLst>
                                    <p:set>
                                      <p:cBhvr override="childStyle">
                                        <p:cTn dur="1" fill="hold" display="0" masterRel="sameClick" afterEffect="1">
                                          <p:stCondLst>
                                            <p:cond evt="end" delay="0">
                                              <p:tn val="18"/>
                                            </p:cond>
                                          </p:stCondLst>
                                        </p:cTn>
                                        <p:tgtEl>
                                          <p:spTgt spid="22"/>
                                        </p:tgtEl>
                                        <p:attrNameLst>
                                          <p:attrName>style.visibility</p:attrName>
                                        </p:attrNameLst>
                                      </p:cBhvr>
                                      <p:to>
                                        <p:strVal val="hidden"/>
                                      </p:to>
                                    </p:set>
                                  </p:subTnLst>
                                </p:cTn>
                              </p:par>
                              <p:par>
                                <p:cTn id="20" presetID="10" presetClass="exit" presetSubtype="0" fill="hold" grpId="1" nodeType="withEffect">
                                  <p:stCondLst>
                                    <p:cond delay="0"/>
                                  </p:stCondLst>
                                  <p:childTnLst>
                                    <p:animEffect transition="out" filter="fade">
                                      <p:cBhvr>
                                        <p:cTn id="21" dur="500"/>
                                        <p:tgtEl>
                                          <p:spTgt spid="72"/>
                                        </p:tgtEl>
                                      </p:cBhvr>
                                    </p:animEffect>
                                    <p:set>
                                      <p:cBhvr>
                                        <p:cTn id="22" dur="1" fill="hold">
                                          <p:stCondLst>
                                            <p:cond delay="499"/>
                                          </p:stCondLst>
                                        </p:cTn>
                                        <p:tgtEl>
                                          <p:spTgt spid="72"/>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53" presetClass="entr" presetSubtype="16" fill="hold" grpId="0" nodeType="clickEffect">
                                  <p:stCondLst>
                                    <p:cond delay="0"/>
                                  </p:stCondLst>
                                  <p:childTnLst>
                                    <p:set>
                                      <p:cBhvr>
                                        <p:cTn id="26" dur="1" fill="hold">
                                          <p:stCondLst>
                                            <p:cond delay="0"/>
                                          </p:stCondLst>
                                        </p:cTn>
                                        <p:tgtEl>
                                          <p:spTgt spid="20"/>
                                        </p:tgtEl>
                                        <p:attrNameLst>
                                          <p:attrName>style.visibility</p:attrName>
                                        </p:attrNameLst>
                                      </p:cBhvr>
                                      <p:to>
                                        <p:strVal val="visible"/>
                                      </p:to>
                                    </p:set>
                                    <p:anim calcmode="lin" valueType="num">
                                      <p:cBhvr>
                                        <p:cTn id="27" dur="500" fill="hold"/>
                                        <p:tgtEl>
                                          <p:spTgt spid="20"/>
                                        </p:tgtEl>
                                        <p:attrNameLst>
                                          <p:attrName>ppt_w</p:attrName>
                                        </p:attrNameLst>
                                      </p:cBhvr>
                                      <p:tavLst>
                                        <p:tav tm="0">
                                          <p:val>
                                            <p:fltVal val="0"/>
                                          </p:val>
                                        </p:tav>
                                        <p:tav tm="100000">
                                          <p:val>
                                            <p:strVal val="#ppt_w"/>
                                          </p:val>
                                        </p:tav>
                                      </p:tavLst>
                                    </p:anim>
                                    <p:anim calcmode="lin" valueType="num">
                                      <p:cBhvr>
                                        <p:cTn id="28" dur="500" fill="hold"/>
                                        <p:tgtEl>
                                          <p:spTgt spid="20"/>
                                        </p:tgtEl>
                                        <p:attrNameLst>
                                          <p:attrName>ppt_h</p:attrName>
                                        </p:attrNameLst>
                                      </p:cBhvr>
                                      <p:tavLst>
                                        <p:tav tm="0">
                                          <p:val>
                                            <p:fltVal val="0"/>
                                          </p:val>
                                        </p:tav>
                                        <p:tav tm="100000">
                                          <p:val>
                                            <p:strVal val="#ppt_h"/>
                                          </p:val>
                                        </p:tav>
                                      </p:tavLst>
                                    </p:anim>
                                    <p:animEffect transition="in" filter="fade">
                                      <p:cBhvr>
                                        <p:cTn id="29" dur="500"/>
                                        <p:tgtEl>
                                          <p:spTgt spid="20"/>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childTnLst>
                          </p:cTn>
                        </p:par>
                        <p:par>
                          <p:cTn id="33" fill="hold">
                            <p:stCondLst>
                              <p:cond delay="500"/>
                            </p:stCondLst>
                            <p:childTnLst>
                              <p:par>
                                <p:cTn id="34" presetID="10" presetClass="entr" presetSubtype="0" fill="hold" grpId="0" nodeType="afterEffect">
                                  <p:stCondLst>
                                    <p:cond delay="0"/>
                                  </p:stCondLst>
                                  <p:childTnLst>
                                    <p:set>
                                      <p:cBhvr>
                                        <p:cTn id="35" dur="1" fill="hold">
                                          <p:stCondLst>
                                            <p:cond delay="0"/>
                                          </p:stCondLst>
                                        </p:cTn>
                                        <p:tgtEl>
                                          <p:spTgt spid="80"/>
                                        </p:tgtEl>
                                        <p:attrNameLst>
                                          <p:attrName>style.visibility</p:attrName>
                                        </p:attrNameLst>
                                      </p:cBhvr>
                                      <p:to>
                                        <p:strVal val="visible"/>
                                      </p:to>
                                    </p:set>
                                    <p:animEffect transition="in" filter="fade">
                                      <p:cBhvr>
                                        <p:cTn id="36" dur="500"/>
                                        <p:tgtEl>
                                          <p:spTgt spid="80"/>
                                        </p:tgtEl>
                                      </p:cBhvr>
                                    </p:animEffect>
                                  </p:childTnLst>
                                </p:cTn>
                              </p:par>
                            </p:childTnLst>
                          </p:cTn>
                        </p:par>
                        <p:par>
                          <p:cTn id="37" fill="hold">
                            <p:stCondLst>
                              <p:cond delay="1000"/>
                            </p:stCondLst>
                            <p:childTnLst>
                              <p:par>
                                <p:cTn id="38" presetID="10" presetClass="entr" presetSubtype="0" fill="hold" grpId="0" nodeType="afterEffect">
                                  <p:stCondLst>
                                    <p:cond delay="0"/>
                                  </p:stCondLst>
                                  <p:childTnLst>
                                    <p:set>
                                      <p:cBhvr>
                                        <p:cTn id="39" dur="1" fill="hold">
                                          <p:stCondLst>
                                            <p:cond delay="0"/>
                                          </p:stCondLst>
                                        </p:cTn>
                                        <p:tgtEl>
                                          <p:spTgt spid="9"/>
                                        </p:tgtEl>
                                        <p:attrNameLst>
                                          <p:attrName>style.visibility</p:attrName>
                                        </p:attrNameLst>
                                      </p:cBhvr>
                                      <p:to>
                                        <p:strVal val="visible"/>
                                      </p:to>
                                    </p:set>
                                    <p:animEffect transition="in" filter="fade">
                                      <p:cBhvr>
                                        <p:cTn id="40" dur="500"/>
                                        <p:tgtEl>
                                          <p:spTgt spid="9"/>
                                        </p:tgtEl>
                                      </p:cBhvr>
                                    </p:animEffect>
                                  </p:childTnLst>
                                </p:cTn>
                              </p:par>
                            </p:childTnLst>
                          </p:cTn>
                        </p:par>
                        <p:par>
                          <p:cTn id="41" fill="hold">
                            <p:stCondLst>
                              <p:cond delay="1500"/>
                            </p:stCondLst>
                            <p:childTnLst>
                              <p:par>
                                <p:cTn id="42" presetID="10" presetClass="exit" presetSubtype="0" fill="hold" nodeType="afterEffect">
                                  <p:stCondLst>
                                    <p:cond delay="0"/>
                                  </p:stCondLst>
                                  <p:childTnLst>
                                    <p:animEffect transition="out" filter="fade">
                                      <p:cBhvr>
                                        <p:cTn id="43" dur="500"/>
                                        <p:tgtEl>
                                          <p:spTgt spid="21"/>
                                        </p:tgtEl>
                                      </p:cBhvr>
                                    </p:animEffect>
                                    <p:set>
                                      <p:cBhvr>
                                        <p:cTn id="44" dur="1" fill="hold">
                                          <p:stCondLst>
                                            <p:cond delay="499"/>
                                          </p:stCondLst>
                                        </p:cTn>
                                        <p:tgtEl>
                                          <p:spTgt spid="21"/>
                                        </p:tgtEl>
                                        <p:attrNameLst>
                                          <p:attrName>style.visibility</p:attrName>
                                        </p:attrNameLst>
                                      </p:cBhvr>
                                      <p:to>
                                        <p:strVal val="hidden"/>
                                      </p:to>
                                    </p:set>
                                  </p:childTnLst>
                                </p:cTn>
                              </p:par>
                              <p:par>
                                <p:cTn id="45" presetID="10" presetClass="entr" presetSubtype="0" fill="hold" nodeType="withEffect">
                                  <p:stCondLst>
                                    <p:cond delay="0"/>
                                  </p:stCondLst>
                                  <p:childTnLst>
                                    <p:set>
                                      <p:cBhvr>
                                        <p:cTn id="46" dur="1" fill="hold">
                                          <p:stCondLst>
                                            <p:cond delay="0"/>
                                          </p:stCondLst>
                                        </p:cTn>
                                        <p:tgtEl>
                                          <p:spTgt spid="19"/>
                                        </p:tgtEl>
                                        <p:attrNameLst>
                                          <p:attrName>style.visibility</p:attrName>
                                        </p:attrNameLst>
                                      </p:cBhvr>
                                      <p:to>
                                        <p:strVal val="visible"/>
                                      </p:to>
                                    </p:set>
                                    <p:animEffect transition="in" filter="fade">
                                      <p:cBhvr>
                                        <p:cTn id="47" dur="500"/>
                                        <p:tgtEl>
                                          <p:spTgt spid="19"/>
                                        </p:tgtEl>
                                      </p:cBhvr>
                                    </p:animEffect>
                                  </p:childTnLst>
                                </p:cTn>
                              </p:par>
                            </p:childTnLst>
                          </p:cTn>
                        </p:par>
                        <p:par>
                          <p:cTn id="48" fill="hold">
                            <p:stCondLst>
                              <p:cond delay="2000"/>
                            </p:stCondLst>
                            <p:childTnLst>
                              <p:par>
                                <p:cTn id="49" presetID="10" presetClass="exit" presetSubtype="0" fill="hold" grpId="1" nodeType="afterEffect">
                                  <p:stCondLst>
                                    <p:cond delay="0"/>
                                  </p:stCondLst>
                                  <p:childTnLst>
                                    <p:animEffect transition="out" filter="fade">
                                      <p:cBhvr>
                                        <p:cTn id="50" dur="500"/>
                                        <p:tgtEl>
                                          <p:spTgt spid="80"/>
                                        </p:tgtEl>
                                      </p:cBhvr>
                                    </p:animEffect>
                                    <p:set>
                                      <p:cBhvr>
                                        <p:cTn id="51" dur="1" fill="hold">
                                          <p:stCondLst>
                                            <p:cond delay="499"/>
                                          </p:stCondLst>
                                        </p:cTn>
                                        <p:tgtEl>
                                          <p:spTgt spid="80"/>
                                        </p:tgtEl>
                                        <p:attrNameLst>
                                          <p:attrName>style.visibility</p:attrName>
                                        </p:attrNameLst>
                                      </p:cBhvr>
                                      <p:to>
                                        <p:strVal val="hidden"/>
                                      </p:to>
                                    </p:set>
                                  </p:childTnLst>
                                </p:cTn>
                              </p:par>
                              <p:par>
                                <p:cTn id="52" presetID="10" presetClass="exit" presetSubtype="0" fill="hold" grpId="1" nodeType="withEffect">
                                  <p:stCondLst>
                                    <p:cond delay="0"/>
                                  </p:stCondLst>
                                  <p:childTnLst>
                                    <p:animEffect transition="out" filter="fade">
                                      <p:cBhvr>
                                        <p:cTn id="53" dur="500"/>
                                        <p:tgtEl>
                                          <p:spTgt spid="11"/>
                                        </p:tgtEl>
                                      </p:cBhvr>
                                    </p:animEffect>
                                    <p:set>
                                      <p:cBhvr>
                                        <p:cTn id="54" dur="1" fill="hold">
                                          <p:stCondLst>
                                            <p:cond delay="499"/>
                                          </p:stCondLst>
                                        </p:cTn>
                                        <p:tgtEl>
                                          <p:spTgt spid="11"/>
                                        </p:tgtEl>
                                        <p:attrNameLst>
                                          <p:attrName>style.visibility</p:attrName>
                                        </p:attrNameLst>
                                      </p:cBhvr>
                                      <p:to>
                                        <p:strVal val="hidden"/>
                                      </p:to>
                                    </p:set>
                                  </p:childTnLst>
                                </p:cTn>
                              </p:par>
                            </p:childTnLst>
                          </p:cTn>
                        </p:par>
                        <p:par>
                          <p:cTn id="55" fill="hold">
                            <p:stCondLst>
                              <p:cond delay="2500"/>
                            </p:stCondLst>
                            <p:childTnLst>
                              <p:par>
                                <p:cTn id="56" presetID="1" presetClass="entr" presetSubtype="0" fill="hold" grpId="1" nodeType="afterEffect">
                                  <p:stCondLst>
                                    <p:cond delay="0"/>
                                  </p:stCondLst>
                                  <p:childTnLst>
                                    <p:set>
                                      <p:cBhvr>
                                        <p:cTn id="57" dur="1" fill="hold">
                                          <p:stCondLst>
                                            <p:cond delay="0"/>
                                          </p:stCondLst>
                                        </p:cTn>
                                        <p:tgtEl>
                                          <p:spTgt spid="38"/>
                                        </p:tgtEl>
                                        <p:attrNameLst>
                                          <p:attrName>style.visibility</p:attrName>
                                        </p:attrNameLst>
                                      </p:cBhvr>
                                      <p:to>
                                        <p:strVal val="visible"/>
                                      </p:to>
                                    </p:set>
                                  </p:childTnLst>
                                </p:cTn>
                              </p:par>
                              <p:par>
                                <p:cTn id="58" presetID="42" presetClass="path" presetSubtype="0" accel="50000" decel="50000" fill="hold" grpId="0" nodeType="withEffect">
                                  <p:stCondLst>
                                    <p:cond delay="0"/>
                                  </p:stCondLst>
                                  <p:childTnLst>
                                    <p:animMotion origin="layout" path="M -4.72222E-6 5.55112E-17 L 0.325 -0.00208 " pathEditMode="relative" rAng="0" ptsTypes="AA">
                                      <p:cBhvr>
                                        <p:cTn id="59" dur="2000" fill="hold"/>
                                        <p:tgtEl>
                                          <p:spTgt spid="38"/>
                                        </p:tgtEl>
                                        <p:attrNameLst>
                                          <p:attrName>ppt_x</p:attrName>
                                          <p:attrName>ppt_y</p:attrName>
                                        </p:attrNameLst>
                                      </p:cBhvr>
                                      <p:rCtr x="16250" y="-116"/>
                                    </p:animMotion>
                                  </p:childTnLst>
                                  <p:subTnLst>
                                    <p:set>
                                      <p:cBhvr override="childStyle">
                                        <p:cTn dur="1" fill="hold" display="0" masterRel="sameClick" afterEffect="1">
                                          <p:stCondLst>
                                            <p:cond evt="end" delay="0">
                                              <p:tn val="58"/>
                                            </p:cond>
                                          </p:stCondLst>
                                        </p:cTn>
                                        <p:tgtEl>
                                          <p:spTgt spid="38"/>
                                        </p:tgtEl>
                                        <p:attrNameLst>
                                          <p:attrName>style.visibility</p:attrName>
                                        </p:attrNameLst>
                                      </p:cBhvr>
                                      <p:to>
                                        <p:strVal val="hidden"/>
                                      </p:to>
                                    </p:set>
                                  </p:subTnLst>
                                </p:cTn>
                              </p:par>
                            </p:childTnLst>
                          </p:cTn>
                        </p:par>
                        <p:par>
                          <p:cTn id="60" fill="hold">
                            <p:stCondLst>
                              <p:cond delay="4500"/>
                            </p:stCondLst>
                            <p:childTnLst>
                              <p:par>
                                <p:cTn id="61" presetID="1" presetClass="entr" presetSubtype="0" fill="hold" nodeType="afterEffect">
                                  <p:stCondLst>
                                    <p:cond delay="0"/>
                                  </p:stCondLst>
                                  <p:childTnLst>
                                    <p:set>
                                      <p:cBhvr>
                                        <p:cTn id="62" dur="1" fill="hold">
                                          <p:stCondLst>
                                            <p:cond delay="0"/>
                                          </p:stCondLst>
                                        </p:cTn>
                                        <p:tgtEl>
                                          <p:spTgt spid="3"/>
                                        </p:tgtEl>
                                        <p:attrNameLst>
                                          <p:attrName>style.visibility</p:attrName>
                                        </p:attrNameLst>
                                      </p:cBhvr>
                                      <p:to>
                                        <p:strVal val="visible"/>
                                      </p:to>
                                    </p:set>
                                  </p:childTnLst>
                                </p:cTn>
                              </p:par>
                            </p:childTnLst>
                          </p:cTn>
                        </p:par>
                        <p:par>
                          <p:cTn id="63" fill="hold">
                            <p:stCondLst>
                              <p:cond delay="4500"/>
                            </p:stCondLst>
                            <p:childTnLst>
                              <p:par>
                                <p:cTn id="64" presetID="1" presetClass="exit" presetSubtype="0" fill="hold" nodeType="afterEffect">
                                  <p:stCondLst>
                                    <p:cond delay="0"/>
                                  </p:stCondLst>
                                  <p:childTnLst>
                                    <p:set>
                                      <p:cBhvr>
                                        <p:cTn id="65" dur="1" fill="hold">
                                          <p:stCondLst>
                                            <p:cond delay="0"/>
                                          </p:stCondLst>
                                        </p:cTn>
                                        <p:tgtEl>
                                          <p:spTgt spid="3"/>
                                        </p:tgtEl>
                                        <p:attrNameLst>
                                          <p:attrName>style.visibility</p:attrName>
                                        </p:attrNameLst>
                                      </p:cBhvr>
                                      <p:to>
                                        <p:strVal val="hidden"/>
                                      </p:to>
                                    </p:set>
                                  </p:childTnLst>
                                </p:cTn>
                              </p:par>
                              <p:par>
                                <p:cTn id="66" presetID="10" presetClass="entr" presetSubtype="0" fill="hold" grpId="0" nodeType="withEffect">
                                  <p:stCondLst>
                                    <p:cond delay="0"/>
                                  </p:stCondLst>
                                  <p:childTnLst>
                                    <p:set>
                                      <p:cBhvr>
                                        <p:cTn id="67" dur="1" fill="hold">
                                          <p:stCondLst>
                                            <p:cond delay="0"/>
                                          </p:stCondLst>
                                        </p:cTn>
                                        <p:tgtEl>
                                          <p:spTgt spid="12"/>
                                        </p:tgtEl>
                                        <p:attrNameLst>
                                          <p:attrName>style.visibility</p:attrName>
                                        </p:attrNameLst>
                                      </p:cBhvr>
                                      <p:to>
                                        <p:strVal val="visible"/>
                                      </p:to>
                                    </p:set>
                                    <p:animEffect transition="in" filter="fade">
                                      <p:cBhvr>
                                        <p:cTn id="68" dur="500"/>
                                        <p:tgtEl>
                                          <p:spTgt spid="12"/>
                                        </p:tgtEl>
                                      </p:cBhvr>
                                    </p:animEffect>
                                  </p:childTnLst>
                                </p:cTn>
                              </p:par>
                              <p:par>
                                <p:cTn id="69" presetID="1" presetClass="entr" presetSubtype="0" fill="hold" nodeType="withEffect">
                                  <p:stCondLst>
                                    <p:cond delay="0"/>
                                  </p:stCondLst>
                                  <p:childTnLst>
                                    <p:set>
                                      <p:cBhvr>
                                        <p:cTn id="70" dur="1" fill="hold">
                                          <p:stCondLst>
                                            <p:cond delay="0"/>
                                          </p:stCondLst>
                                        </p:cTn>
                                        <p:tgtEl>
                                          <p:spTgt spid="27"/>
                                        </p:tgtEl>
                                        <p:attrNameLst>
                                          <p:attrName>style.visibility</p:attrName>
                                        </p:attrNameLst>
                                      </p:cBhvr>
                                      <p:to>
                                        <p:strVal val="visible"/>
                                      </p:to>
                                    </p:set>
                                  </p:childTnLst>
                                </p:cTn>
                              </p:par>
                              <p:par>
                                <p:cTn id="71" presetID="42" presetClass="path" presetSubtype="0" accel="50000" decel="50000" fill="hold" nodeType="withEffect">
                                  <p:stCondLst>
                                    <p:cond delay="0"/>
                                  </p:stCondLst>
                                  <p:childTnLst>
                                    <p:animMotion origin="layout" path="M -1.94444E-6 3.33333E-6 L -0.10139 -0.0007 " pathEditMode="relative" rAng="0" ptsTypes="AA">
                                      <p:cBhvr>
                                        <p:cTn id="72" dur="2000" fill="hold"/>
                                        <p:tgtEl>
                                          <p:spTgt spid="27"/>
                                        </p:tgtEl>
                                        <p:attrNameLst>
                                          <p:attrName>ppt_x</p:attrName>
                                          <p:attrName>ppt_y</p:attrName>
                                        </p:attrNameLst>
                                      </p:cBhvr>
                                      <p:rCtr x="-5069" y="-46"/>
                                    </p:animMotion>
                                  </p:childTnLst>
                                </p:cTn>
                              </p:par>
                            </p:childTnLst>
                          </p:cTn>
                        </p:par>
                        <p:par>
                          <p:cTn id="73" fill="hold">
                            <p:stCondLst>
                              <p:cond delay="6500"/>
                            </p:stCondLst>
                            <p:childTnLst>
                              <p:par>
                                <p:cTn id="74" presetID="1" presetClass="exit" presetSubtype="0" fill="hold" nodeType="afterEffect">
                                  <p:stCondLst>
                                    <p:cond delay="0"/>
                                  </p:stCondLst>
                                  <p:childTnLst>
                                    <p:set>
                                      <p:cBhvr>
                                        <p:cTn id="75" dur="1" fill="hold">
                                          <p:stCondLst>
                                            <p:cond delay="0"/>
                                          </p:stCondLst>
                                        </p:cTn>
                                        <p:tgtEl>
                                          <p:spTgt spid="27"/>
                                        </p:tgtEl>
                                        <p:attrNameLst>
                                          <p:attrName>style.visibility</p:attrName>
                                        </p:attrNameLst>
                                      </p:cBhvr>
                                      <p:to>
                                        <p:strVal val="hidden"/>
                                      </p:to>
                                    </p:set>
                                  </p:childTnLst>
                                </p:cTn>
                              </p:par>
                              <p:par>
                                <p:cTn id="76" presetID="10" presetClass="entr" presetSubtype="0" fill="hold" grpId="0" nodeType="withEffect">
                                  <p:stCondLst>
                                    <p:cond delay="0"/>
                                  </p:stCondLst>
                                  <p:childTnLst>
                                    <p:set>
                                      <p:cBhvr>
                                        <p:cTn id="77" dur="1" fill="hold">
                                          <p:stCondLst>
                                            <p:cond delay="0"/>
                                          </p:stCondLst>
                                        </p:cTn>
                                        <p:tgtEl>
                                          <p:spTgt spid="74"/>
                                        </p:tgtEl>
                                        <p:attrNameLst>
                                          <p:attrName>style.visibility</p:attrName>
                                        </p:attrNameLst>
                                      </p:cBhvr>
                                      <p:to>
                                        <p:strVal val="visible"/>
                                      </p:to>
                                    </p:set>
                                    <p:animEffect transition="in" filter="fade">
                                      <p:cBhvr>
                                        <p:cTn id="78" dur="500"/>
                                        <p:tgtEl>
                                          <p:spTgt spid="74"/>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10"/>
                                        </p:tgtEl>
                                        <p:attrNameLst>
                                          <p:attrName>style.visibility</p:attrName>
                                        </p:attrNameLst>
                                      </p:cBhvr>
                                      <p:to>
                                        <p:strVal val="visible"/>
                                      </p:to>
                                    </p:set>
                                    <p:animEffect transition="in" filter="fade">
                                      <p:cBhvr>
                                        <p:cTn id="81" dur="500"/>
                                        <p:tgtEl>
                                          <p:spTgt spid="10"/>
                                        </p:tgtEl>
                                      </p:cBhvr>
                                    </p:animEffect>
                                  </p:childTnLst>
                                </p:cTn>
                              </p:par>
                              <p:par>
                                <p:cTn id="82" presetID="10" presetClass="exit" presetSubtype="0" fill="hold" grpId="0" nodeType="withEffect">
                                  <p:stCondLst>
                                    <p:cond delay="0"/>
                                  </p:stCondLst>
                                  <p:childTnLst>
                                    <p:animEffect transition="out" filter="fade">
                                      <p:cBhvr>
                                        <p:cTn id="83" dur="500"/>
                                        <p:tgtEl>
                                          <p:spTgt spid="73"/>
                                        </p:tgtEl>
                                      </p:cBhvr>
                                    </p:animEffect>
                                    <p:set>
                                      <p:cBhvr>
                                        <p:cTn id="84" dur="1" fill="hold">
                                          <p:stCondLst>
                                            <p:cond delay="499"/>
                                          </p:stCondLst>
                                        </p:cTn>
                                        <p:tgtEl>
                                          <p:spTgt spid="73"/>
                                        </p:tgtEl>
                                        <p:attrNameLst>
                                          <p:attrName>style.visibility</p:attrName>
                                        </p:attrNameLst>
                                      </p:cBhvr>
                                      <p:to>
                                        <p:strVal val="hidden"/>
                                      </p:to>
                                    </p:set>
                                  </p:childTnLst>
                                </p:cTn>
                              </p:par>
                              <p:par>
                                <p:cTn id="85" presetID="10" presetClass="entr" presetSubtype="0" fill="hold" grpId="0" nodeType="withEffect">
                                  <p:stCondLst>
                                    <p:cond delay="0"/>
                                  </p:stCondLst>
                                  <p:childTnLst>
                                    <p:set>
                                      <p:cBhvr>
                                        <p:cTn id="86" dur="1" fill="hold">
                                          <p:stCondLst>
                                            <p:cond delay="0"/>
                                          </p:stCondLst>
                                        </p:cTn>
                                        <p:tgtEl>
                                          <p:spTgt spid="76"/>
                                        </p:tgtEl>
                                        <p:attrNameLst>
                                          <p:attrName>style.visibility</p:attrName>
                                        </p:attrNameLst>
                                      </p:cBhvr>
                                      <p:to>
                                        <p:strVal val="visible"/>
                                      </p:to>
                                    </p:set>
                                    <p:animEffect transition="in" filter="fade">
                                      <p:cBhvr>
                                        <p:cTn id="87" dur="500"/>
                                        <p:tgtEl>
                                          <p:spTgt spid="76"/>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8"/>
                                        </p:tgtEl>
                                        <p:attrNameLst>
                                          <p:attrName>style.visibility</p:attrName>
                                        </p:attrNameLst>
                                      </p:cBhvr>
                                      <p:to>
                                        <p:strVal val="visible"/>
                                      </p:to>
                                    </p:set>
                                    <p:animEffect transition="in" filter="fade">
                                      <p:cBhvr>
                                        <p:cTn id="90" dur="500"/>
                                        <p:tgtEl>
                                          <p:spTgt spid="8"/>
                                        </p:tgtEl>
                                      </p:cBhvr>
                                    </p:animEffect>
                                  </p:childTnLst>
                                </p:cTn>
                              </p:par>
                            </p:childTnLst>
                          </p:cTn>
                        </p:par>
                        <p:par>
                          <p:cTn id="91" fill="hold">
                            <p:stCondLst>
                              <p:cond delay="7000"/>
                            </p:stCondLst>
                            <p:childTnLst>
                              <p:par>
                                <p:cTn id="92" presetID="1" presetClass="entr" presetSubtype="0" fill="hold" nodeType="afterEffect">
                                  <p:stCondLst>
                                    <p:cond delay="0"/>
                                  </p:stCondLst>
                                  <p:childTnLst>
                                    <p:set>
                                      <p:cBhvr>
                                        <p:cTn id="93" dur="1" fill="hold">
                                          <p:stCondLst>
                                            <p:cond delay="0"/>
                                          </p:stCondLst>
                                        </p:cTn>
                                        <p:tgtEl>
                                          <p:spTgt spid="31"/>
                                        </p:tgtEl>
                                        <p:attrNameLst>
                                          <p:attrName>style.visibility</p:attrName>
                                        </p:attrNameLst>
                                      </p:cBhvr>
                                      <p:to>
                                        <p:strVal val="visible"/>
                                      </p:to>
                                    </p:set>
                                  </p:childTnLst>
                                </p:cTn>
                              </p:par>
                            </p:childTnLst>
                          </p:cTn>
                        </p:par>
                        <p:par>
                          <p:cTn id="94" fill="hold">
                            <p:stCondLst>
                              <p:cond delay="7000"/>
                            </p:stCondLst>
                            <p:childTnLst>
                              <p:par>
                                <p:cTn id="95" presetID="10" presetClass="exit" presetSubtype="0" fill="hold" grpId="1" nodeType="afterEffect">
                                  <p:stCondLst>
                                    <p:cond delay="0"/>
                                  </p:stCondLst>
                                  <p:childTnLst>
                                    <p:animEffect transition="out" filter="fade">
                                      <p:cBhvr>
                                        <p:cTn id="96" dur="500"/>
                                        <p:tgtEl>
                                          <p:spTgt spid="74"/>
                                        </p:tgtEl>
                                      </p:cBhvr>
                                    </p:animEffect>
                                    <p:set>
                                      <p:cBhvr>
                                        <p:cTn id="97" dur="1" fill="hold">
                                          <p:stCondLst>
                                            <p:cond delay="499"/>
                                          </p:stCondLst>
                                        </p:cTn>
                                        <p:tgtEl>
                                          <p:spTgt spid="74"/>
                                        </p:tgtEl>
                                        <p:attrNameLst>
                                          <p:attrName>style.visibility</p:attrName>
                                        </p:attrNameLst>
                                      </p:cBhvr>
                                      <p:to>
                                        <p:strVal val="hidden"/>
                                      </p:to>
                                    </p:set>
                                  </p:childTnLst>
                                </p:cTn>
                              </p:par>
                              <p:par>
                                <p:cTn id="98" presetID="0" presetClass="path" presetSubtype="0" accel="50000" decel="50000" fill="hold" nodeType="withEffect">
                                  <p:stCondLst>
                                    <p:cond delay="0"/>
                                  </p:stCondLst>
                                  <p:childTnLst>
                                    <p:animMotion origin="layout" path="M -3.88889E-6 0.00047 L 0.11806 -0.13657 L 0.23056 -0.13287 L 0.35 -0.00509 " pathEditMode="relative" rAng="0" ptsTypes="AAAA">
                                      <p:cBhvr>
                                        <p:cTn id="99" dur="2000" fill="hold"/>
                                        <p:tgtEl>
                                          <p:spTgt spid="31"/>
                                        </p:tgtEl>
                                        <p:attrNameLst>
                                          <p:attrName>ppt_x</p:attrName>
                                          <p:attrName>ppt_y</p:attrName>
                                        </p:attrNameLst>
                                      </p:cBhvr>
                                      <p:rCtr x="17500" y="-6852"/>
                                    </p:animMotion>
                                  </p:childTnLst>
                                </p:cTn>
                              </p:par>
                            </p:childTnLst>
                          </p:cTn>
                        </p:par>
                        <p:par>
                          <p:cTn id="100" fill="hold">
                            <p:stCondLst>
                              <p:cond delay="9000"/>
                            </p:stCondLst>
                            <p:childTnLst>
                              <p:par>
                                <p:cTn id="101" presetID="1" presetClass="exit" presetSubtype="0" fill="hold" nodeType="afterEffect">
                                  <p:stCondLst>
                                    <p:cond delay="0"/>
                                  </p:stCondLst>
                                  <p:childTnLst>
                                    <p:set>
                                      <p:cBhvr>
                                        <p:cTn id="102" dur="1" fill="hold">
                                          <p:stCondLst>
                                            <p:cond delay="0"/>
                                          </p:stCondLst>
                                        </p:cTn>
                                        <p:tgtEl>
                                          <p:spTgt spid="31"/>
                                        </p:tgtEl>
                                        <p:attrNameLst>
                                          <p:attrName>style.visibility</p:attrName>
                                        </p:attrNameLst>
                                      </p:cBhvr>
                                      <p:to>
                                        <p:strVal val="hidden"/>
                                      </p:to>
                                    </p:set>
                                  </p:childTnLst>
                                </p:cTn>
                              </p:par>
                            </p:childTnLst>
                          </p:cTn>
                        </p:par>
                        <p:par>
                          <p:cTn id="103" fill="hold">
                            <p:stCondLst>
                              <p:cond delay="9000"/>
                            </p:stCondLst>
                            <p:childTnLst>
                              <p:par>
                                <p:cTn id="104" presetID="1" presetClass="entr" presetSubtype="0" fill="hold" grpId="0" nodeType="afterEffect">
                                  <p:stCondLst>
                                    <p:cond delay="0"/>
                                  </p:stCondLst>
                                  <p:childTnLst>
                                    <p:set>
                                      <p:cBhvr>
                                        <p:cTn id="105" dur="1" fill="hold">
                                          <p:stCondLst>
                                            <p:cond delay="0"/>
                                          </p:stCondLst>
                                        </p:cTn>
                                        <p:tgtEl>
                                          <p:spTgt spid="37"/>
                                        </p:tgtEl>
                                        <p:attrNameLst>
                                          <p:attrName>style.visibility</p:attrName>
                                        </p:attrNameLst>
                                      </p:cBhvr>
                                      <p:to>
                                        <p:strVal val="visible"/>
                                      </p:to>
                                    </p:set>
                                  </p:childTnLst>
                                </p:cTn>
                              </p:par>
                            </p:childTnLst>
                          </p:cTn>
                        </p:par>
                        <p:par>
                          <p:cTn id="106" fill="hold">
                            <p:stCondLst>
                              <p:cond delay="9000"/>
                            </p:stCondLst>
                            <p:childTnLst>
                              <p:par>
                                <p:cTn id="107" presetID="42" presetClass="path" presetSubtype="0" accel="50000" decel="50000" fill="hold" grpId="1" nodeType="afterEffect">
                                  <p:stCondLst>
                                    <p:cond delay="0"/>
                                  </p:stCondLst>
                                  <p:childTnLst>
                                    <p:animMotion origin="layout" path="M -3.88889E-6 3.33333E-6 L 0.18907 -0.00093 " pathEditMode="relative" rAng="0" ptsTypes="AA">
                                      <p:cBhvr>
                                        <p:cTn id="108" dur="2000" fill="hold"/>
                                        <p:tgtEl>
                                          <p:spTgt spid="37"/>
                                        </p:tgtEl>
                                        <p:attrNameLst>
                                          <p:attrName>ppt_x</p:attrName>
                                          <p:attrName>ppt_y</p:attrName>
                                        </p:attrNameLst>
                                      </p:cBhvr>
                                      <p:rCtr x="9444" y="-46"/>
                                    </p:animMotion>
                                  </p:childTnLst>
                                  <p:subTnLst>
                                    <p:set>
                                      <p:cBhvr override="childStyle">
                                        <p:cTn dur="1" fill="hold" display="0" masterRel="sameClick" afterEffect="1">
                                          <p:stCondLst>
                                            <p:cond evt="end" delay="0">
                                              <p:tn val="107"/>
                                            </p:cond>
                                          </p:stCondLst>
                                        </p:cTn>
                                        <p:tgtEl>
                                          <p:spTgt spid="37"/>
                                        </p:tgtEl>
                                        <p:attrNameLst>
                                          <p:attrName>style.visibility</p:attrName>
                                        </p:attrNameLst>
                                      </p:cBhvr>
                                      <p:to>
                                        <p:strVal val="hidden"/>
                                      </p:to>
                                    </p:set>
                                  </p:subTnLst>
                                </p:cTn>
                              </p:par>
                            </p:childTnLst>
                          </p:cTn>
                        </p:par>
                        <p:par>
                          <p:cTn id="109" fill="hold">
                            <p:stCondLst>
                              <p:cond delay="11000"/>
                            </p:stCondLst>
                            <p:childTnLst>
                              <p:par>
                                <p:cTn id="110" presetID="10" presetClass="exit" presetSubtype="0" fill="hold" grpId="1" nodeType="afterEffect">
                                  <p:stCondLst>
                                    <p:cond delay="0"/>
                                  </p:stCondLst>
                                  <p:childTnLst>
                                    <p:animEffect transition="out" filter="fade">
                                      <p:cBhvr>
                                        <p:cTn id="111" dur="500"/>
                                        <p:tgtEl>
                                          <p:spTgt spid="10"/>
                                        </p:tgtEl>
                                      </p:cBhvr>
                                    </p:animEffect>
                                    <p:set>
                                      <p:cBhvr>
                                        <p:cTn id="112" dur="1" fill="hold">
                                          <p:stCondLst>
                                            <p:cond delay="499"/>
                                          </p:stCondLst>
                                        </p:cTn>
                                        <p:tgtEl>
                                          <p:spTgt spid="10"/>
                                        </p:tgtEl>
                                        <p:attrNameLst>
                                          <p:attrName>style.visibility</p:attrName>
                                        </p:attrNameLst>
                                      </p:cBhvr>
                                      <p:to>
                                        <p:strVal val="hidden"/>
                                      </p:to>
                                    </p:set>
                                  </p:childTnLst>
                                </p:cTn>
                              </p:par>
                            </p:childTnLst>
                          </p:cTn>
                        </p:par>
                      </p:childTnLst>
                    </p:cTn>
                  </p:par>
                  <p:par>
                    <p:cTn id="113" fill="hold">
                      <p:stCondLst>
                        <p:cond delay="indefinite"/>
                      </p:stCondLst>
                      <p:childTnLst>
                        <p:par>
                          <p:cTn id="114" fill="hold">
                            <p:stCondLst>
                              <p:cond delay="0"/>
                            </p:stCondLst>
                            <p:childTnLst>
                              <p:par>
                                <p:cTn id="115" presetID="1" presetClass="entr" presetSubtype="0" fill="hold" grpId="1" nodeType="clickEffect">
                                  <p:stCondLst>
                                    <p:cond delay="0"/>
                                  </p:stCondLst>
                                  <p:childTnLst>
                                    <p:set>
                                      <p:cBhvr>
                                        <p:cTn id="116" dur="1" fill="hold">
                                          <p:stCondLst>
                                            <p:cond delay="0"/>
                                          </p:stCondLst>
                                        </p:cTn>
                                        <p:tgtEl>
                                          <p:spTgt spid="45"/>
                                        </p:tgtEl>
                                        <p:attrNameLst>
                                          <p:attrName>style.visibility</p:attrName>
                                        </p:attrNameLst>
                                      </p:cBhvr>
                                      <p:to>
                                        <p:strVal val="visible"/>
                                      </p:to>
                                    </p:set>
                                  </p:childTnLst>
                                </p:cTn>
                              </p:par>
                              <p:par>
                                <p:cTn id="117" presetID="42" presetClass="path" presetSubtype="0" accel="50000" decel="50000" fill="hold" grpId="0" nodeType="withEffect">
                                  <p:stCondLst>
                                    <p:cond delay="0"/>
                                  </p:stCondLst>
                                  <p:childTnLst>
                                    <p:animMotion origin="layout" path="M -4.72222E-6 5.55112E-17 L 0.22431 -0.00208 " pathEditMode="relative" rAng="0" ptsTypes="AA">
                                      <p:cBhvr>
                                        <p:cTn id="118" dur="2000" fill="hold"/>
                                        <p:tgtEl>
                                          <p:spTgt spid="45"/>
                                        </p:tgtEl>
                                        <p:attrNameLst>
                                          <p:attrName>ppt_x</p:attrName>
                                          <p:attrName>ppt_y</p:attrName>
                                        </p:attrNameLst>
                                      </p:cBhvr>
                                      <p:rCtr x="11215" y="-116"/>
                                    </p:animMotion>
                                  </p:childTnLst>
                                  <p:subTnLst>
                                    <p:set>
                                      <p:cBhvr override="childStyle">
                                        <p:cTn dur="1" fill="hold" display="0" masterRel="sameClick" afterEffect="1">
                                          <p:stCondLst>
                                            <p:cond evt="end" delay="0">
                                              <p:tn val="117"/>
                                            </p:cond>
                                          </p:stCondLst>
                                        </p:cTn>
                                        <p:tgtEl>
                                          <p:spTgt spid="45"/>
                                        </p:tgtEl>
                                        <p:attrNameLst>
                                          <p:attrName>style.visibility</p:attrName>
                                        </p:attrNameLst>
                                      </p:cBhvr>
                                      <p:to>
                                        <p:strVal val="hidden"/>
                                      </p:to>
                                    </p:set>
                                  </p:subTnLst>
                                </p:cTn>
                              </p:par>
                            </p:childTnLst>
                          </p:cTn>
                        </p:par>
                        <p:par>
                          <p:cTn id="119" fill="hold">
                            <p:stCondLst>
                              <p:cond delay="2000"/>
                            </p:stCondLst>
                            <p:childTnLst>
                              <p:par>
                                <p:cTn id="120" presetID="1" presetClass="entr" presetSubtype="0" fill="hold" nodeType="afterEffect">
                                  <p:stCondLst>
                                    <p:cond delay="0"/>
                                  </p:stCondLst>
                                  <p:childTnLst>
                                    <p:set>
                                      <p:cBhvr>
                                        <p:cTn id="121" dur="1" fill="hold">
                                          <p:stCondLst>
                                            <p:cond delay="0"/>
                                          </p:stCondLst>
                                        </p:cTn>
                                        <p:tgtEl>
                                          <p:spTgt spid="42"/>
                                        </p:tgtEl>
                                        <p:attrNameLst>
                                          <p:attrName>style.visibility</p:attrName>
                                        </p:attrNameLst>
                                      </p:cBhvr>
                                      <p:to>
                                        <p:strVal val="visible"/>
                                      </p:to>
                                    </p:set>
                                  </p:childTnLst>
                                </p:cTn>
                              </p:par>
                              <p:par>
                                <p:cTn id="122" presetID="10" presetClass="entr" presetSubtype="0" fill="hold" grpId="0" nodeType="withEffect">
                                  <p:stCondLst>
                                    <p:cond delay="0"/>
                                  </p:stCondLst>
                                  <p:childTnLst>
                                    <p:set>
                                      <p:cBhvr>
                                        <p:cTn id="123" dur="1" fill="hold">
                                          <p:stCondLst>
                                            <p:cond delay="0"/>
                                          </p:stCondLst>
                                        </p:cTn>
                                        <p:tgtEl>
                                          <p:spTgt spid="81"/>
                                        </p:tgtEl>
                                        <p:attrNameLst>
                                          <p:attrName>style.visibility</p:attrName>
                                        </p:attrNameLst>
                                      </p:cBhvr>
                                      <p:to>
                                        <p:strVal val="visible"/>
                                      </p:to>
                                    </p:set>
                                    <p:animEffect transition="in" filter="fade">
                                      <p:cBhvr>
                                        <p:cTn id="124" dur="500"/>
                                        <p:tgtEl>
                                          <p:spTgt spid="81"/>
                                        </p:tgtEl>
                                      </p:cBhvr>
                                    </p:animEffect>
                                  </p:childTnLst>
                                </p:cTn>
                              </p:par>
                              <p:par>
                                <p:cTn id="125" presetID="10" presetClass="entr" presetSubtype="0" fill="hold" grpId="0" nodeType="withEffect">
                                  <p:stCondLst>
                                    <p:cond delay="0"/>
                                  </p:stCondLst>
                                  <p:childTnLst>
                                    <p:set>
                                      <p:cBhvr>
                                        <p:cTn id="126" dur="1" fill="hold">
                                          <p:stCondLst>
                                            <p:cond delay="0"/>
                                          </p:stCondLst>
                                        </p:cTn>
                                        <p:tgtEl>
                                          <p:spTgt spid="75"/>
                                        </p:tgtEl>
                                        <p:attrNameLst>
                                          <p:attrName>style.visibility</p:attrName>
                                        </p:attrNameLst>
                                      </p:cBhvr>
                                      <p:to>
                                        <p:strVal val="visible"/>
                                      </p:to>
                                    </p:set>
                                    <p:animEffect transition="in" filter="fade">
                                      <p:cBhvr>
                                        <p:cTn id="127" dur="500"/>
                                        <p:tgtEl>
                                          <p:spTgt spid="75"/>
                                        </p:tgtEl>
                                      </p:cBhvr>
                                    </p:animEffect>
                                  </p:childTnLst>
                                </p:cTn>
                              </p:par>
                            </p:childTnLst>
                          </p:cTn>
                        </p:par>
                        <p:par>
                          <p:cTn id="128" fill="hold">
                            <p:stCondLst>
                              <p:cond delay="2500"/>
                            </p:stCondLst>
                            <p:childTnLst>
                              <p:par>
                                <p:cTn id="129" presetID="0" presetClass="path" presetSubtype="0" accel="50000" decel="50000" fill="hold" nodeType="afterEffect">
                                  <p:stCondLst>
                                    <p:cond delay="0"/>
                                  </p:stCondLst>
                                  <p:childTnLst>
                                    <p:animMotion origin="layout" path="M -3.88889E-6 0.00047 L 0.11806 -0.13657 L 0.23056 -0.13287 L 0.35 -0.00509 " pathEditMode="relative" rAng="0" ptsTypes="AAAA">
                                      <p:cBhvr>
                                        <p:cTn id="130" dur="2000" fill="hold"/>
                                        <p:tgtEl>
                                          <p:spTgt spid="42"/>
                                        </p:tgtEl>
                                        <p:attrNameLst>
                                          <p:attrName>ppt_x</p:attrName>
                                          <p:attrName>ppt_y</p:attrName>
                                        </p:attrNameLst>
                                      </p:cBhvr>
                                      <p:rCtr x="17500" y="-6852"/>
                                    </p:animMotion>
                                  </p:childTnLst>
                                </p:cTn>
                              </p:par>
                            </p:childTnLst>
                          </p:cTn>
                        </p:par>
                        <p:par>
                          <p:cTn id="131" fill="hold">
                            <p:stCondLst>
                              <p:cond delay="4500"/>
                            </p:stCondLst>
                            <p:childTnLst>
                              <p:par>
                                <p:cTn id="132" presetID="10" presetClass="exit" presetSubtype="0" fill="hold" grpId="1" nodeType="afterEffect">
                                  <p:stCondLst>
                                    <p:cond delay="0"/>
                                  </p:stCondLst>
                                  <p:childTnLst>
                                    <p:animEffect transition="out" filter="fade">
                                      <p:cBhvr>
                                        <p:cTn id="133" dur="500"/>
                                        <p:tgtEl>
                                          <p:spTgt spid="75"/>
                                        </p:tgtEl>
                                      </p:cBhvr>
                                    </p:animEffect>
                                    <p:set>
                                      <p:cBhvr>
                                        <p:cTn id="134" dur="1" fill="hold">
                                          <p:stCondLst>
                                            <p:cond delay="499"/>
                                          </p:stCondLst>
                                        </p:cTn>
                                        <p:tgtEl>
                                          <p:spTgt spid="75"/>
                                        </p:tgtEl>
                                        <p:attrNameLst>
                                          <p:attrName>style.visibility</p:attrName>
                                        </p:attrNameLst>
                                      </p:cBhvr>
                                      <p:to>
                                        <p:strVal val="hidden"/>
                                      </p:to>
                                    </p:set>
                                  </p:childTnLst>
                                </p:cTn>
                              </p:par>
                            </p:childTnLst>
                          </p:cTn>
                        </p:par>
                        <p:par>
                          <p:cTn id="135" fill="hold">
                            <p:stCondLst>
                              <p:cond delay="5000"/>
                            </p:stCondLst>
                            <p:childTnLst>
                              <p:par>
                                <p:cTn id="136" presetID="1" presetClass="exit" presetSubtype="0" fill="hold" nodeType="afterEffect">
                                  <p:stCondLst>
                                    <p:cond delay="0"/>
                                  </p:stCondLst>
                                  <p:childTnLst>
                                    <p:set>
                                      <p:cBhvr>
                                        <p:cTn id="137" dur="1" fill="hold">
                                          <p:stCondLst>
                                            <p:cond delay="0"/>
                                          </p:stCondLst>
                                        </p:cTn>
                                        <p:tgtEl>
                                          <p:spTgt spid="42"/>
                                        </p:tgtEl>
                                        <p:attrNameLst>
                                          <p:attrName>style.visibility</p:attrName>
                                        </p:attrNameLst>
                                      </p:cBhvr>
                                      <p:to>
                                        <p:strVal val="hidden"/>
                                      </p:to>
                                    </p:set>
                                  </p:childTnLst>
                                </p:cTn>
                              </p:par>
                              <p:par>
                                <p:cTn id="138" presetID="1" presetClass="entr" presetSubtype="0" fill="hold" grpId="0" nodeType="withEffect">
                                  <p:stCondLst>
                                    <p:cond delay="0"/>
                                  </p:stCondLst>
                                  <p:childTnLst>
                                    <p:set>
                                      <p:cBhvr>
                                        <p:cTn id="139" dur="1" fill="hold">
                                          <p:stCondLst>
                                            <p:cond delay="0"/>
                                          </p:stCondLst>
                                        </p:cTn>
                                        <p:tgtEl>
                                          <p:spTgt spid="46"/>
                                        </p:tgtEl>
                                        <p:attrNameLst>
                                          <p:attrName>style.visibility</p:attrName>
                                        </p:attrNameLst>
                                      </p:cBhvr>
                                      <p:to>
                                        <p:strVal val="visible"/>
                                      </p:to>
                                    </p:set>
                                  </p:childTnLst>
                                </p:cTn>
                              </p:par>
                            </p:childTnLst>
                          </p:cTn>
                        </p:par>
                        <p:par>
                          <p:cTn id="140" fill="hold">
                            <p:stCondLst>
                              <p:cond delay="5000"/>
                            </p:stCondLst>
                            <p:childTnLst>
                              <p:par>
                                <p:cTn id="141" presetID="42" presetClass="path" presetSubtype="0" accel="50000" decel="50000" fill="hold" grpId="1" nodeType="afterEffect">
                                  <p:stCondLst>
                                    <p:cond delay="0"/>
                                  </p:stCondLst>
                                  <p:childTnLst>
                                    <p:animMotion origin="layout" path="M -3.88889E-6 3.33333E-6 L 0.18907 -0.00093 " pathEditMode="relative" rAng="0" ptsTypes="AA">
                                      <p:cBhvr>
                                        <p:cTn id="142" dur="2000" fill="hold"/>
                                        <p:tgtEl>
                                          <p:spTgt spid="46"/>
                                        </p:tgtEl>
                                        <p:attrNameLst>
                                          <p:attrName>ppt_x</p:attrName>
                                          <p:attrName>ppt_y</p:attrName>
                                        </p:attrNameLst>
                                      </p:cBhvr>
                                      <p:rCtr x="9444" y="-46"/>
                                    </p:animMotion>
                                  </p:childTnLst>
                                  <p:subTnLst>
                                    <p:set>
                                      <p:cBhvr override="childStyle">
                                        <p:cTn dur="1" fill="hold" display="0" masterRel="sameClick" afterEffect="1">
                                          <p:stCondLst>
                                            <p:cond evt="end" delay="0">
                                              <p:tn val="141"/>
                                            </p:cond>
                                          </p:stCondLst>
                                        </p:cTn>
                                        <p:tgtEl>
                                          <p:spTgt spid="46"/>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2" grpId="0" animBg="1"/>
      <p:bldP spid="22" grpId="1" animBg="1"/>
      <p:bldP spid="38" grpId="0" animBg="1"/>
      <p:bldP spid="38" grpId="1" animBg="1"/>
      <p:bldP spid="37" grpId="0" animBg="1"/>
      <p:bldP spid="37" grpId="1" animBg="1"/>
      <p:bldP spid="45" grpId="0" animBg="1"/>
      <p:bldP spid="45" grpId="1" animBg="1"/>
      <p:bldP spid="46" grpId="0" animBg="1"/>
      <p:bldP spid="46" grpId="1" animBg="1"/>
      <p:bldP spid="6" grpId="0" animBg="1"/>
      <p:bldP spid="49" grpId="0" animBg="1"/>
      <p:bldP spid="8" grpId="0" animBg="1"/>
      <p:bldP spid="9" grpId="0" animBg="1"/>
      <p:bldP spid="72" grpId="0" animBg="1"/>
      <p:bldP spid="72" grpId="1" animBg="1"/>
      <p:bldP spid="73" grpId="0" animBg="1"/>
      <p:bldP spid="74" grpId="0" animBg="1"/>
      <p:bldP spid="74" grpId="1" animBg="1"/>
      <p:bldP spid="75" grpId="0" animBg="1"/>
      <p:bldP spid="75" grpId="1" animBg="1"/>
      <p:bldP spid="76" grpId="0" animBg="1"/>
      <p:bldP spid="10" grpId="0"/>
      <p:bldP spid="10" grpId="1"/>
      <p:bldP spid="80" grpId="0"/>
      <p:bldP spid="80" grpId="1"/>
      <p:bldP spid="11" grpId="0"/>
      <p:bldP spid="11" grpId="1"/>
      <p:bldP spid="12" grpId="0" animBg="1"/>
      <p:bldP spid="81"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992153" y="341736"/>
            <a:ext cx="7696200" cy="486966"/>
          </a:xfrm>
        </p:spPr>
        <p:txBody>
          <a:bodyPr>
            <a:normAutofit fontScale="90000"/>
          </a:bodyPr>
          <a:lstStyle/>
          <a:p>
            <a:pPr algn="l"/>
            <a:r>
              <a:rPr lang="en-US" noProof="0" smtClean="0">
                <a:solidFill>
                  <a:srgbClr val="000000"/>
                </a:solidFill>
              </a:rPr>
              <a:t>Fault Tolerance: </a:t>
            </a:r>
            <a:br>
              <a:rPr lang="en-US" noProof="0" smtClean="0">
                <a:solidFill>
                  <a:srgbClr val="000000"/>
                </a:solidFill>
              </a:rPr>
            </a:br>
            <a:r>
              <a:rPr lang="en-US" noProof="0" smtClean="0">
                <a:solidFill>
                  <a:srgbClr val="000000"/>
                </a:solidFill>
              </a:rPr>
              <a:t>Example on larger network</a:t>
            </a:r>
            <a:endParaRPr lang="en-US" noProof="0">
              <a:solidFill>
                <a:srgbClr val="000000"/>
              </a:solidFill>
            </a:endParaRPr>
          </a:p>
        </p:txBody>
      </p:sp>
      <p:sp>
        <p:nvSpPr>
          <p:cNvPr id="4" name="Rettangolo 3"/>
          <p:cNvSpPr/>
          <p:nvPr/>
        </p:nvSpPr>
        <p:spPr>
          <a:xfrm>
            <a:off x="5860242" y="1564798"/>
            <a:ext cx="1992791" cy="400110"/>
          </a:xfrm>
          <a:prstGeom prst="rect">
            <a:avLst/>
          </a:prstGeom>
        </p:spPr>
        <p:txBody>
          <a:bodyPr wrap="square">
            <a:spAutoFit/>
          </a:bodyPr>
          <a:lstStyle/>
          <a:p>
            <a:r>
              <a:rPr lang="it-IT" sz="2000" b="1" kern="0" dirty="0" err="1" smtClean="0"/>
              <a:t>Primary</a:t>
            </a:r>
            <a:r>
              <a:rPr lang="it-IT" sz="2000" b="1" kern="0" dirty="0" smtClean="0"/>
              <a:t> </a:t>
            </a:r>
            <a:r>
              <a:rPr lang="it-IT" sz="2000" b="1" kern="0" dirty="0" err="1" smtClean="0"/>
              <a:t>node</a:t>
            </a:r>
            <a:endParaRPr lang="it-IT" sz="2000" b="1" kern="0" dirty="0"/>
          </a:p>
        </p:txBody>
      </p:sp>
      <p:pic>
        <p:nvPicPr>
          <p:cNvPr id="3" name="Immagin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450" y="1802105"/>
            <a:ext cx="4667250" cy="3838575"/>
          </a:xfrm>
          <a:prstGeom prst="rect">
            <a:avLst/>
          </a:prstGeom>
        </p:spPr>
      </p:pic>
      <p:sp>
        <p:nvSpPr>
          <p:cNvPr id="5" name="Ovale 4"/>
          <p:cNvSpPr/>
          <p:nvPr/>
        </p:nvSpPr>
        <p:spPr bwMode="auto">
          <a:xfrm>
            <a:off x="5021942" y="1497305"/>
            <a:ext cx="566058" cy="566058"/>
          </a:xfrm>
          <a:prstGeom prst="ellipse">
            <a:avLst/>
          </a:prstGeom>
          <a:solidFill>
            <a:srgbClr val="0000FF"/>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r>
              <a:rPr lang="en-US" dirty="0" smtClean="0">
                <a:latin typeface="Arial Narrow" pitchFamily="34" charset="0"/>
              </a:rPr>
              <a:t>19</a:t>
            </a:r>
            <a:endParaRPr kumimoji="0" lang="en-US" sz="1800" b="0" i="0" u="none" strike="noStrike" cap="none" normalizeH="0" baseline="0" dirty="0" smtClean="0">
              <a:ln>
                <a:noFill/>
              </a:ln>
              <a:solidFill>
                <a:schemeClr val="tx1"/>
              </a:solidFill>
              <a:effectLst/>
              <a:latin typeface="Arial Narrow" pitchFamily="34" charset="0"/>
            </a:endParaRPr>
          </a:p>
        </p:txBody>
      </p:sp>
      <p:sp>
        <p:nvSpPr>
          <p:cNvPr id="11" name="Ovale 10"/>
          <p:cNvSpPr/>
          <p:nvPr/>
        </p:nvSpPr>
        <p:spPr bwMode="auto">
          <a:xfrm>
            <a:off x="5021942" y="2465263"/>
            <a:ext cx="566058" cy="566058"/>
          </a:xfrm>
          <a:prstGeom prst="ellipse">
            <a:avLst/>
          </a:prstGeom>
          <a:solidFill>
            <a:srgbClr val="FFC000"/>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r>
              <a:rPr lang="en-US" dirty="0" smtClean="0">
                <a:latin typeface="Arial Narrow" pitchFamily="34" charset="0"/>
              </a:rPr>
              <a:t>13</a:t>
            </a:r>
            <a:endParaRPr kumimoji="0" lang="en-US" sz="1800" b="0" i="0" u="none" strike="noStrike" cap="none" normalizeH="0" baseline="0" dirty="0" smtClean="0">
              <a:ln>
                <a:noFill/>
              </a:ln>
              <a:solidFill>
                <a:schemeClr val="tx1"/>
              </a:solidFill>
              <a:effectLst/>
              <a:latin typeface="Arial Narrow" pitchFamily="34" charset="0"/>
            </a:endParaRPr>
          </a:p>
        </p:txBody>
      </p:sp>
      <p:sp>
        <p:nvSpPr>
          <p:cNvPr id="12" name="Ovale 11"/>
          <p:cNvSpPr/>
          <p:nvPr/>
        </p:nvSpPr>
        <p:spPr bwMode="auto">
          <a:xfrm>
            <a:off x="5046050" y="3433221"/>
            <a:ext cx="566058" cy="566058"/>
          </a:xfrm>
          <a:prstGeom prst="ellipse">
            <a:avLst/>
          </a:prstGeom>
          <a:solidFill>
            <a:srgbClr val="FFC000"/>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r>
              <a:rPr lang="en-US" dirty="0" smtClean="0">
                <a:latin typeface="Arial Narrow" pitchFamily="34" charset="0"/>
              </a:rPr>
              <a:t>17</a:t>
            </a:r>
            <a:endParaRPr kumimoji="0" lang="en-US" sz="1800" b="0" i="0" u="none" strike="noStrike" cap="none" normalizeH="0" baseline="0" dirty="0" smtClean="0">
              <a:ln>
                <a:noFill/>
              </a:ln>
              <a:solidFill>
                <a:schemeClr val="tx1"/>
              </a:solidFill>
              <a:effectLst/>
              <a:latin typeface="Arial Narrow" pitchFamily="34" charset="0"/>
            </a:endParaRPr>
          </a:p>
        </p:txBody>
      </p:sp>
      <p:sp>
        <p:nvSpPr>
          <p:cNvPr id="13" name="Ovale 12"/>
          <p:cNvSpPr/>
          <p:nvPr/>
        </p:nvSpPr>
        <p:spPr bwMode="auto">
          <a:xfrm>
            <a:off x="5021942" y="4401179"/>
            <a:ext cx="566058" cy="566058"/>
          </a:xfrm>
          <a:prstGeom prst="ellipse">
            <a:avLst/>
          </a:prstGeom>
          <a:solidFill>
            <a:srgbClr val="FFC000"/>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r>
              <a:rPr lang="en-US" dirty="0" smtClean="0">
                <a:latin typeface="Arial Narrow" pitchFamily="34" charset="0"/>
              </a:rPr>
              <a:t>16</a:t>
            </a:r>
            <a:endParaRPr kumimoji="0" lang="en-US" sz="1800" b="0" i="0" u="none" strike="noStrike" cap="none" normalizeH="0" baseline="0" dirty="0" smtClean="0">
              <a:ln>
                <a:noFill/>
              </a:ln>
              <a:solidFill>
                <a:schemeClr val="tx1"/>
              </a:solidFill>
              <a:effectLst/>
              <a:latin typeface="Arial Narrow" pitchFamily="34" charset="0"/>
            </a:endParaRPr>
          </a:p>
        </p:txBody>
      </p:sp>
      <p:sp>
        <p:nvSpPr>
          <p:cNvPr id="14" name="Ovale 13"/>
          <p:cNvSpPr/>
          <p:nvPr/>
        </p:nvSpPr>
        <p:spPr bwMode="auto">
          <a:xfrm>
            <a:off x="5046050" y="5370150"/>
            <a:ext cx="566058" cy="566058"/>
          </a:xfrm>
          <a:prstGeom prst="ellipse">
            <a:avLst/>
          </a:prstGeom>
          <a:solidFill>
            <a:srgbClr val="00B050"/>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r>
              <a:rPr lang="en-US" dirty="0" smtClean="0">
                <a:latin typeface="Arial Narrow" pitchFamily="34" charset="0"/>
              </a:rPr>
              <a:t>15</a:t>
            </a:r>
            <a:endParaRPr kumimoji="0" lang="en-US" sz="1800" b="0" i="0" u="none" strike="noStrike" cap="none" normalizeH="0" baseline="0" dirty="0" smtClean="0">
              <a:ln>
                <a:noFill/>
              </a:ln>
              <a:solidFill>
                <a:schemeClr val="tx1"/>
              </a:solidFill>
              <a:effectLst/>
              <a:latin typeface="Arial Narrow" pitchFamily="34" charset="0"/>
            </a:endParaRPr>
          </a:p>
        </p:txBody>
      </p:sp>
      <p:sp>
        <p:nvSpPr>
          <p:cNvPr id="16" name="Rettangolo 15"/>
          <p:cNvSpPr/>
          <p:nvPr/>
        </p:nvSpPr>
        <p:spPr>
          <a:xfrm>
            <a:off x="5860242" y="2539800"/>
            <a:ext cx="1992791" cy="400110"/>
          </a:xfrm>
          <a:prstGeom prst="rect">
            <a:avLst/>
          </a:prstGeom>
        </p:spPr>
        <p:txBody>
          <a:bodyPr wrap="square">
            <a:spAutoFit/>
          </a:bodyPr>
          <a:lstStyle/>
          <a:p>
            <a:r>
              <a:rPr lang="it-IT" sz="2000" b="1" kern="0" dirty="0" err="1" smtClean="0"/>
              <a:t>Detect</a:t>
            </a:r>
            <a:r>
              <a:rPr lang="it-IT" sz="2000" b="1" kern="0" dirty="0" smtClean="0"/>
              <a:t> </a:t>
            </a:r>
            <a:r>
              <a:rPr lang="it-IT" sz="2000" b="1" kern="0" dirty="0" err="1" smtClean="0"/>
              <a:t>node</a:t>
            </a:r>
            <a:endParaRPr lang="it-IT" sz="2000" b="1" kern="0" dirty="0"/>
          </a:p>
        </p:txBody>
      </p:sp>
      <p:sp>
        <p:nvSpPr>
          <p:cNvPr id="17" name="Rettangolo 16"/>
          <p:cNvSpPr/>
          <p:nvPr/>
        </p:nvSpPr>
        <p:spPr>
          <a:xfrm>
            <a:off x="5908458" y="3514802"/>
            <a:ext cx="2910078" cy="400110"/>
          </a:xfrm>
          <a:prstGeom prst="rect">
            <a:avLst/>
          </a:prstGeom>
        </p:spPr>
        <p:txBody>
          <a:bodyPr wrap="square">
            <a:spAutoFit/>
          </a:bodyPr>
          <a:lstStyle/>
          <a:p>
            <a:r>
              <a:rPr lang="it-IT" sz="2000" b="1" kern="0" dirty="0" err="1" smtClean="0"/>
              <a:t>Forward</a:t>
            </a:r>
            <a:r>
              <a:rPr lang="it-IT" sz="2000" b="1" kern="0" dirty="0" smtClean="0"/>
              <a:t>-back </a:t>
            </a:r>
            <a:r>
              <a:rPr lang="it-IT" sz="2000" b="1" kern="0" dirty="0" err="1" smtClean="0"/>
              <a:t>node</a:t>
            </a:r>
            <a:endParaRPr lang="it-IT" sz="2000" b="1" kern="0" dirty="0"/>
          </a:p>
        </p:txBody>
      </p:sp>
      <p:sp>
        <p:nvSpPr>
          <p:cNvPr id="18" name="Rettangolo 17"/>
          <p:cNvSpPr/>
          <p:nvPr/>
        </p:nvSpPr>
        <p:spPr>
          <a:xfrm>
            <a:off x="5908458" y="4484153"/>
            <a:ext cx="2336640" cy="400110"/>
          </a:xfrm>
          <a:prstGeom prst="rect">
            <a:avLst/>
          </a:prstGeom>
        </p:spPr>
        <p:txBody>
          <a:bodyPr wrap="square">
            <a:spAutoFit/>
          </a:bodyPr>
          <a:lstStyle/>
          <a:p>
            <a:r>
              <a:rPr lang="it-IT" sz="2000" b="1" kern="0" dirty="0" err="1" smtClean="0"/>
              <a:t>Redirect</a:t>
            </a:r>
            <a:r>
              <a:rPr lang="it-IT" sz="2000" b="1" kern="0" dirty="0" smtClean="0"/>
              <a:t> </a:t>
            </a:r>
            <a:r>
              <a:rPr lang="it-IT" sz="2000" b="1" kern="0" dirty="0" err="1" smtClean="0"/>
              <a:t>node</a:t>
            </a:r>
            <a:endParaRPr lang="it-IT" sz="2000" b="1" kern="0" dirty="0"/>
          </a:p>
        </p:txBody>
      </p:sp>
      <p:sp>
        <p:nvSpPr>
          <p:cNvPr id="19" name="Rettangolo 18"/>
          <p:cNvSpPr/>
          <p:nvPr/>
        </p:nvSpPr>
        <p:spPr>
          <a:xfrm>
            <a:off x="5908457" y="5453124"/>
            <a:ext cx="1992791" cy="400110"/>
          </a:xfrm>
          <a:prstGeom prst="rect">
            <a:avLst/>
          </a:prstGeom>
        </p:spPr>
        <p:txBody>
          <a:bodyPr wrap="square">
            <a:spAutoFit/>
          </a:bodyPr>
          <a:lstStyle/>
          <a:p>
            <a:r>
              <a:rPr lang="it-IT" sz="2000" b="1" kern="0" dirty="0" err="1" smtClean="0"/>
              <a:t>Detour</a:t>
            </a:r>
            <a:r>
              <a:rPr lang="it-IT" sz="2000" b="1" kern="0" dirty="0" smtClean="0"/>
              <a:t> </a:t>
            </a:r>
            <a:r>
              <a:rPr lang="it-IT" sz="2000" b="1" kern="0" dirty="0" err="1" smtClean="0"/>
              <a:t>node</a:t>
            </a:r>
            <a:endParaRPr lang="it-IT" sz="2000" b="1" kern="0" dirty="0"/>
          </a:p>
        </p:txBody>
      </p:sp>
      <p:sp>
        <p:nvSpPr>
          <p:cNvPr id="20" name="Saetta 19"/>
          <p:cNvSpPr/>
          <p:nvPr/>
        </p:nvSpPr>
        <p:spPr bwMode="auto">
          <a:xfrm rot="482831">
            <a:off x="3653152" y="3333870"/>
            <a:ext cx="495300" cy="495300"/>
          </a:xfrm>
          <a:prstGeom prst="lightningBolt">
            <a:avLst/>
          </a:prstGeom>
          <a:solidFill>
            <a:srgbClr val="FFFF99"/>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Narrow" pitchFamily="34" charset="0"/>
            </a:endParaRPr>
          </a:p>
        </p:txBody>
      </p:sp>
      <p:sp>
        <p:nvSpPr>
          <p:cNvPr id="6" name="Footer Placeholder 5"/>
          <p:cNvSpPr>
            <a:spLocks noGrp="1"/>
          </p:cNvSpPr>
          <p:nvPr>
            <p:ph type="ftr" sz="quarter" idx="11"/>
          </p:nvPr>
        </p:nvSpPr>
        <p:spPr/>
        <p:txBody>
          <a:bodyPr/>
          <a:lstStyle/>
          <a:p>
            <a:r>
              <a:rPr lang="en-US" smtClean="0"/>
              <a:t>G. Bianchi &amp; A. Capone - SDN tutorial</a:t>
            </a:r>
            <a:endParaRPr lang="en-US"/>
          </a:p>
        </p:txBody>
      </p:sp>
      <p:sp>
        <p:nvSpPr>
          <p:cNvPr id="7" name="Slide Number Placeholder 6"/>
          <p:cNvSpPr>
            <a:spLocks noGrp="1"/>
          </p:cNvSpPr>
          <p:nvPr>
            <p:ph type="sldNum" sz="quarter" idx="12"/>
          </p:nvPr>
        </p:nvSpPr>
        <p:spPr/>
        <p:txBody>
          <a:bodyPr/>
          <a:lstStyle/>
          <a:p>
            <a:fld id="{F575C757-2202-604A-8DCC-632154A48C4A}" type="slidenum">
              <a:rPr lang="en-US" smtClean="0"/>
              <a:t>86</a:t>
            </a:fld>
            <a:endParaRPr lang="en-US"/>
          </a:p>
        </p:txBody>
      </p:sp>
    </p:spTree>
    <p:extLst>
      <p:ext uri="{BB962C8B-B14F-4D97-AF65-F5344CB8AC3E}">
        <p14:creationId xmlns:p14="http://schemas.microsoft.com/office/powerpoint/2010/main" val="1004659697"/>
      </p:ext>
    </p:extLst>
  </p:cSld>
  <p:clrMapOvr>
    <a:masterClrMapping/>
  </p:clrMapOvr>
  <p:transition xmlns:p14="http://schemas.microsoft.com/office/powerpoint/2010/main" spd="slow">
    <p:pull/>
  </p:transition>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992152" y="91304"/>
            <a:ext cx="8151845" cy="486966"/>
          </a:xfrm>
        </p:spPr>
        <p:txBody>
          <a:bodyPr>
            <a:normAutofit fontScale="90000"/>
          </a:bodyPr>
          <a:lstStyle/>
          <a:p>
            <a:pPr algn="l"/>
            <a:r>
              <a:rPr lang="en-US" noProof="0" dirty="0" smtClean="0"/>
              <a:t>Fault Tolerance: </a:t>
            </a:r>
            <a:r>
              <a:rPr lang="en-US" noProof="0" dirty="0" err="1" smtClean="0"/>
              <a:t>Exampe</a:t>
            </a:r>
            <a:r>
              <a:rPr lang="en-US" noProof="0" dirty="0" smtClean="0"/>
              <a:t> </a:t>
            </a:r>
            <a:r>
              <a:rPr lang="en-US" noProof="0" dirty="0" smtClean="0">
                <a:solidFill>
                  <a:srgbClr val="000000"/>
                </a:solidFill>
              </a:rPr>
              <a:t>Results </a:t>
            </a:r>
            <a:endParaRPr lang="en-US" noProof="0" dirty="0">
              <a:solidFill>
                <a:srgbClr val="000000"/>
              </a:solidFill>
            </a:endParaRPr>
          </a:p>
        </p:txBody>
      </p:sp>
      <p:pic>
        <p:nvPicPr>
          <p:cNvPr id="3" name="Immagin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3388" y="695683"/>
            <a:ext cx="5010388" cy="3114565"/>
          </a:xfrm>
          <a:prstGeom prst="rect">
            <a:avLst/>
          </a:prstGeom>
        </p:spPr>
      </p:pic>
      <p:sp>
        <p:nvSpPr>
          <p:cNvPr id="4" name="Footer Placeholder 3"/>
          <p:cNvSpPr>
            <a:spLocks noGrp="1"/>
          </p:cNvSpPr>
          <p:nvPr>
            <p:ph type="ftr" sz="quarter" idx="11"/>
          </p:nvPr>
        </p:nvSpPr>
        <p:spPr/>
        <p:txBody>
          <a:bodyPr/>
          <a:lstStyle/>
          <a:p>
            <a:r>
              <a:rPr lang="en-US" smtClean="0"/>
              <a:t>G. Bianchi &amp; A. Capone - SDN tutorial</a:t>
            </a:r>
            <a:endParaRPr lang="en-US"/>
          </a:p>
        </p:txBody>
      </p:sp>
      <p:sp>
        <p:nvSpPr>
          <p:cNvPr id="5" name="Slide Number Placeholder 4"/>
          <p:cNvSpPr>
            <a:spLocks noGrp="1"/>
          </p:cNvSpPr>
          <p:nvPr>
            <p:ph type="sldNum" sz="quarter" idx="12"/>
          </p:nvPr>
        </p:nvSpPr>
        <p:spPr/>
        <p:txBody>
          <a:bodyPr/>
          <a:lstStyle/>
          <a:p>
            <a:fld id="{F575C757-2202-604A-8DCC-632154A48C4A}" type="slidenum">
              <a:rPr lang="en-US" smtClean="0"/>
              <a:t>87</a:t>
            </a:fld>
            <a:endParaRPr lang="en-US"/>
          </a:p>
        </p:txBody>
      </p:sp>
      <p:pic>
        <p:nvPicPr>
          <p:cNvPr id="10" name="Immagin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74245" y="3159492"/>
            <a:ext cx="4912555" cy="3053750"/>
          </a:xfrm>
          <a:prstGeom prst="rect">
            <a:avLst/>
          </a:prstGeom>
        </p:spPr>
      </p:pic>
      <p:sp>
        <p:nvSpPr>
          <p:cNvPr id="6" name="TextBox 5"/>
          <p:cNvSpPr txBox="1"/>
          <p:nvPr/>
        </p:nvSpPr>
        <p:spPr>
          <a:xfrm>
            <a:off x="3040936" y="1323748"/>
            <a:ext cx="1466617" cy="923330"/>
          </a:xfrm>
          <a:prstGeom prst="rect">
            <a:avLst/>
          </a:prstGeom>
          <a:noFill/>
        </p:spPr>
        <p:txBody>
          <a:bodyPr wrap="square" rtlCol="0">
            <a:spAutoFit/>
          </a:bodyPr>
          <a:lstStyle/>
          <a:p>
            <a:r>
              <a:rPr lang="en-US" b="1" dirty="0" err="1" smtClean="0"/>
              <a:t>OpenFlow</a:t>
            </a:r>
            <a:r>
              <a:rPr lang="en-US" b="1" dirty="0" smtClean="0"/>
              <a:t>:</a:t>
            </a:r>
          </a:p>
          <a:p>
            <a:r>
              <a:rPr lang="en-US" dirty="0" smtClean="0"/>
              <a:t>Controller applications</a:t>
            </a:r>
            <a:endParaRPr lang="en-US" dirty="0"/>
          </a:p>
        </p:txBody>
      </p:sp>
      <p:sp>
        <p:nvSpPr>
          <p:cNvPr id="12" name="TextBox 11"/>
          <p:cNvSpPr txBox="1"/>
          <p:nvPr/>
        </p:nvSpPr>
        <p:spPr>
          <a:xfrm>
            <a:off x="6806222" y="3810248"/>
            <a:ext cx="1466617" cy="923330"/>
          </a:xfrm>
          <a:prstGeom prst="rect">
            <a:avLst/>
          </a:prstGeom>
          <a:noFill/>
        </p:spPr>
        <p:txBody>
          <a:bodyPr wrap="square" rtlCol="0">
            <a:spAutoFit/>
          </a:bodyPr>
          <a:lstStyle/>
          <a:p>
            <a:r>
              <a:rPr lang="en-US" b="1" dirty="0" err="1" smtClean="0"/>
              <a:t>OpenState</a:t>
            </a:r>
            <a:r>
              <a:rPr lang="en-US" b="1" dirty="0" smtClean="0"/>
              <a:t>:</a:t>
            </a:r>
          </a:p>
          <a:p>
            <a:r>
              <a:rPr lang="en-US" dirty="0" err="1" smtClean="0"/>
              <a:t>Precomputed</a:t>
            </a:r>
            <a:r>
              <a:rPr lang="en-US" dirty="0" smtClean="0"/>
              <a:t> backup paths</a:t>
            </a:r>
            <a:endParaRPr lang="en-US" dirty="0"/>
          </a:p>
        </p:txBody>
      </p:sp>
    </p:spTree>
    <p:extLst>
      <p:ext uri="{BB962C8B-B14F-4D97-AF65-F5344CB8AC3E}">
        <p14:creationId xmlns:p14="http://schemas.microsoft.com/office/powerpoint/2010/main" val="1353395642"/>
      </p:ext>
    </p:extLst>
  </p:cSld>
  <p:clrMapOvr>
    <a:masterClrMapping/>
  </p:clrMapOvr>
  <p:transition xmlns:p14="http://schemas.microsoft.com/office/powerpoint/2010/main" spd="slow">
    <p:pull/>
  </p:transition>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7200" dirty="0" smtClean="0"/>
              <a:t>Thanks</a:t>
            </a:r>
            <a:endParaRPr lang="en-US" sz="7200" dirty="0"/>
          </a:p>
        </p:txBody>
      </p:sp>
      <p:sp>
        <p:nvSpPr>
          <p:cNvPr id="3" name="Content Placeholder 2"/>
          <p:cNvSpPr>
            <a:spLocks noGrp="1"/>
          </p:cNvSpPr>
          <p:nvPr>
            <p:ph idx="1"/>
          </p:nvPr>
        </p:nvSpPr>
        <p:spPr>
          <a:xfrm>
            <a:off x="508692" y="3711014"/>
            <a:ext cx="8229600" cy="1917823"/>
          </a:xfrm>
        </p:spPr>
        <p:txBody>
          <a:bodyPr>
            <a:normAutofit fontScale="85000" lnSpcReduction="20000"/>
          </a:bodyPr>
          <a:lstStyle/>
          <a:p>
            <a:pPr marL="0" indent="0">
              <a:buNone/>
            </a:pPr>
            <a:r>
              <a:rPr lang="en-US" sz="2800" dirty="0" err="1" smtClean="0"/>
              <a:t>OpenState</a:t>
            </a:r>
            <a:r>
              <a:rPr lang="en-US" sz="2800" dirty="0" smtClean="0"/>
              <a:t>: </a:t>
            </a:r>
            <a:r>
              <a:rPr lang="en-US" sz="2800" dirty="0" err="1" smtClean="0"/>
              <a:t>openstate-sdn.org</a:t>
            </a:r>
            <a:endParaRPr lang="en-US" sz="2800" dirty="0" smtClean="0"/>
          </a:p>
          <a:p>
            <a:pPr marL="0" indent="0">
              <a:buNone/>
            </a:pPr>
            <a:endParaRPr lang="en-US" sz="2800" dirty="0"/>
          </a:p>
          <a:p>
            <a:pPr marL="0" indent="0">
              <a:buNone/>
            </a:pPr>
            <a:r>
              <a:rPr lang="en-US" sz="2800" dirty="0" smtClean="0"/>
              <a:t>EU project BEBA (web site available soon) – follow us!</a:t>
            </a:r>
          </a:p>
          <a:p>
            <a:pPr marL="0" indent="0">
              <a:buNone/>
            </a:pPr>
            <a:endParaRPr lang="en-US" sz="2800" dirty="0"/>
          </a:p>
          <a:p>
            <a:pPr marL="0" indent="0">
              <a:buNone/>
            </a:pPr>
            <a:r>
              <a:rPr lang="en-US" sz="2800" dirty="0" smtClean="0"/>
              <a:t>This slide-set soon available on </a:t>
            </a:r>
            <a:r>
              <a:rPr lang="en-US" sz="2800" dirty="0" err="1" smtClean="0"/>
              <a:t>OpenState</a:t>
            </a:r>
            <a:r>
              <a:rPr lang="en-US" sz="2800" dirty="0" smtClean="0"/>
              <a:t> web site!</a:t>
            </a:r>
            <a:endParaRPr lang="en-US" sz="2800" dirty="0"/>
          </a:p>
        </p:txBody>
      </p:sp>
      <p:sp>
        <p:nvSpPr>
          <p:cNvPr id="4" name="Footer Placeholder 3"/>
          <p:cNvSpPr>
            <a:spLocks noGrp="1"/>
          </p:cNvSpPr>
          <p:nvPr>
            <p:ph type="ftr" sz="quarter" idx="11"/>
          </p:nvPr>
        </p:nvSpPr>
        <p:spPr/>
        <p:txBody>
          <a:bodyPr/>
          <a:lstStyle/>
          <a:p>
            <a:r>
              <a:rPr lang="en-US" smtClean="0"/>
              <a:t>G. Bianchi &amp; A. Capone - SDN tutorial</a:t>
            </a:r>
            <a:endParaRPr lang="en-US"/>
          </a:p>
        </p:txBody>
      </p:sp>
      <p:sp>
        <p:nvSpPr>
          <p:cNvPr id="5" name="Slide Number Placeholder 4"/>
          <p:cNvSpPr>
            <a:spLocks noGrp="1"/>
          </p:cNvSpPr>
          <p:nvPr>
            <p:ph type="sldNum" sz="quarter" idx="12"/>
          </p:nvPr>
        </p:nvSpPr>
        <p:spPr/>
        <p:txBody>
          <a:bodyPr/>
          <a:lstStyle/>
          <a:p>
            <a:fld id="{F575C757-2202-604A-8DCC-632154A48C4A}" type="slidenum">
              <a:rPr lang="en-US" smtClean="0"/>
              <a:t>88</a:t>
            </a:fld>
            <a:endParaRPr lang="en-US"/>
          </a:p>
        </p:txBody>
      </p:sp>
      <p:sp>
        <p:nvSpPr>
          <p:cNvPr id="6" name="Subtitle 4"/>
          <p:cNvSpPr txBox="1">
            <a:spLocks/>
          </p:cNvSpPr>
          <p:nvPr/>
        </p:nvSpPr>
        <p:spPr>
          <a:xfrm>
            <a:off x="1368631" y="2617083"/>
            <a:ext cx="4730213" cy="835294"/>
          </a:xfrm>
          <a:prstGeom prst="rect">
            <a:avLst/>
          </a:prstGeom>
        </p:spPr>
        <p:txBody>
          <a:bodyPr vert="horz" lIns="91440" tIns="45720" rIns="91440" bIns="45720" rtlCol="0">
            <a:normAutofit fontScale="77500" lnSpcReduction="20000"/>
          </a:bodyPr>
          <a:lstStyle>
            <a:defPPr>
              <a:defRPr lang="en-US"/>
            </a:defPPr>
            <a:lvl1pPr indent="0">
              <a:spcBef>
                <a:spcPct val="20000"/>
              </a:spcBef>
              <a:buFont typeface="Arial"/>
              <a:buNone/>
              <a:defRPr sz="3200">
                <a:solidFill>
                  <a:schemeClr val="tx1">
                    <a:tint val="75000"/>
                  </a:schemeClr>
                </a:solidFill>
              </a:defRPr>
            </a:lvl1pPr>
            <a:lvl2pPr indent="0" algn="ctr">
              <a:spcBef>
                <a:spcPct val="20000"/>
              </a:spcBef>
              <a:buFont typeface="Arial"/>
              <a:buNone/>
              <a:defRPr sz="2800">
                <a:solidFill>
                  <a:schemeClr val="tx1">
                    <a:tint val="75000"/>
                  </a:schemeClr>
                </a:solidFill>
              </a:defRPr>
            </a:lvl2pPr>
            <a:lvl3pPr indent="0" algn="ctr">
              <a:spcBef>
                <a:spcPct val="20000"/>
              </a:spcBef>
              <a:buFont typeface="Arial"/>
              <a:buNone/>
              <a:defRPr sz="2400">
                <a:solidFill>
                  <a:schemeClr val="tx1">
                    <a:tint val="75000"/>
                  </a:schemeClr>
                </a:solidFill>
              </a:defRPr>
            </a:lvl3pPr>
            <a:lvl4pPr indent="0" algn="ctr">
              <a:spcBef>
                <a:spcPct val="20000"/>
              </a:spcBef>
              <a:buFont typeface="Arial"/>
              <a:buNone/>
              <a:defRPr sz="2000">
                <a:solidFill>
                  <a:schemeClr val="tx1">
                    <a:tint val="75000"/>
                  </a:schemeClr>
                </a:solidFill>
              </a:defRPr>
            </a:lvl4pPr>
            <a:lvl5pPr indent="0" algn="ctr">
              <a:spcBef>
                <a:spcPct val="20000"/>
              </a:spcBef>
              <a:buFont typeface="Arial"/>
              <a:buNone/>
              <a:defRPr sz="2000">
                <a:solidFill>
                  <a:schemeClr val="tx1">
                    <a:tint val="75000"/>
                  </a:schemeClr>
                </a:solidFill>
              </a:defRPr>
            </a:lvl5pPr>
            <a:lvl6pPr indent="0" algn="ctr">
              <a:spcBef>
                <a:spcPct val="20000"/>
              </a:spcBef>
              <a:buFont typeface="Arial"/>
              <a:buNone/>
              <a:defRPr sz="2000">
                <a:solidFill>
                  <a:schemeClr val="tx1">
                    <a:tint val="75000"/>
                  </a:schemeClr>
                </a:solidFill>
              </a:defRPr>
            </a:lvl6pPr>
            <a:lvl7pPr indent="0" algn="ctr">
              <a:spcBef>
                <a:spcPct val="20000"/>
              </a:spcBef>
              <a:buFont typeface="Arial"/>
              <a:buNone/>
              <a:defRPr sz="2000">
                <a:solidFill>
                  <a:schemeClr val="tx1">
                    <a:tint val="75000"/>
                  </a:schemeClr>
                </a:solidFill>
              </a:defRPr>
            </a:lvl7pPr>
            <a:lvl8pPr indent="0" algn="ctr">
              <a:spcBef>
                <a:spcPct val="20000"/>
              </a:spcBef>
              <a:buFont typeface="Arial"/>
              <a:buNone/>
              <a:defRPr sz="2000">
                <a:solidFill>
                  <a:schemeClr val="tx1">
                    <a:tint val="75000"/>
                  </a:schemeClr>
                </a:solidFill>
              </a:defRPr>
            </a:lvl8pPr>
            <a:lvl9pPr indent="0" algn="ctr">
              <a:spcBef>
                <a:spcPct val="20000"/>
              </a:spcBef>
              <a:buFont typeface="Arial"/>
              <a:buNone/>
              <a:defRPr sz="2000">
                <a:solidFill>
                  <a:schemeClr val="tx1">
                    <a:tint val="75000"/>
                  </a:schemeClr>
                </a:solidFill>
              </a:defRPr>
            </a:lvl9pPr>
          </a:lstStyle>
          <a:p>
            <a:r>
              <a:rPr lang="en-US" dirty="0"/>
              <a:t>Antonio Capone</a:t>
            </a:r>
          </a:p>
          <a:p>
            <a:r>
              <a:rPr lang="en-US" i="1" dirty="0" smtClean="0"/>
              <a:t>Email: </a:t>
            </a:r>
            <a:r>
              <a:rPr lang="en-US" i="1" dirty="0" err="1" smtClean="0"/>
              <a:t>antonio.capone@polimi.it</a:t>
            </a:r>
            <a:endParaRPr lang="en-US" i="1" dirty="0"/>
          </a:p>
        </p:txBody>
      </p:sp>
      <p:pic>
        <p:nvPicPr>
          <p:cNvPr id="7" name="Immagine 14" descr="logo_poli_trasparente.png"/>
          <p:cNvPicPr>
            <a:picLocks noChangeAspect="1"/>
          </p:cNvPicPr>
          <p:nvPr/>
        </p:nvPicPr>
        <p:blipFill>
          <a:blip r:embed="rId2"/>
          <a:srcRect/>
          <a:stretch>
            <a:fillRect/>
          </a:stretch>
        </p:blipFill>
        <p:spPr bwMode="auto">
          <a:xfrm>
            <a:off x="508692" y="2617083"/>
            <a:ext cx="835294" cy="835294"/>
          </a:xfrm>
          <a:prstGeom prst="rect">
            <a:avLst/>
          </a:prstGeom>
          <a:noFill/>
          <a:ln w="9525">
            <a:noFill/>
            <a:miter lim="800000"/>
            <a:headEnd/>
            <a:tailEnd/>
          </a:ln>
        </p:spPr>
      </p:pic>
      <p:pic>
        <p:nvPicPr>
          <p:cNvPr id="8" name="Picture 7" descr="logo_tv1.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339" y="1620792"/>
            <a:ext cx="759155" cy="835294"/>
          </a:xfrm>
          <a:prstGeom prst="rect">
            <a:avLst/>
          </a:prstGeom>
        </p:spPr>
      </p:pic>
      <p:sp>
        <p:nvSpPr>
          <p:cNvPr id="9" name="Subtitle 4"/>
          <p:cNvSpPr txBox="1">
            <a:spLocks/>
          </p:cNvSpPr>
          <p:nvPr/>
        </p:nvSpPr>
        <p:spPr>
          <a:xfrm>
            <a:off x="1368631" y="1635089"/>
            <a:ext cx="4921804" cy="835294"/>
          </a:xfrm>
          <a:prstGeom prst="rect">
            <a:avLst/>
          </a:prstGeom>
        </p:spPr>
        <p:txBody>
          <a:bodyPr vert="horz" lIns="91440" tIns="45720" rIns="91440" bIns="45720" rtlCol="0">
            <a:normAutofit fontScale="85000" lnSpcReduction="20000"/>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l"/>
            <a:r>
              <a:rPr lang="en-US" dirty="0" smtClean="0"/>
              <a:t>Giuseppe Bianchi</a:t>
            </a:r>
          </a:p>
          <a:p>
            <a:pPr algn="l"/>
            <a:r>
              <a:rPr lang="en-US" sz="2800" i="1" dirty="0" smtClean="0"/>
              <a:t>Email: giuseppe.bianchi@uniroma2.it</a:t>
            </a:r>
            <a:endParaRPr lang="en-US" sz="2800" i="1" dirty="0"/>
          </a:p>
        </p:txBody>
      </p:sp>
    </p:spTree>
    <p:extLst>
      <p:ext uri="{BB962C8B-B14F-4D97-AF65-F5344CB8AC3E}">
        <p14:creationId xmlns:p14="http://schemas.microsoft.com/office/powerpoint/2010/main" val="1540037485"/>
      </p:ext>
    </p:extLst>
  </p:cSld>
  <p:clrMapOvr>
    <a:masterClrMapping/>
  </p:clrMapOvr>
  <p:transition xmlns:p14="http://schemas.microsoft.com/office/powerpoint/2010/main" spd="slow">
    <p:pull/>
  </p:transition>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smtClean="0"/>
              <a:t>Non-standard management</a:t>
            </a:r>
            <a:endParaRPr lang="en-US" noProof="0"/>
          </a:p>
        </p:txBody>
      </p:sp>
      <p:sp>
        <p:nvSpPr>
          <p:cNvPr id="3" name="Content Placeholder 2"/>
          <p:cNvSpPr>
            <a:spLocks noGrp="1"/>
          </p:cNvSpPr>
          <p:nvPr>
            <p:ph idx="1"/>
          </p:nvPr>
        </p:nvSpPr>
        <p:spPr/>
        <p:txBody>
          <a:bodyPr>
            <a:normAutofit lnSpcReduction="10000"/>
          </a:bodyPr>
          <a:lstStyle/>
          <a:p>
            <a:r>
              <a:rPr lang="en-US" b="1" noProof="0" dirty="0" smtClean="0"/>
              <a:t>Configuration</a:t>
            </a:r>
            <a:r>
              <a:rPr lang="en-US" noProof="0" dirty="0" smtClean="0"/>
              <a:t> </a:t>
            </a:r>
            <a:r>
              <a:rPr lang="en-US" b="1" noProof="0" dirty="0" smtClean="0"/>
              <a:t>interfaces</a:t>
            </a:r>
            <a:r>
              <a:rPr lang="en-US" noProof="0" dirty="0" smtClean="0"/>
              <a:t> vary across:</a:t>
            </a:r>
          </a:p>
          <a:p>
            <a:pPr lvl="1"/>
            <a:r>
              <a:rPr lang="en-US" noProof="0" dirty="0" smtClean="0"/>
              <a:t>Different vendors</a:t>
            </a:r>
          </a:p>
          <a:p>
            <a:pPr lvl="1"/>
            <a:r>
              <a:rPr lang="en-US" noProof="0" dirty="0" smtClean="0"/>
              <a:t>Different devices of same vendor</a:t>
            </a:r>
          </a:p>
          <a:p>
            <a:pPr lvl="1"/>
            <a:r>
              <a:rPr lang="en-US" noProof="0" dirty="0" smtClean="0"/>
              <a:t>Different firmware versions of same device!</a:t>
            </a:r>
          </a:p>
          <a:p>
            <a:r>
              <a:rPr lang="en-US" b="1" noProof="0" dirty="0" smtClean="0"/>
              <a:t>SNMP fail</a:t>
            </a:r>
          </a:p>
          <a:p>
            <a:pPr lvl="1"/>
            <a:r>
              <a:rPr lang="en-US" noProof="0" dirty="0" smtClean="0"/>
              <a:t>Proliferation of non-standard MIBs</a:t>
            </a:r>
          </a:p>
          <a:p>
            <a:pPr lvl="1"/>
            <a:r>
              <a:rPr lang="en-US" noProof="0" dirty="0" smtClean="0"/>
              <a:t>Partially implemented standard MIBS</a:t>
            </a:r>
          </a:p>
          <a:p>
            <a:pPr lvl="1"/>
            <a:r>
              <a:rPr lang="en-US" noProof="0" dirty="0" smtClean="0"/>
              <a:t>IETF recently published a recommendation to stop producing writable MIB modules </a:t>
            </a:r>
            <a:endParaRPr lang="en-US" noProof="0" dirty="0"/>
          </a:p>
        </p:txBody>
      </p:sp>
      <p:sp>
        <p:nvSpPr>
          <p:cNvPr id="4" name="Footer Placeholder 3"/>
          <p:cNvSpPr>
            <a:spLocks noGrp="1"/>
          </p:cNvSpPr>
          <p:nvPr>
            <p:ph type="ftr" sz="quarter" idx="11"/>
          </p:nvPr>
        </p:nvSpPr>
        <p:spPr/>
        <p:txBody>
          <a:bodyPr/>
          <a:lstStyle/>
          <a:p>
            <a:r>
              <a:rPr lang="en-US" smtClean="0"/>
              <a:t>G. Bianchi &amp; A. Capone - SDN tutorial</a:t>
            </a:r>
            <a:endParaRPr lang="en-US"/>
          </a:p>
        </p:txBody>
      </p:sp>
      <p:sp>
        <p:nvSpPr>
          <p:cNvPr id="5" name="Slide Number Placeholder 4"/>
          <p:cNvSpPr>
            <a:spLocks noGrp="1"/>
          </p:cNvSpPr>
          <p:nvPr>
            <p:ph type="sldNum" sz="quarter" idx="12"/>
          </p:nvPr>
        </p:nvSpPr>
        <p:spPr/>
        <p:txBody>
          <a:bodyPr/>
          <a:lstStyle/>
          <a:p>
            <a:fld id="{F575C757-2202-604A-8DCC-632154A48C4A}" type="slidenum">
              <a:rPr lang="en-US" smtClean="0"/>
              <a:t>9</a:t>
            </a:fld>
            <a:endParaRPr lang="en-US"/>
          </a:p>
        </p:txBody>
      </p:sp>
    </p:spTree>
    <p:extLst>
      <p:ext uri="{BB962C8B-B14F-4D97-AF65-F5344CB8AC3E}">
        <p14:creationId xmlns:p14="http://schemas.microsoft.com/office/powerpoint/2010/main" val="3417812888"/>
      </p:ext>
    </p:extLst>
  </p:cSld>
  <p:clrMapOvr>
    <a:masterClrMapping/>
  </p:clrMapOvr>
  <p:transition xmlns:p14="http://schemas.microsoft.com/office/powerpoint/2010/main" spd="slow">
    <p:pull/>
  </p:transition>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6160</TotalTime>
  <Words>6966</Words>
  <Application>Microsoft Macintosh PowerPoint</Application>
  <PresentationFormat>On-screen Show (4:3)</PresentationFormat>
  <Paragraphs>1442</Paragraphs>
  <Slides>88</Slides>
  <Notes>31</Notes>
  <HiddenSlides>0</HiddenSlides>
  <MMClips>0</MMClips>
  <ScaleCrop>false</ScaleCrop>
  <HeadingPairs>
    <vt:vector size="4" baseType="variant">
      <vt:variant>
        <vt:lpstr>Theme</vt:lpstr>
      </vt:variant>
      <vt:variant>
        <vt:i4>1</vt:i4>
      </vt:variant>
      <vt:variant>
        <vt:lpstr>Slide Titles</vt:lpstr>
      </vt:variant>
      <vt:variant>
        <vt:i4>88</vt:i4>
      </vt:variant>
    </vt:vector>
  </HeadingPairs>
  <TitlesOfParts>
    <vt:vector size="89" baseType="lpstr">
      <vt:lpstr>Office Theme</vt:lpstr>
      <vt:lpstr>From dumb to smarter switches in software defined networks:  an overview of data plane evolution</vt:lpstr>
      <vt:lpstr>Agenda</vt:lpstr>
      <vt:lpstr>Setting the scene: a brief intro to SDN and OpenFlow</vt:lpstr>
      <vt:lpstr>Classic network paradigm</vt:lpstr>
      <vt:lpstr>Vertically integrated</vt:lpstr>
      <vt:lpstr>Way too many standards?</vt:lpstr>
      <vt:lpstr>PowerPoint Presentation</vt:lpstr>
      <vt:lpstr>Vendors dominated?</vt:lpstr>
      <vt:lpstr>Non-standard management</vt:lpstr>
      <vt:lpstr>The (new) paradigm</vt:lpstr>
      <vt:lpstr>SDN architecture</vt:lpstr>
      <vt:lpstr>From protocols to API</vt:lpstr>
      <vt:lpstr>Success keys</vt:lpstr>
      <vt:lpstr>OpenFlow</vt:lpstr>
      <vt:lpstr>OpenFlow</vt:lpstr>
      <vt:lpstr>What is OpenFlow</vt:lpstr>
      <vt:lpstr>Flow table</vt:lpstr>
      <vt:lpstr>Switch abstraction</vt:lpstr>
      <vt:lpstr>Example</vt:lpstr>
      <vt:lpstr>Reactive vs Proactive</vt:lpstr>
      <vt:lpstr>OpenFlow 1.0 recap</vt:lpstr>
      <vt:lpstr>Models can be perfect and clean, reality is dirty!</vt:lpstr>
      <vt:lpstr>Where do OF limitations come from?</vt:lpstr>
      <vt:lpstr>Where do OF limitations come from?</vt:lpstr>
      <vt:lpstr>Switches cannot remain dumb: Starting the process of data plane evolution</vt:lpstr>
      <vt:lpstr>Evolution of the AL in OpenFlow: OF 1.1</vt:lpstr>
      <vt:lpstr>Evolution of the AL in OpenFlow: OF 1.1</vt:lpstr>
      <vt:lpstr>Evolution of the AL in OpenFlow: OF 1.1</vt:lpstr>
      <vt:lpstr>Evolution of the AL in OpenFlow: OF 1.2</vt:lpstr>
      <vt:lpstr>Evolution of the AL in OpenFlow: OF 1.3</vt:lpstr>
      <vt:lpstr>Evolution of the AL in OpenFlow: OF 1.3</vt:lpstr>
      <vt:lpstr>Next OF: discussion started</vt:lpstr>
      <vt:lpstr>Next OF: discussion started</vt:lpstr>
      <vt:lpstr>Also abstraction “involutions” (?):  Typed tables</vt:lpstr>
      <vt:lpstr>Further flexibility limitations due to specialized HW</vt:lpstr>
      <vt:lpstr>Reconfigurable Match Tables  (RMT)</vt:lpstr>
      <vt:lpstr>Reconfigurable Match Tables  (RMT)</vt:lpstr>
      <vt:lpstr>All the way down to programmability: P4</vt:lpstr>
      <vt:lpstr>All the way down to programmability: P4</vt:lpstr>
      <vt:lpstr>Protocol Oblivious Forwarding (POF)</vt:lpstr>
      <vt:lpstr>Tiny programs in the packets</vt:lpstr>
      <vt:lpstr>Deeply Programmable Networks (FLARE)</vt:lpstr>
      <vt:lpstr>Not too much not too little: OpenState and stateful data planes</vt:lpstr>
      <vt:lpstr>Looking for the “right” abstraction</vt:lpstr>
      <vt:lpstr>Remember: OF meant to be a compromise [original quotes: from OF 2008 paper]</vt:lpstr>
      <vt:lpstr>OF forces separation of data and control</vt:lpstr>
      <vt:lpstr>Centralized Control: pros and cons</vt:lpstr>
      <vt:lpstr>Distributed controllers the «common» way to address such cons</vt:lpstr>
      <vt:lpstr>Our vision</vt:lpstr>
      <vt:lpstr>What is missing in the picture</vt:lpstr>
      <vt:lpstr>Easier said than done</vt:lpstr>
      <vt:lpstr>Our findings at a glance</vt:lpstr>
      <vt:lpstr>Our approach: OpenState  easier understood via a running example: port knocking</vt:lpstr>
      <vt:lpstr>Remember OF match/action API</vt:lpstr>
      <vt:lpstr>Background: Port Knocking firewall knock «code»: 5123, 6234, 7345, 8456</vt:lpstr>
      <vt:lpstr>Port Knocking @ controller</vt:lpstr>
      <vt:lpstr>«Abstract» description for port knocking: Mealy Machine</vt:lpstr>
      <vt:lpstr>Can transform in a flow table? Yes:  MATCH: &lt;state, port&gt;  ACTION: &lt;drop/forward, state_transition&gt; Plus a state lookup/update</vt:lpstr>
      <vt:lpstr>Putting all together</vt:lpstr>
      <vt:lpstr>Proof of concept</vt:lpstr>
      <vt:lpstr>Cross-flow state handling</vt:lpstr>
      <vt:lpstr>Current challenge Prove programmability of complex functions</vt:lpstr>
      <vt:lpstr>Aftermath</vt:lpstr>
      <vt:lpstr>Applied smartness:  stateful applications</vt:lpstr>
      <vt:lpstr>openstate-sdn.org</vt:lpstr>
      <vt:lpstr>Forwarding Consistency</vt:lpstr>
      <vt:lpstr>Forwarding Consistency</vt:lpstr>
      <vt:lpstr>Forwarding Consistency: One to Many </vt:lpstr>
      <vt:lpstr>Forwarding Consistency: One to Many </vt:lpstr>
      <vt:lpstr>Forwarding Consistency: One to Many </vt:lpstr>
      <vt:lpstr>Forwarding Consistency: One to Many </vt:lpstr>
      <vt:lpstr>Forwarding Consistency: Many to One </vt:lpstr>
      <vt:lpstr>Forwarding Consistency: Many to One</vt:lpstr>
      <vt:lpstr>Forwarding Consistency: Many to One</vt:lpstr>
      <vt:lpstr>PowerPoint Presentation</vt:lpstr>
      <vt:lpstr>Forwarding Consistency: Many to One</vt:lpstr>
      <vt:lpstr>Forwarding Consistency: Many to Many</vt:lpstr>
      <vt:lpstr>Forwarding Consistency: Many to Many</vt:lpstr>
      <vt:lpstr>Forwarding Consistency: Example Results </vt:lpstr>
      <vt:lpstr>Fault Tolerance</vt:lpstr>
      <vt:lpstr>Fault Tolerance</vt:lpstr>
      <vt:lpstr>Fault Tolerance</vt:lpstr>
      <vt:lpstr>Fault Tolerance in OpenState</vt:lpstr>
      <vt:lpstr>Fault Tolerance</vt:lpstr>
      <vt:lpstr>Fault Tolerance: Fault Reaction Example</vt:lpstr>
      <vt:lpstr>Fault Tolerance:  Example on larger network</vt:lpstr>
      <vt:lpstr>Fault Tolerance: Exampe Results </vt:lpstr>
      <vt:lpstr>Thanks</vt:lpstr>
    </vt:vector>
  </TitlesOfParts>
  <Company>Liceo Scientifico "E. Fermi"</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 SDN and OpenFlow</dc:title>
  <dc:creator>Carmelo Cascone</dc:creator>
  <cp:lastModifiedBy>Carmelo Cascone</cp:lastModifiedBy>
  <cp:revision>121</cp:revision>
  <dcterms:created xsi:type="dcterms:W3CDTF">2014-11-22T21:21:10Z</dcterms:created>
  <dcterms:modified xsi:type="dcterms:W3CDTF">2014-12-09T22:09:11Z</dcterms:modified>
</cp:coreProperties>
</file>